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68.jpg" ContentType="image/pn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4" r:id="rId3"/>
    <p:sldMasterId id="2147483669" r:id="rId4"/>
  </p:sldMasterIdLst>
  <p:notesMasterIdLst>
    <p:notesMasterId r:id="rId53"/>
  </p:notesMasterIdLst>
  <p:handoutMasterIdLst>
    <p:handoutMasterId r:id="rId54"/>
  </p:handoutMasterIdLst>
  <p:sldIdLst>
    <p:sldId id="389" r:id="rId5"/>
    <p:sldId id="452" r:id="rId6"/>
    <p:sldId id="526" r:id="rId7"/>
    <p:sldId id="528" r:id="rId8"/>
    <p:sldId id="529" r:id="rId9"/>
    <p:sldId id="267" r:id="rId10"/>
    <p:sldId id="402" r:id="rId11"/>
    <p:sldId id="403" r:id="rId12"/>
    <p:sldId id="404" r:id="rId13"/>
    <p:sldId id="405" r:id="rId14"/>
    <p:sldId id="509" r:id="rId15"/>
    <p:sldId id="406" r:id="rId16"/>
    <p:sldId id="407" r:id="rId17"/>
    <p:sldId id="510" r:id="rId18"/>
    <p:sldId id="671" r:id="rId19"/>
    <p:sldId id="672" r:id="rId20"/>
    <p:sldId id="680" r:id="rId21"/>
    <p:sldId id="534" r:id="rId22"/>
    <p:sldId id="411" r:id="rId23"/>
    <p:sldId id="674" r:id="rId24"/>
    <p:sldId id="675" r:id="rId25"/>
    <p:sldId id="511" r:id="rId26"/>
    <p:sldId id="345" r:id="rId27"/>
    <p:sldId id="384" r:id="rId28"/>
    <p:sldId id="689" r:id="rId29"/>
    <p:sldId id="690" r:id="rId30"/>
    <p:sldId id="387" r:id="rId31"/>
    <p:sldId id="388" r:id="rId32"/>
    <p:sldId id="400" r:id="rId33"/>
    <p:sldId id="417" r:id="rId34"/>
    <p:sldId id="692" r:id="rId35"/>
    <p:sldId id="451" r:id="rId36"/>
    <p:sldId id="484" r:id="rId37"/>
    <p:sldId id="485" r:id="rId38"/>
    <p:sldId id="430" r:id="rId39"/>
    <p:sldId id="414" r:id="rId40"/>
    <p:sldId id="431" r:id="rId41"/>
    <p:sldId id="470" r:id="rId42"/>
    <p:sldId id="460" r:id="rId43"/>
    <p:sldId id="421" r:id="rId44"/>
    <p:sldId id="673" r:id="rId45"/>
    <p:sldId id="441" r:id="rId46"/>
    <p:sldId id="669" r:id="rId47"/>
    <p:sldId id="688" r:id="rId48"/>
    <p:sldId id="592" r:id="rId49"/>
    <p:sldId id="438" r:id="rId50"/>
    <p:sldId id="508" r:id="rId51"/>
    <p:sldId id="439" r:id="rId52"/>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版式" id="{1D27C049-B27A-439A-9067-EBBB254B0DF9}">
          <p14:sldIdLst>
            <p14:sldId id="389"/>
            <p14:sldId id="452"/>
          </p14:sldIdLst>
        </p14:section>
        <p14:section name="文字排版页" id="{AE05C656-6E57-4C10-9BEA-A8ED63396353}">
          <p14:sldIdLst>
            <p14:sldId id="526"/>
            <p14:sldId id="528"/>
            <p14:sldId id="529"/>
            <p14:sldId id="267"/>
            <p14:sldId id="402"/>
            <p14:sldId id="403"/>
            <p14:sldId id="404"/>
            <p14:sldId id="405"/>
            <p14:sldId id="509"/>
            <p14:sldId id="406"/>
            <p14:sldId id="407"/>
            <p14:sldId id="510"/>
            <p14:sldId id="671"/>
            <p14:sldId id="672"/>
            <p14:sldId id="680"/>
            <p14:sldId id="534"/>
            <p14:sldId id="411"/>
            <p14:sldId id="674"/>
            <p14:sldId id="675"/>
            <p14:sldId id="511"/>
            <p14:sldId id="345"/>
            <p14:sldId id="384"/>
            <p14:sldId id="689"/>
            <p14:sldId id="690"/>
            <p14:sldId id="387"/>
            <p14:sldId id="388"/>
            <p14:sldId id="400"/>
            <p14:sldId id="417"/>
            <p14:sldId id="692"/>
            <p14:sldId id="451"/>
            <p14:sldId id="484"/>
            <p14:sldId id="485"/>
            <p14:sldId id="430"/>
            <p14:sldId id="414"/>
            <p14:sldId id="431"/>
            <p14:sldId id="470"/>
            <p14:sldId id="460"/>
            <p14:sldId id="421"/>
            <p14:sldId id="673"/>
            <p14:sldId id="441"/>
            <p14:sldId id="669"/>
            <p14:sldId id="688"/>
            <p14:sldId id="592"/>
            <p14:sldId id="438"/>
            <p14:sldId id="508"/>
            <p14:sldId id="439"/>
          </p14:sldIdLst>
        </p14:section>
      </p14:sectionLst>
    </p:ext>
    <p:ext uri="{EFAFB233-063F-42B5-8137-9DF3F51BA10A}">
      <p15:sldGuideLst xmlns:p15="http://schemas.microsoft.com/office/powerpoint/2012/main">
        <p15:guide id="2" pos="3840" userDrawn="1">
          <p15:clr>
            <a:srgbClr val="A4A3A4"/>
          </p15:clr>
        </p15:guide>
        <p15:guide id="3" pos="416" userDrawn="1">
          <p15:clr>
            <a:srgbClr val="A4A3A4"/>
          </p15:clr>
        </p15:guide>
        <p15:guide id="4" pos="7256" userDrawn="1">
          <p15:clr>
            <a:srgbClr val="A4A3A4"/>
          </p15:clr>
        </p15:guide>
        <p15:guide id="5" orient="horz" pos="255" userDrawn="1">
          <p15:clr>
            <a:srgbClr val="A4A3A4"/>
          </p15:clr>
        </p15:guide>
        <p15:guide id="6" orient="horz" pos="709" userDrawn="1">
          <p15:clr>
            <a:srgbClr val="A4A3A4"/>
          </p15:clr>
        </p15:guide>
        <p15:guide id="7" orient="horz" pos="3928" userDrawn="1">
          <p15:clr>
            <a:srgbClr val="A4A3A4"/>
          </p15:clr>
        </p15:guide>
        <p15:guide id="8"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663300"/>
    <a:srgbClr val="006666"/>
    <a:srgbClr val="0432FF"/>
    <a:srgbClr val="FFFFFF"/>
    <a:srgbClr val="BD252C"/>
    <a:srgbClr val="00C7C7"/>
    <a:srgbClr val="C32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autoAdjust="0"/>
    <p:restoredTop sz="91444" autoAdjust="0"/>
  </p:normalViewPr>
  <p:slideViewPr>
    <p:cSldViewPr snapToGrid="0">
      <p:cViewPr varScale="1">
        <p:scale>
          <a:sx n="79" d="100"/>
          <a:sy n="79" d="100"/>
        </p:scale>
        <p:origin x="141" y="32"/>
      </p:cViewPr>
      <p:guideLst>
        <p:guide pos="3840"/>
        <p:guide pos="416"/>
        <p:guide pos="7256"/>
        <p:guide orient="horz" pos="255"/>
        <p:guide orient="horz" pos="709"/>
        <p:guide orient="horz" pos="3928"/>
        <p:guide orient="horz" pos="3864"/>
      </p:guideLst>
    </p:cSldViewPr>
  </p:slideViewPr>
  <p:notesTextViewPr>
    <p:cViewPr>
      <p:scale>
        <a:sx n="1" d="1"/>
        <a:sy n="1" d="1"/>
      </p:scale>
      <p:origin x="0" y="0"/>
    </p:cViewPr>
  </p:notesTextViewPr>
  <p:sorterViewPr>
    <p:cViewPr>
      <p:scale>
        <a:sx n="50" d="100"/>
        <a:sy n="50" d="100"/>
      </p:scale>
      <p:origin x="0" y="-345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D34D2E-777B-3844-AE4E-915CFE86BCE4}" type="doc">
      <dgm:prSet loTypeId="urn:microsoft.com/office/officeart/2005/8/layout/radial3" loCatId="" qsTypeId="urn:microsoft.com/office/officeart/2005/8/quickstyle/simple4" qsCatId="simple" csTypeId="urn:microsoft.com/office/officeart/2005/8/colors/colorful1" csCatId="colorful" phldr="1"/>
      <dgm:spPr/>
      <dgm:t>
        <a:bodyPr/>
        <a:lstStyle/>
        <a:p>
          <a:endParaRPr lang="zh-CN" altLang="en-US"/>
        </a:p>
      </dgm:t>
    </dgm:pt>
    <dgm:pt modelId="{7166FDFB-3644-294F-8257-EF788A662771}">
      <dgm:prSet phldrT="[文本]"/>
      <dgm:spPr>
        <a:xfrm>
          <a:off x="1787659" y="1304480"/>
          <a:ext cx="5204096" cy="3249757"/>
        </a:xfrm>
        <a:prstGeom prst="ellipse">
          <a:avLst/>
        </a:prstGeom>
        <a:gradFill flip="none" rotWithShape="1">
          <a:gsLst>
            <a:gs pos="0">
              <a:srgbClr val="C0504D">
                <a:lumMod val="67000"/>
              </a:srgbClr>
            </a:gs>
            <a:gs pos="48000">
              <a:srgbClr val="C0504D">
                <a:lumMod val="97000"/>
                <a:lumOff val="3000"/>
              </a:srgbClr>
            </a:gs>
            <a:gs pos="100000">
              <a:srgbClr val="C0504D">
                <a:lumMod val="60000"/>
                <a:lumOff val="40000"/>
              </a:srgbClr>
            </a:gs>
          </a:gsLst>
          <a:lin ang="16200000" scaled="1"/>
          <a:tileRect/>
        </a:gradFill>
        <a:ln>
          <a:noFill/>
        </a:ln>
        <a:effectLst/>
      </dgm:spPr>
      <dgm:t>
        <a:bodyPr/>
        <a:lstStyle/>
        <a:p>
          <a:r>
            <a:rPr lang="en-US" altLang="zh-CN" dirty="0">
              <a:solidFill>
                <a:sysClr val="window" lastClr="FFFFFF"/>
              </a:solidFill>
              <a:latin typeface="Arial" charset="0"/>
              <a:ea typeface="Arial" charset="0"/>
              <a:cs typeface="Arial" charset="0"/>
            </a:rPr>
            <a:t>Nuclear shapes</a:t>
          </a:r>
          <a:endParaRPr lang="zh-CN" altLang="en-US" dirty="0">
            <a:solidFill>
              <a:sysClr val="window" lastClr="FFFFFF"/>
            </a:solidFill>
            <a:latin typeface="Arial" charset="0"/>
            <a:ea typeface="Arial" charset="0"/>
            <a:cs typeface="Arial" charset="0"/>
          </a:endParaRPr>
        </a:p>
      </dgm:t>
    </dgm:pt>
    <dgm:pt modelId="{365D2081-D46F-D54D-BEE3-1C154B27247E}" type="parTrans" cxnId="{4CA87E92-BDB7-A244-A5C4-95E47044AFE2}">
      <dgm:prSet/>
      <dgm:spPr/>
      <dgm:t>
        <a:bodyPr/>
        <a:lstStyle/>
        <a:p>
          <a:endParaRPr lang="zh-CN" altLang="en-US"/>
        </a:p>
      </dgm:t>
    </dgm:pt>
    <dgm:pt modelId="{D4001AE7-6726-B54C-973F-9F4575E210B3}" type="sibTrans" cxnId="{4CA87E92-BDB7-A244-A5C4-95E47044AFE2}">
      <dgm:prSet/>
      <dgm:spPr/>
      <dgm:t>
        <a:bodyPr/>
        <a:lstStyle/>
        <a:p>
          <a:endParaRPr lang="zh-CN" altLang="en-US"/>
        </a:p>
      </dgm:t>
    </dgm:pt>
    <dgm:pt modelId="{CFDBBF5A-4D33-E64A-A7F1-5A3A3B5B6011}">
      <dgm:prSet phldrT="[文本]" custT="1"/>
      <dgm:spPr>
        <a:xfrm>
          <a:off x="2655954" y="580"/>
          <a:ext cx="3467507" cy="1624878"/>
        </a:xfrm>
        <a:prstGeom prst="ellipse">
          <a:avLst/>
        </a:prstGeom>
        <a:gradFill rotWithShape="0">
          <a:gsLst>
            <a:gs pos="0">
              <a:srgbClr val="9BBB59">
                <a:alpha val="50000"/>
                <a:hueOff val="0"/>
                <a:satOff val="0"/>
                <a:lumOff val="0"/>
                <a:alphaOff val="0"/>
                <a:shade val="51000"/>
                <a:satMod val="130000"/>
              </a:srgbClr>
            </a:gs>
            <a:gs pos="80000">
              <a:srgbClr val="9BBB59">
                <a:alpha val="50000"/>
                <a:hueOff val="0"/>
                <a:satOff val="0"/>
                <a:lumOff val="0"/>
                <a:alphaOff val="0"/>
                <a:shade val="93000"/>
                <a:satMod val="130000"/>
              </a:srgbClr>
            </a:gs>
            <a:gs pos="100000">
              <a:srgbClr val="9BBB59">
                <a:alpha val="50000"/>
                <a:hueOff val="0"/>
                <a:satOff val="0"/>
                <a:lumOff val="0"/>
                <a:alphaOff val="0"/>
                <a:shade val="94000"/>
                <a:satMod val="135000"/>
              </a:srgbClr>
            </a:gs>
          </a:gsLst>
          <a:lin ang="16200000" scaled="0"/>
        </a:gradFill>
        <a:ln>
          <a:noFill/>
        </a:ln>
        <a:effectLst/>
      </dgm:spPr>
      <dgm:t>
        <a:bodyPr/>
        <a:lstStyle/>
        <a:p>
          <a:r>
            <a:rPr lang="en-US" altLang="zh-CN" sz="3400" dirty="0">
              <a:solidFill>
                <a:srgbClr val="C00000"/>
              </a:solidFill>
              <a:latin typeface="Calibri"/>
              <a:ea typeface="宋体" charset="-122"/>
              <a:cs typeface=""/>
            </a:rPr>
            <a:t>Shape phase transition</a:t>
          </a:r>
          <a:endParaRPr lang="zh-CN" altLang="en-US" sz="3400" dirty="0">
            <a:solidFill>
              <a:srgbClr val="C00000"/>
            </a:solidFill>
            <a:latin typeface="Calibri"/>
            <a:ea typeface="宋体" charset="-122"/>
            <a:cs typeface=""/>
          </a:endParaRPr>
        </a:p>
      </dgm:t>
    </dgm:pt>
    <dgm:pt modelId="{39AB6EAB-12A5-3040-A425-A8BA7D70CC4B}" type="parTrans" cxnId="{B19CFC78-1852-A94D-965C-AA6008C596CB}">
      <dgm:prSet/>
      <dgm:spPr/>
      <dgm:t>
        <a:bodyPr/>
        <a:lstStyle/>
        <a:p>
          <a:endParaRPr lang="zh-CN" altLang="en-US"/>
        </a:p>
      </dgm:t>
    </dgm:pt>
    <dgm:pt modelId="{8AD63F99-B6CC-9045-AEC6-8270BF866DF3}" type="sibTrans" cxnId="{B19CFC78-1852-A94D-965C-AA6008C596CB}">
      <dgm:prSet/>
      <dgm:spPr/>
      <dgm:t>
        <a:bodyPr/>
        <a:lstStyle/>
        <a:p>
          <a:endParaRPr lang="zh-CN" altLang="en-US"/>
        </a:p>
      </dgm:t>
    </dgm:pt>
    <dgm:pt modelId="{86748D98-74B3-8245-90E9-457325D5BAB9}">
      <dgm:prSet phldrT="[文本]" custT="1"/>
      <dgm:spPr>
        <a:xfrm>
          <a:off x="6065457" y="314106"/>
          <a:ext cx="2680465" cy="2250213"/>
        </a:xfrm>
        <a:prstGeom prst="ellipse">
          <a:avLst/>
        </a:prstGeom>
        <a:gradFill rotWithShape="0">
          <a:gsLst>
            <a:gs pos="0">
              <a:srgbClr val="8064A2">
                <a:alpha val="50000"/>
                <a:hueOff val="0"/>
                <a:satOff val="0"/>
                <a:lumOff val="0"/>
                <a:alphaOff val="0"/>
                <a:shade val="51000"/>
                <a:satMod val="130000"/>
              </a:srgbClr>
            </a:gs>
            <a:gs pos="80000">
              <a:srgbClr val="8064A2">
                <a:alpha val="50000"/>
                <a:hueOff val="0"/>
                <a:satOff val="0"/>
                <a:lumOff val="0"/>
                <a:alphaOff val="0"/>
                <a:shade val="93000"/>
                <a:satMod val="130000"/>
              </a:srgbClr>
            </a:gs>
            <a:gs pos="100000">
              <a:srgbClr val="8064A2">
                <a:alpha val="50000"/>
                <a:hueOff val="0"/>
                <a:satOff val="0"/>
                <a:lumOff val="0"/>
                <a:alphaOff val="0"/>
                <a:shade val="94000"/>
                <a:satMod val="135000"/>
              </a:srgbClr>
            </a:gs>
          </a:gsLst>
          <a:lin ang="16200000" scaled="0"/>
        </a:gradFill>
        <a:ln>
          <a:noFill/>
        </a:ln>
        <a:effectLst/>
      </dgm:spPr>
      <dgm:t>
        <a:bodyPr lIns="0" rIns="0"/>
        <a:lstStyle/>
        <a:p>
          <a:pPr algn="ctr"/>
          <a:r>
            <a:rPr lang="en-US" altLang="zh-CN" sz="3400" b="0" cap="none" spc="0" dirty="0">
              <a:ln w="0"/>
              <a:solidFill>
                <a:srgbClr val="C00000"/>
              </a:solidFill>
              <a:effectLst>
                <a:outerShdw blurRad="38100" dist="25400" dir="5400000" algn="ctr" rotWithShape="0">
                  <a:srgbClr val="6E747A">
                    <a:alpha val="43000"/>
                  </a:srgbClr>
                </a:outerShdw>
              </a:effectLst>
              <a:latin typeface="Calibri"/>
              <a:ea typeface="宋体" charset="-122"/>
              <a:cs typeface=""/>
            </a:rPr>
            <a:t>Shape coexistence</a:t>
          </a:r>
          <a:endParaRPr lang="zh-CN" altLang="en-US" sz="3400" b="0" cap="none" spc="0" dirty="0">
            <a:ln w="0"/>
            <a:solidFill>
              <a:srgbClr val="C00000"/>
            </a:solidFill>
            <a:effectLst>
              <a:outerShdw blurRad="38100" dist="25400" dir="5400000" algn="ctr" rotWithShape="0">
                <a:srgbClr val="6E747A">
                  <a:alpha val="43000"/>
                </a:srgbClr>
              </a:outerShdw>
            </a:effectLst>
            <a:latin typeface="Calibri"/>
            <a:ea typeface="宋体" charset="-122"/>
            <a:cs typeface=""/>
          </a:endParaRPr>
        </a:p>
      </dgm:t>
    </dgm:pt>
    <dgm:pt modelId="{C1BE661A-DD2C-6E44-9C69-F4ACA186BB22}" type="parTrans" cxnId="{3AF9A8B0-F335-BD48-A001-FFDA2F4FA97B}">
      <dgm:prSet/>
      <dgm:spPr/>
      <dgm:t>
        <a:bodyPr/>
        <a:lstStyle/>
        <a:p>
          <a:endParaRPr lang="zh-CN" altLang="en-US"/>
        </a:p>
      </dgm:t>
    </dgm:pt>
    <dgm:pt modelId="{54481496-F5EB-664E-8546-E2FBD0BDC5C9}" type="sibTrans" cxnId="{3AF9A8B0-F335-BD48-A001-FFDA2F4FA97B}">
      <dgm:prSet/>
      <dgm:spPr/>
      <dgm:t>
        <a:bodyPr/>
        <a:lstStyle/>
        <a:p>
          <a:endParaRPr lang="zh-CN" altLang="en-US"/>
        </a:p>
      </dgm:t>
    </dgm:pt>
    <dgm:pt modelId="{E33102F1-8CA5-0945-8A33-EB6C245D2C5E}">
      <dgm:prSet phldrT="[文本]" custT="1"/>
      <dgm:spPr>
        <a:xfrm>
          <a:off x="5995373" y="3338429"/>
          <a:ext cx="2773976" cy="2158196"/>
        </a:xfrm>
        <a:prstGeom prst="ellipse">
          <a:avLst/>
        </a:prstGeom>
        <a:gradFill rotWithShape="0">
          <a:gsLst>
            <a:gs pos="0">
              <a:srgbClr val="4BACC6">
                <a:alpha val="50000"/>
                <a:hueOff val="0"/>
                <a:satOff val="0"/>
                <a:lumOff val="0"/>
                <a:alphaOff val="0"/>
                <a:shade val="51000"/>
                <a:satMod val="130000"/>
              </a:srgbClr>
            </a:gs>
            <a:gs pos="80000">
              <a:srgbClr val="4BACC6">
                <a:alpha val="50000"/>
                <a:hueOff val="0"/>
                <a:satOff val="0"/>
                <a:lumOff val="0"/>
                <a:alphaOff val="0"/>
                <a:shade val="93000"/>
                <a:satMod val="130000"/>
              </a:srgbClr>
            </a:gs>
            <a:gs pos="100000">
              <a:srgbClr val="4BACC6">
                <a:alpha val="50000"/>
                <a:hueOff val="0"/>
                <a:satOff val="0"/>
                <a:lumOff val="0"/>
                <a:alphaOff val="0"/>
                <a:shade val="94000"/>
                <a:satMod val="135000"/>
              </a:srgbClr>
            </a:gs>
          </a:gsLst>
          <a:lin ang="16200000" scaled="0"/>
        </a:gradFill>
        <a:ln>
          <a:noFill/>
        </a:ln>
        <a:effectLst/>
      </dgm:spPr>
      <dgm:t>
        <a:bodyPr/>
        <a:lstStyle/>
        <a:p>
          <a:r>
            <a:rPr lang="en-US" altLang="zh-CN" sz="3300" dirty="0">
              <a:solidFill>
                <a:srgbClr val="C00000"/>
              </a:solidFill>
              <a:latin typeface="Calibri"/>
              <a:ea typeface="宋体" charset="-122"/>
              <a:cs typeface=""/>
            </a:rPr>
            <a:t>Super deformation</a:t>
          </a:r>
          <a:endParaRPr lang="zh-CN" altLang="en-US" sz="3300" dirty="0">
            <a:solidFill>
              <a:srgbClr val="C00000"/>
            </a:solidFill>
            <a:latin typeface="Calibri"/>
            <a:ea typeface="宋体" charset="-122"/>
            <a:cs typeface=""/>
          </a:endParaRPr>
        </a:p>
      </dgm:t>
    </dgm:pt>
    <dgm:pt modelId="{6B43712C-8B96-6846-933F-2B1296C42E36}" type="parTrans" cxnId="{56DB4075-3E3F-764C-B77E-6EDA92594DAD}">
      <dgm:prSet/>
      <dgm:spPr/>
      <dgm:t>
        <a:bodyPr/>
        <a:lstStyle/>
        <a:p>
          <a:endParaRPr lang="zh-CN" altLang="en-US"/>
        </a:p>
      </dgm:t>
    </dgm:pt>
    <dgm:pt modelId="{E8DAADAA-4797-A341-9419-1A9799D5A808}" type="sibTrans" cxnId="{56DB4075-3E3F-764C-B77E-6EDA92594DAD}">
      <dgm:prSet/>
      <dgm:spPr/>
      <dgm:t>
        <a:bodyPr/>
        <a:lstStyle/>
        <a:p>
          <a:endParaRPr lang="zh-CN" altLang="en-US"/>
        </a:p>
      </dgm:t>
    </dgm:pt>
    <dgm:pt modelId="{BB92F183-1EC2-8744-B724-60140C42D4B0}">
      <dgm:prSet phldrT="[文本]" custT="1"/>
      <dgm:spPr>
        <a:xfrm>
          <a:off x="2754121" y="4233259"/>
          <a:ext cx="3271173" cy="1624878"/>
        </a:xfrm>
        <a:prstGeom prst="ellipse">
          <a:avLst/>
        </a:prstGeom>
        <a:gradFill rotWithShape="0">
          <a:gsLst>
            <a:gs pos="0">
              <a:srgbClr val="F79646">
                <a:alpha val="50000"/>
                <a:hueOff val="0"/>
                <a:satOff val="0"/>
                <a:lumOff val="0"/>
                <a:alphaOff val="0"/>
                <a:shade val="51000"/>
                <a:satMod val="130000"/>
              </a:srgbClr>
            </a:gs>
            <a:gs pos="80000">
              <a:srgbClr val="F79646">
                <a:alpha val="50000"/>
                <a:hueOff val="0"/>
                <a:satOff val="0"/>
                <a:lumOff val="0"/>
                <a:alphaOff val="0"/>
                <a:shade val="93000"/>
                <a:satMod val="130000"/>
              </a:srgbClr>
            </a:gs>
            <a:gs pos="100000">
              <a:srgbClr val="F79646">
                <a:alpha val="50000"/>
                <a:hueOff val="0"/>
                <a:satOff val="0"/>
                <a:lumOff val="0"/>
                <a:alphaOff val="0"/>
                <a:shade val="94000"/>
                <a:satMod val="135000"/>
              </a:srgbClr>
            </a:gs>
          </a:gsLst>
          <a:lin ang="16200000" scaled="0"/>
        </a:gradFill>
        <a:ln>
          <a:noFill/>
        </a:ln>
        <a:effectLst/>
      </dgm:spPr>
      <dgm:t>
        <a:bodyPr/>
        <a:lstStyle/>
        <a:p>
          <a:r>
            <a:rPr lang="en-US" altLang="zh-CN" sz="3400" dirty="0">
              <a:solidFill>
                <a:srgbClr val="C00000"/>
              </a:solidFill>
              <a:latin typeface="Calibri"/>
              <a:ea typeface="宋体" charset="-122"/>
              <a:cs typeface=""/>
            </a:rPr>
            <a:t>Isomer</a:t>
          </a:r>
          <a:endParaRPr lang="zh-CN" altLang="en-US" sz="3400" dirty="0">
            <a:solidFill>
              <a:srgbClr val="C00000"/>
            </a:solidFill>
            <a:latin typeface="Calibri"/>
            <a:ea typeface="宋体" charset="-122"/>
            <a:cs typeface=""/>
          </a:endParaRPr>
        </a:p>
      </dgm:t>
    </dgm:pt>
    <dgm:pt modelId="{F1A38DD7-BA10-FA43-BBDC-AC12336EBC3E}" type="parTrans" cxnId="{E3C8A414-596E-5041-939B-D3CBF9008AA1}">
      <dgm:prSet/>
      <dgm:spPr/>
      <dgm:t>
        <a:bodyPr/>
        <a:lstStyle/>
        <a:p>
          <a:endParaRPr lang="zh-CN" altLang="en-US"/>
        </a:p>
      </dgm:t>
    </dgm:pt>
    <dgm:pt modelId="{8D61086B-15A7-5444-9016-DC8FAA33F13A}" type="sibTrans" cxnId="{E3C8A414-596E-5041-939B-D3CBF9008AA1}">
      <dgm:prSet/>
      <dgm:spPr/>
      <dgm:t>
        <a:bodyPr/>
        <a:lstStyle/>
        <a:p>
          <a:endParaRPr lang="zh-CN" altLang="en-US"/>
        </a:p>
      </dgm:t>
    </dgm:pt>
    <dgm:pt modelId="{07944F69-7CC4-7945-AA0B-B40FEF53ABE5}">
      <dgm:prSet custT="1"/>
      <dgm:spPr>
        <a:xfrm>
          <a:off x="3561" y="3269064"/>
          <a:ext cx="2794109" cy="2156912"/>
        </a:xfrm>
        <a:prstGeom prst="ellipse">
          <a:avLst/>
        </a:prstGeom>
        <a:gradFill rotWithShape="0">
          <a:gsLst>
            <a:gs pos="0">
              <a:srgbClr val="C0504D">
                <a:alpha val="50000"/>
                <a:hueOff val="0"/>
                <a:satOff val="0"/>
                <a:lumOff val="0"/>
                <a:alphaOff val="0"/>
                <a:shade val="51000"/>
                <a:satMod val="130000"/>
              </a:srgbClr>
            </a:gs>
            <a:gs pos="80000">
              <a:srgbClr val="C0504D">
                <a:alpha val="50000"/>
                <a:hueOff val="0"/>
                <a:satOff val="0"/>
                <a:lumOff val="0"/>
                <a:alphaOff val="0"/>
                <a:shade val="93000"/>
                <a:satMod val="130000"/>
              </a:srgbClr>
            </a:gs>
            <a:gs pos="100000">
              <a:srgbClr val="C0504D">
                <a:alpha val="50000"/>
                <a:hueOff val="0"/>
                <a:satOff val="0"/>
                <a:lumOff val="0"/>
                <a:alphaOff val="0"/>
                <a:shade val="94000"/>
                <a:satMod val="135000"/>
              </a:srgbClr>
            </a:gs>
          </a:gsLst>
          <a:lin ang="16200000" scaled="0"/>
        </a:gradFill>
        <a:ln>
          <a:noFill/>
        </a:ln>
        <a:effectLst/>
      </dgm:spPr>
      <dgm:t>
        <a:bodyPr/>
        <a:lstStyle/>
        <a:p>
          <a:r>
            <a:rPr lang="en-US" altLang="zh-CN" sz="3400" dirty="0">
              <a:solidFill>
                <a:srgbClr val="C00000"/>
              </a:solidFill>
              <a:latin typeface="Calibri"/>
              <a:ea typeface="宋体" charset="-122"/>
              <a:cs typeface=""/>
            </a:rPr>
            <a:t>Nuclear fission</a:t>
          </a:r>
          <a:endParaRPr lang="zh-CN" altLang="en-US" sz="3400" dirty="0">
            <a:solidFill>
              <a:srgbClr val="C00000"/>
            </a:solidFill>
            <a:latin typeface="Calibri"/>
            <a:ea typeface="宋体" charset="-122"/>
            <a:cs typeface=""/>
          </a:endParaRPr>
        </a:p>
      </dgm:t>
    </dgm:pt>
    <dgm:pt modelId="{FE1CDCA9-5903-A645-A8A9-9993A9C81AC4}" type="parTrans" cxnId="{DF31D2E5-21D6-3F4A-876A-0B9843BB5370}">
      <dgm:prSet/>
      <dgm:spPr/>
      <dgm:t>
        <a:bodyPr/>
        <a:lstStyle/>
        <a:p>
          <a:endParaRPr lang="zh-CN" altLang="en-US"/>
        </a:p>
      </dgm:t>
    </dgm:pt>
    <dgm:pt modelId="{54C6DC4E-02B1-F744-924E-79A719E63ED5}" type="sibTrans" cxnId="{DF31D2E5-21D6-3F4A-876A-0B9843BB5370}">
      <dgm:prSet/>
      <dgm:spPr/>
      <dgm:t>
        <a:bodyPr/>
        <a:lstStyle/>
        <a:p>
          <a:endParaRPr lang="zh-CN" altLang="en-US"/>
        </a:p>
      </dgm:t>
    </dgm:pt>
    <dgm:pt modelId="{A0A5CCFA-960E-A446-887A-7200463108E3}">
      <dgm:prSet custT="1"/>
      <dgm:spPr>
        <a:xfrm>
          <a:off x="0" y="386107"/>
          <a:ext cx="2633181" cy="2250327"/>
        </a:xfrm>
        <a:prstGeom prst="ellipse">
          <a:avLst/>
        </a:prstGeom>
        <a:solidFill>
          <a:srgbClr val="1F497D">
            <a:lumMod val="40000"/>
            <a:lumOff val="60000"/>
            <a:alpha val="78000"/>
          </a:srgbClr>
        </a:solidFill>
        <a:ln>
          <a:noFill/>
        </a:ln>
        <a:effectLst/>
      </dgm:spPr>
      <dgm:t>
        <a:bodyPr lIns="36000"/>
        <a:lstStyle/>
        <a:p>
          <a:r>
            <a:rPr lang="en-US" altLang="zh-CN" sz="3400" dirty="0">
              <a:solidFill>
                <a:srgbClr val="C00000"/>
              </a:solidFill>
              <a:latin typeface="Calibri"/>
              <a:ea typeface="宋体" charset="-122"/>
              <a:cs typeface=""/>
            </a:rPr>
            <a:t>Nuclear fusion</a:t>
          </a:r>
          <a:endParaRPr lang="zh-CN" altLang="en-US" sz="3400" dirty="0">
            <a:solidFill>
              <a:srgbClr val="C00000"/>
            </a:solidFill>
            <a:latin typeface="Calibri"/>
            <a:ea typeface="宋体" charset="-122"/>
            <a:cs typeface=""/>
          </a:endParaRPr>
        </a:p>
      </dgm:t>
    </dgm:pt>
    <dgm:pt modelId="{911E5E0A-BCDB-E34F-98A8-E1FDB1EE97DB}" type="parTrans" cxnId="{B1B5D939-D66B-FE46-B49D-435948E5C158}">
      <dgm:prSet/>
      <dgm:spPr/>
      <dgm:t>
        <a:bodyPr/>
        <a:lstStyle/>
        <a:p>
          <a:endParaRPr lang="zh-CN" altLang="en-US"/>
        </a:p>
      </dgm:t>
    </dgm:pt>
    <dgm:pt modelId="{53FD1766-E65E-1349-98D5-DBB44407ACE3}" type="sibTrans" cxnId="{B1B5D939-D66B-FE46-B49D-435948E5C158}">
      <dgm:prSet/>
      <dgm:spPr/>
      <dgm:t>
        <a:bodyPr/>
        <a:lstStyle/>
        <a:p>
          <a:endParaRPr lang="zh-CN" altLang="en-US"/>
        </a:p>
      </dgm:t>
    </dgm:pt>
    <dgm:pt modelId="{BC3E0CA6-03CB-D940-89F1-871463A2ABD0}" type="pres">
      <dgm:prSet presAssocID="{FED34D2E-777B-3844-AE4E-915CFE86BCE4}" presName="composite" presStyleCnt="0">
        <dgm:presLayoutVars>
          <dgm:chMax val="1"/>
          <dgm:dir/>
          <dgm:resizeHandles val="exact"/>
        </dgm:presLayoutVars>
      </dgm:prSet>
      <dgm:spPr/>
    </dgm:pt>
    <dgm:pt modelId="{1F38476E-A320-824E-A3BE-65B30423EDBF}" type="pres">
      <dgm:prSet presAssocID="{FED34D2E-777B-3844-AE4E-915CFE86BCE4}" presName="radial" presStyleCnt="0">
        <dgm:presLayoutVars>
          <dgm:animLvl val="ctr"/>
        </dgm:presLayoutVars>
      </dgm:prSet>
      <dgm:spPr/>
    </dgm:pt>
    <dgm:pt modelId="{3D93E867-2328-174E-BCF5-725C9DEAFBF1}" type="pres">
      <dgm:prSet presAssocID="{7166FDFB-3644-294F-8257-EF788A662771}" presName="centerShape" presStyleLbl="vennNode1" presStyleIdx="0" presStyleCnt="7" custScaleX="209147" custScaleY="110161"/>
      <dgm:spPr/>
    </dgm:pt>
    <dgm:pt modelId="{F7BA2597-FB87-674D-81C0-BD86440864EE}" type="pres">
      <dgm:prSet presAssocID="{CFDBBF5A-4D33-E64A-A7F1-5A3A3B5B6011}" presName="node" presStyleLbl="vennNode1" presStyleIdx="1" presStyleCnt="7" custScaleX="253608" custScaleY="114485">
        <dgm:presLayoutVars>
          <dgm:bulletEnabled val="1"/>
        </dgm:presLayoutVars>
      </dgm:prSet>
      <dgm:spPr/>
    </dgm:pt>
    <dgm:pt modelId="{6B1F2001-B67D-5146-805C-01B87BD19F4E}" type="pres">
      <dgm:prSet presAssocID="{86748D98-74B3-8245-90E9-457325D5BAB9}" presName="node" presStyleLbl="vennNode1" presStyleIdx="2" presStyleCnt="7" custScaleX="226093" custScaleY="137956" custRadScaleRad="165525" custRadScaleInc="12032">
        <dgm:presLayoutVars>
          <dgm:bulletEnabled val="1"/>
        </dgm:presLayoutVars>
      </dgm:prSet>
      <dgm:spPr/>
    </dgm:pt>
    <dgm:pt modelId="{4D279012-6C97-7B43-8F06-4570DEAA92F6}" type="pres">
      <dgm:prSet presAssocID="{E33102F1-8CA5-0945-8A33-EB6C245D2C5E}" presName="node" presStyleLbl="vennNode1" presStyleIdx="3" presStyleCnt="7" custScaleX="230350" custScaleY="129272" custRadScaleRad="167929" custRadScaleInc="-11102">
        <dgm:presLayoutVars>
          <dgm:bulletEnabled val="1"/>
        </dgm:presLayoutVars>
      </dgm:prSet>
      <dgm:spPr/>
    </dgm:pt>
    <dgm:pt modelId="{9A18CA12-33BE-6746-8B95-FFF0787630DE}" type="pres">
      <dgm:prSet presAssocID="{BB92F183-1EC2-8744-B724-60140C42D4B0}" presName="node" presStyleLbl="vennNode1" presStyleIdx="4" presStyleCnt="7" custScaleX="242755" custScaleY="111255">
        <dgm:presLayoutVars>
          <dgm:bulletEnabled val="1"/>
        </dgm:presLayoutVars>
      </dgm:prSet>
      <dgm:spPr/>
    </dgm:pt>
    <dgm:pt modelId="{D9DCC943-65EA-1048-8892-587D7C869B51}" type="pres">
      <dgm:prSet presAssocID="{07944F69-7CC4-7945-AA0B-B40FEF53ABE5}" presName="node" presStyleLbl="vennNode1" presStyleIdx="5" presStyleCnt="7" custScaleX="219296" custScaleY="128090" custRadScaleRad="165639" custRadScaleInc="13782">
        <dgm:presLayoutVars>
          <dgm:bulletEnabled val="1"/>
        </dgm:presLayoutVars>
      </dgm:prSet>
      <dgm:spPr/>
    </dgm:pt>
    <dgm:pt modelId="{AA5541B6-E7C9-7F43-A423-84D02E0291E9}" type="pres">
      <dgm:prSet presAssocID="{A0A5CCFA-960E-A446-887A-7200463108E3}" presName="node" presStyleLbl="vennNode1" presStyleIdx="6" presStyleCnt="7" custScaleX="214910" custScaleY="140780" custRadScaleRad="167102" custRadScaleInc="-13729">
        <dgm:presLayoutVars>
          <dgm:bulletEnabled val="1"/>
        </dgm:presLayoutVars>
      </dgm:prSet>
      <dgm:spPr/>
    </dgm:pt>
  </dgm:ptLst>
  <dgm:cxnLst>
    <dgm:cxn modelId="{E3C8A414-596E-5041-939B-D3CBF9008AA1}" srcId="{7166FDFB-3644-294F-8257-EF788A662771}" destId="{BB92F183-1EC2-8744-B724-60140C42D4B0}" srcOrd="3" destOrd="0" parTransId="{F1A38DD7-BA10-FA43-BBDC-AC12336EBC3E}" sibTransId="{8D61086B-15A7-5444-9016-DC8FAA33F13A}"/>
    <dgm:cxn modelId="{98D11330-9C95-4E4C-A559-60E1ABE32761}" type="presOf" srcId="{A0A5CCFA-960E-A446-887A-7200463108E3}" destId="{AA5541B6-E7C9-7F43-A423-84D02E0291E9}" srcOrd="0" destOrd="0" presId="urn:microsoft.com/office/officeart/2005/8/layout/radial3"/>
    <dgm:cxn modelId="{C5157538-9EDE-2144-91CD-A641DB0EDA91}" type="presOf" srcId="{CFDBBF5A-4D33-E64A-A7F1-5A3A3B5B6011}" destId="{F7BA2597-FB87-674D-81C0-BD86440864EE}" srcOrd="0" destOrd="0" presId="urn:microsoft.com/office/officeart/2005/8/layout/radial3"/>
    <dgm:cxn modelId="{B1B5D939-D66B-FE46-B49D-435948E5C158}" srcId="{7166FDFB-3644-294F-8257-EF788A662771}" destId="{A0A5CCFA-960E-A446-887A-7200463108E3}" srcOrd="5" destOrd="0" parTransId="{911E5E0A-BCDB-E34F-98A8-E1FDB1EE97DB}" sibTransId="{53FD1766-E65E-1349-98D5-DBB44407ACE3}"/>
    <dgm:cxn modelId="{56DB4075-3E3F-764C-B77E-6EDA92594DAD}" srcId="{7166FDFB-3644-294F-8257-EF788A662771}" destId="{E33102F1-8CA5-0945-8A33-EB6C245D2C5E}" srcOrd="2" destOrd="0" parTransId="{6B43712C-8B96-6846-933F-2B1296C42E36}" sibTransId="{E8DAADAA-4797-A341-9419-1A9799D5A808}"/>
    <dgm:cxn modelId="{07E0BE55-13B9-EF4B-B517-934E4195D85C}" type="presOf" srcId="{BB92F183-1EC2-8744-B724-60140C42D4B0}" destId="{9A18CA12-33BE-6746-8B95-FFF0787630DE}" srcOrd="0" destOrd="0" presId="urn:microsoft.com/office/officeart/2005/8/layout/radial3"/>
    <dgm:cxn modelId="{B19CFC78-1852-A94D-965C-AA6008C596CB}" srcId="{7166FDFB-3644-294F-8257-EF788A662771}" destId="{CFDBBF5A-4D33-E64A-A7F1-5A3A3B5B6011}" srcOrd="0" destOrd="0" parTransId="{39AB6EAB-12A5-3040-A425-A8BA7D70CC4B}" sibTransId="{8AD63F99-B6CC-9045-AEC6-8270BF866DF3}"/>
    <dgm:cxn modelId="{4CA87E92-BDB7-A244-A5C4-95E47044AFE2}" srcId="{FED34D2E-777B-3844-AE4E-915CFE86BCE4}" destId="{7166FDFB-3644-294F-8257-EF788A662771}" srcOrd="0" destOrd="0" parTransId="{365D2081-D46F-D54D-BEE3-1C154B27247E}" sibTransId="{D4001AE7-6726-B54C-973F-9F4575E210B3}"/>
    <dgm:cxn modelId="{3AF9A8B0-F335-BD48-A001-FFDA2F4FA97B}" srcId="{7166FDFB-3644-294F-8257-EF788A662771}" destId="{86748D98-74B3-8245-90E9-457325D5BAB9}" srcOrd="1" destOrd="0" parTransId="{C1BE661A-DD2C-6E44-9C69-F4ACA186BB22}" sibTransId="{54481496-F5EB-664E-8546-E2FBD0BDC5C9}"/>
    <dgm:cxn modelId="{9268F4BC-D693-C349-9EAF-C300E76CC190}" type="presOf" srcId="{E33102F1-8CA5-0945-8A33-EB6C245D2C5E}" destId="{4D279012-6C97-7B43-8F06-4570DEAA92F6}" srcOrd="0" destOrd="0" presId="urn:microsoft.com/office/officeart/2005/8/layout/radial3"/>
    <dgm:cxn modelId="{B75871D3-81B5-9847-8DAE-497903ACF715}" type="presOf" srcId="{07944F69-7CC4-7945-AA0B-B40FEF53ABE5}" destId="{D9DCC943-65EA-1048-8892-587D7C869B51}" srcOrd="0" destOrd="0" presId="urn:microsoft.com/office/officeart/2005/8/layout/radial3"/>
    <dgm:cxn modelId="{DF31D2E5-21D6-3F4A-876A-0B9843BB5370}" srcId="{7166FDFB-3644-294F-8257-EF788A662771}" destId="{07944F69-7CC4-7945-AA0B-B40FEF53ABE5}" srcOrd="4" destOrd="0" parTransId="{FE1CDCA9-5903-A645-A8A9-9993A9C81AC4}" sibTransId="{54C6DC4E-02B1-F744-924E-79A719E63ED5}"/>
    <dgm:cxn modelId="{5B7DBBF3-655C-4F4B-9783-213F1BF2B6A2}" type="presOf" srcId="{FED34D2E-777B-3844-AE4E-915CFE86BCE4}" destId="{BC3E0CA6-03CB-D940-89F1-871463A2ABD0}" srcOrd="0" destOrd="0" presId="urn:microsoft.com/office/officeart/2005/8/layout/radial3"/>
    <dgm:cxn modelId="{0E1249F6-F9BE-5A41-B7A4-47BC8D2CF77D}" type="presOf" srcId="{7166FDFB-3644-294F-8257-EF788A662771}" destId="{3D93E867-2328-174E-BCF5-725C9DEAFBF1}" srcOrd="0" destOrd="0" presId="urn:microsoft.com/office/officeart/2005/8/layout/radial3"/>
    <dgm:cxn modelId="{0EE99FF6-F803-0F4C-9597-F4C9B0C821C6}" type="presOf" srcId="{86748D98-74B3-8245-90E9-457325D5BAB9}" destId="{6B1F2001-B67D-5146-805C-01B87BD19F4E}" srcOrd="0" destOrd="0" presId="urn:microsoft.com/office/officeart/2005/8/layout/radial3"/>
    <dgm:cxn modelId="{F27A8531-1E48-8A4D-B386-F0867B3B5506}" type="presParOf" srcId="{BC3E0CA6-03CB-D940-89F1-871463A2ABD0}" destId="{1F38476E-A320-824E-A3BE-65B30423EDBF}" srcOrd="0" destOrd="0" presId="urn:microsoft.com/office/officeart/2005/8/layout/radial3"/>
    <dgm:cxn modelId="{79F1F2AE-B64A-9D4C-BAB2-DA929B30CA97}" type="presParOf" srcId="{1F38476E-A320-824E-A3BE-65B30423EDBF}" destId="{3D93E867-2328-174E-BCF5-725C9DEAFBF1}" srcOrd="0" destOrd="0" presId="urn:microsoft.com/office/officeart/2005/8/layout/radial3"/>
    <dgm:cxn modelId="{0593CC04-B034-3646-87BA-5F620157734B}" type="presParOf" srcId="{1F38476E-A320-824E-A3BE-65B30423EDBF}" destId="{F7BA2597-FB87-674D-81C0-BD86440864EE}" srcOrd="1" destOrd="0" presId="urn:microsoft.com/office/officeart/2005/8/layout/radial3"/>
    <dgm:cxn modelId="{9FD5A1E4-EEDD-4C4F-8E9E-49A097ED6CD2}" type="presParOf" srcId="{1F38476E-A320-824E-A3BE-65B30423EDBF}" destId="{6B1F2001-B67D-5146-805C-01B87BD19F4E}" srcOrd="2" destOrd="0" presId="urn:microsoft.com/office/officeart/2005/8/layout/radial3"/>
    <dgm:cxn modelId="{5B35C141-D872-4A4C-86B8-E340407220DD}" type="presParOf" srcId="{1F38476E-A320-824E-A3BE-65B30423EDBF}" destId="{4D279012-6C97-7B43-8F06-4570DEAA92F6}" srcOrd="3" destOrd="0" presId="urn:microsoft.com/office/officeart/2005/8/layout/radial3"/>
    <dgm:cxn modelId="{0CEB5478-2357-154B-AF96-2AC0C09E68BD}" type="presParOf" srcId="{1F38476E-A320-824E-A3BE-65B30423EDBF}" destId="{9A18CA12-33BE-6746-8B95-FFF0787630DE}" srcOrd="4" destOrd="0" presId="urn:microsoft.com/office/officeart/2005/8/layout/radial3"/>
    <dgm:cxn modelId="{78EDCFCE-B0A0-C24C-8BFF-EA2D4B9BA329}" type="presParOf" srcId="{1F38476E-A320-824E-A3BE-65B30423EDBF}" destId="{D9DCC943-65EA-1048-8892-587D7C869B51}" srcOrd="5" destOrd="0" presId="urn:microsoft.com/office/officeart/2005/8/layout/radial3"/>
    <dgm:cxn modelId="{ACC68ACE-0E97-1A49-A120-9D249485403A}" type="presParOf" srcId="{1F38476E-A320-824E-A3BE-65B30423EDBF}" destId="{AA5541B6-E7C9-7F43-A423-84D02E0291E9}"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3E867-2328-174E-BCF5-725C9DEAFBF1}">
      <dsp:nvSpPr>
        <dsp:cNvPr id="0" name=""/>
        <dsp:cNvSpPr/>
      </dsp:nvSpPr>
      <dsp:spPr>
        <a:xfrm>
          <a:off x="2897620" y="1357923"/>
          <a:ext cx="5689239" cy="2996611"/>
        </a:xfrm>
        <a:prstGeom prst="ellipse">
          <a:avLst/>
        </a:prstGeom>
        <a:gradFill flip="none" rotWithShape="1">
          <a:gsLst>
            <a:gs pos="0">
              <a:srgbClr val="C0504D">
                <a:lumMod val="67000"/>
              </a:srgbClr>
            </a:gs>
            <a:gs pos="48000">
              <a:srgbClr val="C0504D">
                <a:lumMod val="97000"/>
                <a:lumOff val="3000"/>
              </a:srgbClr>
            </a:gs>
            <a:gs pos="100000">
              <a:srgbClr val="C0504D">
                <a:lumMod val="60000"/>
                <a:lumOff val="40000"/>
              </a:srgbClr>
            </a:gs>
          </a:gsLst>
          <a:lin ang="16200000" scaled="1"/>
          <a:tileRect/>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solidFill>
                <a:sysClr val="window" lastClr="FFFFFF"/>
              </a:solidFill>
              <a:latin typeface="Arial" charset="0"/>
              <a:ea typeface="Arial" charset="0"/>
              <a:cs typeface="Arial" charset="0"/>
            </a:rPr>
            <a:t>Nuclear shapes</a:t>
          </a:r>
          <a:endParaRPr lang="zh-CN" altLang="en-US" sz="6500" kern="1200" dirty="0">
            <a:solidFill>
              <a:sysClr val="window" lastClr="FFFFFF"/>
            </a:solidFill>
            <a:latin typeface="Arial" charset="0"/>
            <a:ea typeface="Arial" charset="0"/>
            <a:cs typeface="Arial" charset="0"/>
          </a:endParaRPr>
        </a:p>
      </dsp:txBody>
      <dsp:txXfrm>
        <a:off x="3730790" y="1796767"/>
        <a:ext cx="4022899" cy="2118923"/>
      </dsp:txXfrm>
    </dsp:sp>
    <dsp:sp modelId="{F7BA2597-FB87-674D-81C0-BD86440864EE}">
      <dsp:nvSpPr>
        <dsp:cNvPr id="0" name=""/>
        <dsp:cNvSpPr/>
      </dsp:nvSpPr>
      <dsp:spPr>
        <a:xfrm>
          <a:off x="4017572" y="-83657"/>
          <a:ext cx="3449336" cy="1557116"/>
        </a:xfrm>
        <a:prstGeom prst="ellipse">
          <a:avLst/>
        </a:prstGeom>
        <a:gradFill rotWithShape="0">
          <a:gsLst>
            <a:gs pos="0">
              <a:srgbClr val="9BBB59">
                <a:alpha val="50000"/>
                <a:hueOff val="0"/>
                <a:satOff val="0"/>
                <a:lumOff val="0"/>
                <a:alphaOff val="0"/>
                <a:shade val="51000"/>
                <a:satMod val="130000"/>
              </a:srgbClr>
            </a:gs>
            <a:gs pos="80000">
              <a:srgbClr val="9BBB59">
                <a:alpha val="50000"/>
                <a:hueOff val="0"/>
                <a:satOff val="0"/>
                <a:lumOff val="0"/>
                <a:alphaOff val="0"/>
                <a:shade val="93000"/>
                <a:satMod val="130000"/>
              </a:srgbClr>
            </a:gs>
            <a:gs pos="100000">
              <a:srgbClr val="9BBB59">
                <a:alpha val="50000"/>
                <a:hueOff val="0"/>
                <a:satOff val="0"/>
                <a:lumOff val="0"/>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altLang="zh-CN" sz="3400" kern="1200" dirty="0">
              <a:solidFill>
                <a:srgbClr val="C00000"/>
              </a:solidFill>
              <a:latin typeface="Calibri"/>
              <a:ea typeface="宋体" charset="-122"/>
              <a:cs typeface=""/>
            </a:rPr>
            <a:t>Shape phase transition</a:t>
          </a:r>
          <a:endParaRPr lang="zh-CN" altLang="en-US" sz="3400" kern="1200" dirty="0">
            <a:solidFill>
              <a:srgbClr val="C00000"/>
            </a:solidFill>
            <a:latin typeface="Calibri"/>
            <a:ea typeface="宋体" charset="-122"/>
            <a:cs typeface=""/>
          </a:endParaRPr>
        </a:p>
      </dsp:txBody>
      <dsp:txXfrm>
        <a:off x="4522716" y="144377"/>
        <a:ext cx="2439048" cy="1101048"/>
      </dsp:txXfrm>
    </dsp:sp>
    <dsp:sp modelId="{6B1F2001-B67D-5146-805C-01B87BD19F4E}">
      <dsp:nvSpPr>
        <dsp:cNvPr id="0" name=""/>
        <dsp:cNvSpPr/>
      </dsp:nvSpPr>
      <dsp:spPr>
        <a:xfrm>
          <a:off x="7503154" y="532808"/>
          <a:ext cx="3075103" cy="1876346"/>
        </a:xfrm>
        <a:prstGeom prst="ellipse">
          <a:avLst/>
        </a:prstGeom>
        <a:gradFill rotWithShape="0">
          <a:gsLst>
            <a:gs pos="0">
              <a:srgbClr val="8064A2">
                <a:alpha val="50000"/>
                <a:hueOff val="0"/>
                <a:satOff val="0"/>
                <a:lumOff val="0"/>
                <a:alphaOff val="0"/>
                <a:shade val="51000"/>
                <a:satMod val="130000"/>
              </a:srgbClr>
            </a:gs>
            <a:gs pos="80000">
              <a:srgbClr val="8064A2">
                <a:alpha val="50000"/>
                <a:hueOff val="0"/>
                <a:satOff val="0"/>
                <a:lumOff val="0"/>
                <a:alphaOff val="0"/>
                <a:shade val="93000"/>
                <a:satMod val="130000"/>
              </a:srgbClr>
            </a:gs>
            <a:gs pos="100000">
              <a:srgbClr val="8064A2">
                <a:alpha val="50000"/>
                <a:hueOff val="0"/>
                <a:satOff val="0"/>
                <a:lumOff val="0"/>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43180" rIns="0" bIns="43180" numCol="1" spcCol="1270" anchor="ctr" anchorCtr="0">
          <a:noAutofit/>
        </a:bodyPr>
        <a:lstStyle/>
        <a:p>
          <a:pPr marL="0" lvl="0" indent="0" algn="ctr" defTabSz="1511300">
            <a:lnSpc>
              <a:spcPct val="90000"/>
            </a:lnSpc>
            <a:spcBef>
              <a:spcPct val="0"/>
            </a:spcBef>
            <a:spcAft>
              <a:spcPct val="35000"/>
            </a:spcAft>
            <a:buNone/>
          </a:pPr>
          <a:r>
            <a:rPr lang="en-US" altLang="zh-CN" sz="3400" b="0" kern="1200" cap="none" spc="0" dirty="0">
              <a:ln w="0"/>
              <a:solidFill>
                <a:srgbClr val="C00000"/>
              </a:solidFill>
              <a:effectLst>
                <a:outerShdw blurRad="38100" dist="25400" dir="5400000" algn="ctr" rotWithShape="0">
                  <a:srgbClr val="6E747A">
                    <a:alpha val="43000"/>
                  </a:srgbClr>
                </a:outerShdw>
              </a:effectLst>
              <a:latin typeface="Calibri"/>
              <a:ea typeface="宋体" charset="-122"/>
              <a:cs typeface=""/>
            </a:rPr>
            <a:t>Shape coexistence</a:t>
          </a:r>
          <a:endParaRPr lang="zh-CN" altLang="en-US" sz="3400" b="0" kern="1200" cap="none" spc="0" dirty="0">
            <a:ln w="0"/>
            <a:solidFill>
              <a:srgbClr val="C00000"/>
            </a:solidFill>
            <a:effectLst>
              <a:outerShdw blurRad="38100" dist="25400" dir="5400000" algn="ctr" rotWithShape="0">
                <a:srgbClr val="6E747A">
                  <a:alpha val="43000"/>
                </a:srgbClr>
              </a:outerShdw>
            </a:effectLst>
            <a:latin typeface="Calibri"/>
            <a:ea typeface="宋体" charset="-122"/>
            <a:cs typeface=""/>
          </a:endParaRPr>
        </a:p>
      </dsp:txBody>
      <dsp:txXfrm>
        <a:off x="7953492" y="807593"/>
        <a:ext cx="2174427" cy="1326776"/>
      </dsp:txXfrm>
    </dsp:sp>
    <dsp:sp modelId="{4D279012-6C97-7B43-8F06-4570DEAA92F6}">
      <dsp:nvSpPr>
        <dsp:cNvPr id="0" name=""/>
        <dsp:cNvSpPr/>
      </dsp:nvSpPr>
      <dsp:spPr>
        <a:xfrm>
          <a:off x="7508264" y="3414999"/>
          <a:ext cx="3133002" cy="1758235"/>
        </a:xfrm>
        <a:prstGeom prst="ellipse">
          <a:avLst/>
        </a:prstGeom>
        <a:gradFill rotWithShape="0">
          <a:gsLst>
            <a:gs pos="0">
              <a:srgbClr val="4BACC6">
                <a:alpha val="50000"/>
                <a:hueOff val="0"/>
                <a:satOff val="0"/>
                <a:lumOff val="0"/>
                <a:alphaOff val="0"/>
                <a:shade val="51000"/>
                <a:satMod val="130000"/>
              </a:srgbClr>
            </a:gs>
            <a:gs pos="80000">
              <a:srgbClr val="4BACC6">
                <a:alpha val="50000"/>
                <a:hueOff val="0"/>
                <a:satOff val="0"/>
                <a:lumOff val="0"/>
                <a:alphaOff val="0"/>
                <a:shade val="93000"/>
                <a:satMod val="130000"/>
              </a:srgbClr>
            </a:gs>
            <a:gs pos="100000">
              <a:srgbClr val="4BACC6">
                <a:alpha val="50000"/>
                <a:hueOff val="0"/>
                <a:satOff val="0"/>
                <a:lumOff val="0"/>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altLang="zh-CN" sz="3300" kern="1200" dirty="0">
              <a:solidFill>
                <a:srgbClr val="C00000"/>
              </a:solidFill>
              <a:latin typeface="Calibri"/>
              <a:ea typeface="宋体" charset="-122"/>
              <a:cs typeface=""/>
            </a:rPr>
            <a:t>Super deformation</a:t>
          </a:r>
          <a:endParaRPr lang="zh-CN" altLang="en-US" sz="3300" kern="1200" dirty="0">
            <a:solidFill>
              <a:srgbClr val="C00000"/>
            </a:solidFill>
            <a:latin typeface="Calibri"/>
            <a:ea typeface="宋体" charset="-122"/>
            <a:cs typeface=""/>
          </a:endParaRPr>
        </a:p>
      </dsp:txBody>
      <dsp:txXfrm>
        <a:off x="7967082" y="3672487"/>
        <a:ext cx="2215366" cy="1243259"/>
      </dsp:txXfrm>
    </dsp:sp>
    <dsp:sp modelId="{9A18CA12-33BE-6746-8B95-FFF0787630DE}">
      <dsp:nvSpPr>
        <dsp:cNvPr id="0" name=""/>
        <dsp:cNvSpPr/>
      </dsp:nvSpPr>
      <dsp:spPr>
        <a:xfrm>
          <a:off x="4091378" y="4260964"/>
          <a:ext cx="3301723" cy="1513185"/>
        </a:xfrm>
        <a:prstGeom prst="ellipse">
          <a:avLst/>
        </a:prstGeom>
        <a:gradFill rotWithShape="0">
          <a:gsLst>
            <a:gs pos="0">
              <a:srgbClr val="F79646">
                <a:alpha val="50000"/>
                <a:hueOff val="0"/>
                <a:satOff val="0"/>
                <a:lumOff val="0"/>
                <a:alphaOff val="0"/>
                <a:shade val="51000"/>
                <a:satMod val="130000"/>
              </a:srgbClr>
            </a:gs>
            <a:gs pos="80000">
              <a:srgbClr val="F79646">
                <a:alpha val="50000"/>
                <a:hueOff val="0"/>
                <a:satOff val="0"/>
                <a:lumOff val="0"/>
                <a:alphaOff val="0"/>
                <a:shade val="93000"/>
                <a:satMod val="130000"/>
              </a:srgbClr>
            </a:gs>
            <a:gs pos="100000">
              <a:srgbClr val="F79646">
                <a:alpha val="50000"/>
                <a:hueOff val="0"/>
                <a:satOff val="0"/>
                <a:lumOff val="0"/>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altLang="zh-CN" sz="3400" kern="1200" dirty="0">
              <a:solidFill>
                <a:srgbClr val="C00000"/>
              </a:solidFill>
              <a:latin typeface="Calibri"/>
              <a:ea typeface="宋体" charset="-122"/>
              <a:cs typeface=""/>
            </a:rPr>
            <a:t>Isomer</a:t>
          </a:r>
          <a:endParaRPr lang="zh-CN" altLang="en-US" sz="3400" kern="1200" dirty="0">
            <a:solidFill>
              <a:srgbClr val="C00000"/>
            </a:solidFill>
            <a:latin typeface="Calibri"/>
            <a:ea typeface="宋体" charset="-122"/>
            <a:cs typeface=""/>
          </a:endParaRPr>
        </a:p>
      </dsp:txBody>
      <dsp:txXfrm>
        <a:off x="4574904" y="4482565"/>
        <a:ext cx="2334671" cy="1069983"/>
      </dsp:txXfrm>
    </dsp:sp>
    <dsp:sp modelId="{D9DCC943-65EA-1048-8892-587D7C869B51}">
      <dsp:nvSpPr>
        <dsp:cNvPr id="0" name=""/>
        <dsp:cNvSpPr/>
      </dsp:nvSpPr>
      <dsp:spPr>
        <a:xfrm>
          <a:off x="925327" y="3310631"/>
          <a:ext cx="2982656" cy="1742158"/>
        </a:xfrm>
        <a:prstGeom prst="ellipse">
          <a:avLst/>
        </a:prstGeom>
        <a:gradFill rotWithShape="0">
          <a:gsLst>
            <a:gs pos="0">
              <a:srgbClr val="C0504D">
                <a:alpha val="50000"/>
                <a:hueOff val="0"/>
                <a:satOff val="0"/>
                <a:lumOff val="0"/>
                <a:alphaOff val="0"/>
                <a:shade val="51000"/>
                <a:satMod val="130000"/>
              </a:srgbClr>
            </a:gs>
            <a:gs pos="80000">
              <a:srgbClr val="C0504D">
                <a:alpha val="50000"/>
                <a:hueOff val="0"/>
                <a:satOff val="0"/>
                <a:lumOff val="0"/>
                <a:alphaOff val="0"/>
                <a:shade val="93000"/>
                <a:satMod val="130000"/>
              </a:srgbClr>
            </a:gs>
            <a:gs pos="100000">
              <a:srgbClr val="C0504D">
                <a:alpha val="50000"/>
                <a:hueOff val="0"/>
                <a:satOff val="0"/>
                <a:lumOff val="0"/>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altLang="zh-CN" sz="3400" kern="1200" dirty="0">
              <a:solidFill>
                <a:srgbClr val="C00000"/>
              </a:solidFill>
              <a:latin typeface="Calibri"/>
              <a:ea typeface="宋体" charset="-122"/>
              <a:cs typeface=""/>
            </a:rPr>
            <a:t>Nuclear fission</a:t>
          </a:r>
          <a:endParaRPr lang="zh-CN" altLang="en-US" sz="3400" kern="1200" dirty="0">
            <a:solidFill>
              <a:srgbClr val="C00000"/>
            </a:solidFill>
            <a:latin typeface="Calibri"/>
            <a:ea typeface="宋体" charset="-122"/>
            <a:cs typeface=""/>
          </a:endParaRPr>
        </a:p>
      </dsp:txBody>
      <dsp:txXfrm>
        <a:off x="1362127" y="3565764"/>
        <a:ext cx="2109056" cy="1231892"/>
      </dsp:txXfrm>
    </dsp:sp>
    <dsp:sp modelId="{AA5541B6-E7C9-7F43-A423-84D02E0291E9}">
      <dsp:nvSpPr>
        <dsp:cNvPr id="0" name=""/>
        <dsp:cNvSpPr/>
      </dsp:nvSpPr>
      <dsp:spPr>
        <a:xfrm>
          <a:off x="926523" y="559799"/>
          <a:ext cx="2923002" cy="1914756"/>
        </a:xfrm>
        <a:prstGeom prst="ellipse">
          <a:avLst/>
        </a:prstGeom>
        <a:solidFill>
          <a:srgbClr val="1F497D">
            <a:lumMod val="40000"/>
            <a:lumOff val="60000"/>
            <a:alpha val="78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6000" tIns="43180" rIns="43180" bIns="43180" numCol="1" spcCol="1270" anchor="ctr" anchorCtr="0">
          <a:noAutofit/>
        </a:bodyPr>
        <a:lstStyle/>
        <a:p>
          <a:pPr marL="0" lvl="0" indent="0" algn="ctr" defTabSz="1511300">
            <a:lnSpc>
              <a:spcPct val="90000"/>
            </a:lnSpc>
            <a:spcBef>
              <a:spcPct val="0"/>
            </a:spcBef>
            <a:spcAft>
              <a:spcPct val="35000"/>
            </a:spcAft>
            <a:buNone/>
          </a:pPr>
          <a:r>
            <a:rPr lang="en-US" altLang="zh-CN" sz="3400" kern="1200" dirty="0">
              <a:solidFill>
                <a:srgbClr val="C00000"/>
              </a:solidFill>
              <a:latin typeface="Calibri"/>
              <a:ea typeface="宋体" charset="-122"/>
              <a:cs typeface=""/>
            </a:rPr>
            <a:t>Nuclear fusion</a:t>
          </a:r>
          <a:endParaRPr lang="zh-CN" altLang="en-US" sz="3400" kern="1200" dirty="0">
            <a:solidFill>
              <a:srgbClr val="C00000"/>
            </a:solidFill>
            <a:latin typeface="Calibri"/>
            <a:ea typeface="宋体" charset="-122"/>
            <a:cs typeface=""/>
          </a:endParaRPr>
        </a:p>
      </dsp:txBody>
      <dsp:txXfrm>
        <a:off x="1354587" y="840209"/>
        <a:ext cx="2066874" cy="1353936"/>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5FDA368-4C24-4D4F-8B9E-5CCB19C9C9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BD141E5-8544-4579-8319-6495B9235A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29950-738B-49EB-B724-81E7CC316553}" type="datetimeFigureOut">
              <a:rPr lang="zh-CN" altLang="en-US" smtClean="0"/>
              <a:t>2022/9/16</a:t>
            </a:fld>
            <a:endParaRPr lang="zh-CN" altLang="en-US"/>
          </a:p>
        </p:txBody>
      </p:sp>
      <p:sp>
        <p:nvSpPr>
          <p:cNvPr id="4" name="页脚占位符 3">
            <a:extLst>
              <a:ext uri="{FF2B5EF4-FFF2-40B4-BE49-F238E27FC236}">
                <a16:creationId xmlns:a16="http://schemas.microsoft.com/office/drawing/2014/main" id="{471C6C5F-A3E6-412B-B18D-2ECF41A399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B6288F4-8428-46C7-86DD-A75A3CDF16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C0248C-8DD1-4651-8264-3AABA185AF27}" type="slidenum">
              <a:rPr lang="zh-CN" altLang="en-US" smtClean="0"/>
              <a:t>‹#›</a:t>
            </a:fld>
            <a:endParaRPr lang="zh-CN" altLang="en-US"/>
          </a:p>
        </p:txBody>
      </p:sp>
    </p:spTree>
    <p:extLst>
      <p:ext uri="{BB962C8B-B14F-4D97-AF65-F5344CB8AC3E}">
        <p14:creationId xmlns:p14="http://schemas.microsoft.com/office/powerpoint/2010/main" val="4259457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5AB78-72F2-4AB4-B9C6-84E634FA88AB}" type="datetimeFigureOut">
              <a:rPr lang="zh-CN" altLang="en-US" smtClean="0"/>
              <a:t>2022/9/16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BEB83-26DC-4CCC-A594-0D786D9F222F}" type="slidenum">
              <a:rPr lang="zh-CN" altLang="en-US" smtClean="0"/>
              <a:t>‹#›</a:t>
            </a:fld>
            <a:endParaRPr lang="zh-CN" altLang="en-US"/>
          </a:p>
        </p:txBody>
      </p:sp>
    </p:spTree>
    <p:extLst>
      <p:ext uri="{BB962C8B-B14F-4D97-AF65-F5344CB8AC3E}">
        <p14:creationId xmlns:p14="http://schemas.microsoft.com/office/powerpoint/2010/main" val="12671116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2</a:t>
            </a:fld>
            <a:endParaRPr lang="zh-CN" altLang="en-US"/>
          </a:p>
        </p:txBody>
      </p:sp>
    </p:spTree>
    <p:extLst>
      <p:ext uri="{BB962C8B-B14F-4D97-AF65-F5344CB8AC3E}">
        <p14:creationId xmlns:p14="http://schemas.microsoft.com/office/powerpoint/2010/main" val="465383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当前主要使用的微观核模型有：从头计算方法；相互作用壳模型；密度泛函等，这里给出了几种模型主要的使用区域。我们关注的低能区集体运动主要发生在中重核区，因此密度泛函理论会是一个比较合适的出发点。</a:t>
            </a:r>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11</a:t>
            </a:fld>
            <a:endParaRPr lang="zh-CN" altLang="en-US"/>
          </a:p>
        </p:txBody>
      </p:sp>
    </p:spTree>
    <p:extLst>
      <p:ext uri="{BB962C8B-B14F-4D97-AF65-F5344CB8AC3E}">
        <p14:creationId xmlns:p14="http://schemas.microsoft.com/office/powerpoint/2010/main" val="3569044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latin typeface="+mn-lt"/>
                <a:ea typeface="+mn-ea"/>
                <a:cs typeface="+mn-cs"/>
              </a:rPr>
              <a:t>To</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describe</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nuclear shapes and</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large</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amplitude</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collective</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motion</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microscopically,</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the</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CDFT</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will</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be</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a</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good</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start</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point.</a:t>
            </a:r>
            <a:r>
              <a:rPr lang="zh-CN" altLang="en-US" sz="1200" kern="1200" baseline="0" dirty="0">
                <a:solidFill>
                  <a:schemeClr val="tx1"/>
                </a:solidFill>
                <a:latin typeface="+mn-lt"/>
                <a:ea typeface="+mn-ea"/>
                <a:cs typeface="+mn-cs"/>
              </a:rPr>
              <a:t> </a:t>
            </a:r>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It has achieved great success in the</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description of nuclear structure over almost the whole nuclide chart due to the following advantages, such the natural inclusion of so splitting, time-odd component, origin of the pseudo-spin symmetry and so on.</a:t>
            </a:r>
          </a:p>
          <a:p>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In general, the mean-field approximation is used, and we can obtain the intrinsic </a:t>
            </a:r>
            <a:r>
              <a:rPr lang="en-US" altLang="zh-CN" sz="1200" kern="1200" baseline="0" dirty="0" err="1">
                <a:solidFill>
                  <a:schemeClr val="tx1"/>
                </a:solidFill>
                <a:latin typeface="+mn-lt"/>
                <a:ea typeface="+mn-ea"/>
                <a:cs typeface="+mn-cs"/>
              </a:rPr>
              <a:t>g.s</a:t>
            </a:r>
            <a:r>
              <a:rPr lang="en-US" altLang="zh-CN" sz="1200" kern="1200" baseline="0" dirty="0">
                <a:solidFill>
                  <a:schemeClr val="tx1"/>
                </a:solidFill>
                <a:latin typeface="+mn-lt"/>
                <a:ea typeface="+mn-ea"/>
                <a:cs typeface="+mn-cs"/>
              </a:rPr>
              <a:t>. </a:t>
            </a:r>
            <a:r>
              <a:rPr lang="mr-IN" altLang="zh-CN" sz="1200" kern="1200" baseline="0" dirty="0">
                <a:solidFill>
                  <a:schemeClr val="tx1"/>
                </a:solidFill>
                <a:latin typeface="+mn-lt"/>
                <a:ea typeface="+mn-ea"/>
                <a:cs typeface="+mn-cs"/>
              </a:rPr>
              <a:t>…</a:t>
            </a:r>
            <a:r>
              <a:rPr lang="en-US" altLang="zh-CN" sz="1200" kern="1200" baseline="0" dirty="0">
                <a:solidFill>
                  <a:schemeClr val="tx1"/>
                </a:solidFill>
                <a:latin typeface="+mn-lt"/>
                <a:ea typeface="+mn-ea"/>
                <a:cs typeface="+mn-cs"/>
              </a:rPr>
              <a:t>.</a:t>
            </a:r>
          </a:p>
          <a:p>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However, in the mf approximation, the system is fixed in the intrinsic frame, and it cannot describe the collective motion.</a:t>
            </a:r>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12</a:t>
            </a:fld>
            <a:endParaRPr lang="zh-CN" altLang="en-US"/>
          </a:p>
        </p:txBody>
      </p:sp>
    </p:spTree>
    <p:extLst>
      <p:ext uri="{BB962C8B-B14F-4D97-AF65-F5344CB8AC3E}">
        <p14:creationId xmlns:p14="http://schemas.microsoft.com/office/powerpoint/2010/main" val="569704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To describe the</a:t>
            </a:r>
            <a:r>
              <a:rPr lang="zh-CN" altLang="en-US" baseline="0" dirty="0"/>
              <a:t> </a:t>
            </a:r>
            <a:r>
              <a:rPr lang="en-US" altLang="zh-CN" baseline="0" dirty="0"/>
              <a:t>collective</a:t>
            </a:r>
            <a:r>
              <a:rPr lang="zh-CN" altLang="en-US" baseline="0" dirty="0"/>
              <a:t> </a:t>
            </a:r>
            <a:r>
              <a:rPr lang="en-US" altLang="zh-CN" baseline="0" dirty="0"/>
              <a:t>motion,</a:t>
            </a:r>
            <a:r>
              <a:rPr lang="zh-CN" altLang="en-US" baseline="0" dirty="0"/>
              <a:t> </a:t>
            </a:r>
            <a:r>
              <a:rPr lang="en-US" altLang="zh-CN" baseline="0" dirty="0"/>
              <a:t>especially</a:t>
            </a:r>
            <a:r>
              <a:rPr lang="zh-CN" altLang="en-US" baseline="0" dirty="0"/>
              <a:t> </a:t>
            </a:r>
            <a:r>
              <a:rPr lang="en-US" altLang="zh-CN" baseline="0" dirty="0"/>
              <a:t>the</a:t>
            </a:r>
            <a:r>
              <a:rPr lang="zh-CN" altLang="en-US" baseline="0" dirty="0"/>
              <a:t> </a:t>
            </a:r>
            <a:r>
              <a:rPr lang="en-US" altLang="zh-CN" baseline="0" dirty="0"/>
              <a:t>related</a:t>
            </a:r>
            <a:r>
              <a:rPr lang="zh-CN" altLang="en-US" baseline="0" dirty="0"/>
              <a:t> </a:t>
            </a:r>
            <a:r>
              <a:rPr lang="en-US" altLang="zh-CN" baseline="0" dirty="0"/>
              <a:t>low-lying spectrum, one has to go beyond the mean-field approximation:</a:t>
            </a:r>
          </a:p>
          <a:p>
            <a:r>
              <a:rPr lang="en-US" altLang="zh-CN" baseline="0" dirty="0"/>
              <a:t>Namely, to restore the broken symmetry, particularly the rotational symmetry, </a:t>
            </a:r>
          </a:p>
          <a:p>
            <a:r>
              <a:rPr lang="en-US" altLang="zh-CN" baseline="0" dirty="0"/>
              <a:t>and mix the different shape configurations, especially for the transitional nuclei with the soft potential.</a:t>
            </a:r>
          </a:p>
          <a:p>
            <a:endParaRPr lang="en-US" altLang="zh-CN" baseline="0" dirty="0"/>
          </a:p>
          <a:p>
            <a:r>
              <a:rPr lang="en-US" altLang="zh-CN" baseline="0" dirty="0"/>
              <a:t>For</a:t>
            </a:r>
            <a:r>
              <a:rPr lang="zh-CN" altLang="en-US" baseline="0" dirty="0"/>
              <a:t> </a:t>
            </a:r>
            <a:r>
              <a:rPr lang="en-US" altLang="zh-CN" baseline="0" dirty="0"/>
              <a:t>nuclear dynamics, such as fission,</a:t>
            </a:r>
            <a:r>
              <a:rPr lang="zh-CN" altLang="en-US" baseline="0" dirty="0"/>
              <a:t> </a:t>
            </a:r>
            <a:r>
              <a:rPr lang="en-US" altLang="zh-CN" baseline="0" dirty="0"/>
              <a:t>we</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include</a:t>
            </a:r>
            <a:r>
              <a:rPr lang="zh-CN" altLang="en-US" baseline="0" dirty="0"/>
              <a:t> </a:t>
            </a:r>
            <a:r>
              <a:rPr lang="en-US" altLang="zh-CN" baseline="0" dirty="0"/>
              <a:t>the</a:t>
            </a:r>
            <a:r>
              <a:rPr lang="zh-CN" altLang="en-US" baseline="0" dirty="0"/>
              <a:t> </a:t>
            </a:r>
            <a:r>
              <a:rPr lang="en-US" altLang="zh-CN" baseline="0" dirty="0"/>
              <a:t>time</a:t>
            </a:r>
            <a:r>
              <a:rPr lang="zh-CN" altLang="en-US" baseline="0" dirty="0"/>
              <a:t> </a:t>
            </a:r>
            <a:r>
              <a:rPr lang="en-US" altLang="zh-CN" baseline="0" dirty="0"/>
              <a:t>evolution.</a:t>
            </a:r>
          </a:p>
          <a:p>
            <a:endParaRPr lang="en-US" altLang="zh-CN" baseline="0" dirty="0"/>
          </a:p>
          <a:p>
            <a:r>
              <a:rPr lang="en-US" altLang="zh-CN" baseline="0" dirty="0"/>
              <a:t>In general, the time scale for </a:t>
            </a:r>
            <a:r>
              <a:rPr lang="en-US" altLang="zh-CN" baseline="0" dirty="0" err="1"/>
              <a:t>s.p</a:t>
            </a:r>
            <a:r>
              <a:rPr lang="en-US" altLang="zh-CN" baseline="0" dirty="0"/>
              <a:t>. motion in the nucleus is ~10^-22 s and the collective motion is much slower, say 10^-20s. We can treat them in a decouple scheme. And thus</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construct</a:t>
            </a:r>
            <a:r>
              <a:rPr lang="zh-CN" altLang="en-US" baseline="0" dirty="0"/>
              <a:t> </a:t>
            </a:r>
            <a:r>
              <a:rPr lang="en-US" altLang="zh-CN" baseline="0" dirty="0"/>
              <a:t>a</a:t>
            </a:r>
            <a:r>
              <a:rPr lang="zh-CN" altLang="en-US" baseline="0" dirty="0"/>
              <a:t> </a:t>
            </a:r>
            <a:r>
              <a:rPr lang="en-US" altLang="zh-CN" baseline="0" dirty="0"/>
              <a:t>Hamiltonian in a collective space based</a:t>
            </a:r>
            <a:r>
              <a:rPr lang="zh-CN" altLang="en-US" baseline="0" dirty="0"/>
              <a:t> </a:t>
            </a:r>
            <a:r>
              <a:rPr lang="en-US" altLang="zh-CN" baseline="0" dirty="0"/>
              <a:t>on</a:t>
            </a:r>
            <a:r>
              <a:rPr lang="zh-CN" altLang="en-US" baseline="0" dirty="0"/>
              <a:t> </a:t>
            </a:r>
            <a:r>
              <a:rPr lang="en-US" altLang="zh-CN" baseline="0" dirty="0"/>
              <a:t>the microscopic CDFT</a:t>
            </a:r>
            <a:r>
              <a:rPr lang="zh-CN" altLang="zh-CN" baseline="0" dirty="0"/>
              <a:t>.</a:t>
            </a:r>
            <a:endParaRPr lang="en-US" altLang="zh-CN" baseline="0" dirty="0"/>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13</a:t>
            </a:fld>
            <a:endParaRPr lang="zh-CN" altLang="en-US"/>
          </a:p>
        </p:txBody>
      </p:sp>
    </p:spTree>
    <p:extLst>
      <p:ext uri="{BB962C8B-B14F-4D97-AF65-F5344CB8AC3E}">
        <p14:creationId xmlns:p14="http://schemas.microsoft.com/office/powerpoint/2010/main" val="822747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14</a:t>
            </a:fld>
            <a:endParaRPr lang="zh-CN" altLang="en-US"/>
          </a:p>
        </p:txBody>
      </p:sp>
    </p:spTree>
    <p:extLst>
      <p:ext uri="{BB962C8B-B14F-4D97-AF65-F5344CB8AC3E}">
        <p14:creationId xmlns:p14="http://schemas.microsoft.com/office/powerpoint/2010/main" val="2450278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charset="0"/>
                <a:ea typeface="宋体" charset="0"/>
              </a:rPr>
              <a:t>We start from the covariant energy density functional, and specifically the point-coupling version of it. The energy functional has this form, which is expressed as a functional of densities, currents, and the derivations of them.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charset="0"/>
              <a:ea typeface="宋体"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charset="0"/>
                <a:ea typeface="宋体" charset="0"/>
              </a:rPr>
              <a:t>Then the collective parameters can be calculated by the cranking approximation.</a:t>
            </a:r>
            <a:endParaRPr lang="zh-CN" altLang="en-US" dirty="0">
              <a:latin typeface="Calibri" charset="0"/>
              <a:ea typeface="宋体" charset="0"/>
            </a:endParaRPr>
          </a:p>
          <a:p>
            <a:pPr eaLnBrk="1" hangingPunct="1"/>
            <a:endParaRPr lang="en-US" altLang="zh-CN" dirty="0">
              <a:latin typeface="Calibri" charset="0"/>
              <a:ea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15</a:t>
            </a:fld>
            <a:endParaRPr lang="zh-CN" altLang="en-US"/>
          </a:p>
        </p:txBody>
      </p:sp>
    </p:spTree>
    <p:extLst>
      <p:ext uri="{BB962C8B-B14F-4D97-AF65-F5344CB8AC3E}">
        <p14:creationId xmlns:p14="http://schemas.microsoft.com/office/powerpoint/2010/main" val="2115871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charset="0"/>
                <a:ea typeface="宋体" charset="0"/>
              </a:rPr>
              <a:t>We start from the covariant energy density functional, and specifically the point-coupling version of it. The energy functional has this form, which is expressed as a functional of densities, currents, and the derivations of them.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charset="0"/>
              <a:ea typeface="宋体"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charset="0"/>
                <a:ea typeface="宋体" charset="0"/>
              </a:rPr>
              <a:t>Then the collective parameters can be calculated by the cranking approximation.</a:t>
            </a:r>
            <a:endParaRPr lang="zh-CN" altLang="en-US" dirty="0">
              <a:latin typeface="Calibri" charset="0"/>
              <a:ea typeface="宋体" charset="0"/>
            </a:endParaRPr>
          </a:p>
          <a:p>
            <a:pPr eaLnBrk="1" hangingPunct="1"/>
            <a:endParaRPr lang="en-US" altLang="zh-CN" dirty="0">
              <a:latin typeface="Calibri" charset="0"/>
              <a:ea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16</a:t>
            </a:fld>
            <a:endParaRPr lang="zh-CN" altLang="en-US"/>
          </a:p>
        </p:txBody>
      </p:sp>
    </p:spTree>
    <p:extLst>
      <p:ext uri="{BB962C8B-B14F-4D97-AF65-F5344CB8AC3E}">
        <p14:creationId xmlns:p14="http://schemas.microsoft.com/office/powerpoint/2010/main" val="904677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charset="0"/>
                <a:ea typeface="宋体" charset="0"/>
              </a:rPr>
              <a:t>We start from the covariant energy density functional, and specifically the point-coupling version of it. The energy functional has this form, which is expressed as a functional of densities, currents, and the derivations of them.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charset="0"/>
              <a:ea typeface="宋体"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charset="0"/>
                <a:ea typeface="宋体" charset="0"/>
              </a:rPr>
              <a:t>Then the collective parameters can be calculated by the cranking approximation.</a:t>
            </a:r>
            <a:endParaRPr lang="zh-CN" altLang="en-US" dirty="0">
              <a:latin typeface="Calibri" charset="0"/>
              <a:ea typeface="宋体" charset="0"/>
            </a:endParaRPr>
          </a:p>
          <a:p>
            <a:pPr eaLnBrk="1" hangingPunct="1"/>
            <a:endParaRPr lang="en-US" altLang="zh-CN" dirty="0">
              <a:latin typeface="Calibri" charset="0"/>
              <a:ea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17</a:t>
            </a:fld>
            <a:endParaRPr lang="zh-CN" altLang="en-US"/>
          </a:p>
        </p:txBody>
      </p:sp>
    </p:spTree>
    <p:extLst>
      <p:ext uri="{BB962C8B-B14F-4D97-AF65-F5344CB8AC3E}">
        <p14:creationId xmlns:p14="http://schemas.microsoft.com/office/powerpoint/2010/main" val="2312341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charset="0"/>
                <a:ea typeface="宋体" charset="0"/>
              </a:rPr>
              <a:t>We start from the covariant energy density functional, and specifically the point-coupling version of it. The energy functional has this form, which is expressed as a functional of densities, currents, and the derivations of them.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charset="0"/>
              <a:ea typeface="宋体"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charset="0"/>
                <a:ea typeface="宋体" charset="0"/>
              </a:rPr>
              <a:t>Then the collective parameters can be calculated by the cranking approximation.</a:t>
            </a:r>
            <a:endParaRPr lang="zh-CN" altLang="en-US" dirty="0">
              <a:latin typeface="Calibri" charset="0"/>
              <a:ea typeface="宋体" charset="0"/>
            </a:endParaRPr>
          </a:p>
          <a:p>
            <a:pPr eaLnBrk="1" hangingPunct="1"/>
            <a:endParaRPr lang="en-US" altLang="zh-CN" dirty="0">
              <a:latin typeface="Calibri" charset="0"/>
              <a:ea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18</a:t>
            </a:fld>
            <a:endParaRPr lang="zh-CN" altLang="en-US"/>
          </a:p>
        </p:txBody>
      </p:sp>
    </p:spTree>
    <p:extLst>
      <p:ext uri="{BB962C8B-B14F-4D97-AF65-F5344CB8AC3E}">
        <p14:creationId xmlns:p14="http://schemas.microsoft.com/office/powerpoint/2010/main" val="2748171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Calibri" charset="0"/>
                <a:ea typeface="宋体" charset="0"/>
              </a:rPr>
              <a:t>The collective Hamiltonian includes three parts: rotational and vibrational kinetic energy, and the collective potential. </a:t>
            </a:r>
          </a:p>
          <a:p>
            <a:pPr eaLnBrk="1" hangingPunct="1"/>
            <a:r>
              <a:rPr lang="en-US" altLang="zh-CN" dirty="0">
                <a:latin typeface="Calibri" charset="0"/>
                <a:ea typeface="宋体" charset="0"/>
              </a:rPr>
              <a:t>The</a:t>
            </a:r>
            <a:r>
              <a:rPr lang="zh-CN" altLang="en-US" dirty="0">
                <a:latin typeface="Calibri" charset="0"/>
                <a:ea typeface="宋体" charset="0"/>
              </a:rPr>
              <a:t> </a:t>
            </a:r>
            <a:r>
              <a:rPr lang="en-US" altLang="zh-CN" dirty="0">
                <a:latin typeface="Calibri" charset="0"/>
                <a:ea typeface="宋体" charset="0"/>
              </a:rPr>
              <a:t>expression</a:t>
            </a:r>
            <a:r>
              <a:rPr lang="zh-CN" altLang="en-US" dirty="0">
                <a:latin typeface="Calibri" charset="0"/>
                <a:ea typeface="宋体" charset="0"/>
              </a:rPr>
              <a:t> </a:t>
            </a:r>
            <a:r>
              <a:rPr lang="en-US" altLang="zh-CN" dirty="0">
                <a:latin typeface="Calibri" charset="0"/>
                <a:ea typeface="宋体" charset="0"/>
              </a:rPr>
              <a:t>are</a:t>
            </a:r>
            <a:r>
              <a:rPr lang="zh-CN" altLang="en-US" dirty="0">
                <a:latin typeface="Calibri" charset="0"/>
                <a:ea typeface="宋体" charset="0"/>
              </a:rPr>
              <a:t> </a:t>
            </a:r>
            <a:r>
              <a:rPr lang="en-US" altLang="zh-CN" dirty="0">
                <a:latin typeface="Calibri" charset="0"/>
                <a:ea typeface="宋体" charset="0"/>
              </a:rPr>
              <a:t>shown</a:t>
            </a:r>
            <a:r>
              <a:rPr lang="zh-CN" altLang="en-US" dirty="0">
                <a:latin typeface="Calibri" charset="0"/>
                <a:ea typeface="宋体" charset="0"/>
              </a:rPr>
              <a:t> </a:t>
            </a:r>
            <a:r>
              <a:rPr lang="en-US" altLang="zh-CN" dirty="0">
                <a:latin typeface="Calibri" charset="0"/>
                <a:ea typeface="宋体" charset="0"/>
              </a:rPr>
              <a:t>as</a:t>
            </a:r>
            <a:r>
              <a:rPr lang="zh-CN" altLang="en-US" dirty="0">
                <a:latin typeface="Calibri" charset="0"/>
                <a:ea typeface="宋体" charset="0"/>
              </a:rPr>
              <a:t> </a:t>
            </a:r>
            <a:r>
              <a:rPr lang="en-US" altLang="zh-CN" dirty="0">
                <a:latin typeface="Calibri" charset="0"/>
                <a:ea typeface="宋体" charset="0"/>
              </a:rPr>
              <a:t>follows,</a:t>
            </a:r>
            <a:r>
              <a:rPr lang="zh-CN" altLang="en-US" dirty="0">
                <a:latin typeface="Calibri" charset="0"/>
                <a:ea typeface="宋体" charset="0"/>
              </a:rPr>
              <a:t> </a:t>
            </a:r>
            <a:r>
              <a:rPr lang="en-US" altLang="zh-CN" dirty="0">
                <a:latin typeface="Calibri" charset="0"/>
                <a:ea typeface="宋体" charset="0"/>
              </a:rPr>
              <a:t>in</a:t>
            </a:r>
            <a:r>
              <a:rPr lang="zh-CN" altLang="en-US" dirty="0">
                <a:latin typeface="Calibri" charset="0"/>
                <a:ea typeface="宋体" charset="0"/>
              </a:rPr>
              <a:t> </a:t>
            </a:r>
            <a:r>
              <a:rPr lang="en-US" altLang="zh-CN" dirty="0">
                <a:latin typeface="Calibri" charset="0"/>
                <a:ea typeface="宋体" charset="0"/>
              </a:rPr>
              <a:t>which</a:t>
            </a:r>
            <a:r>
              <a:rPr lang="zh-CN" altLang="en-US" dirty="0">
                <a:latin typeface="Calibri" charset="0"/>
                <a:ea typeface="宋体" charset="0"/>
              </a:rPr>
              <a:t> </a:t>
            </a:r>
            <a:r>
              <a:rPr lang="en-US" altLang="zh-CN" dirty="0">
                <a:latin typeface="Calibri" charset="0"/>
                <a:ea typeface="宋体" charset="0"/>
              </a:rPr>
              <a:t>the 7</a:t>
            </a:r>
            <a:r>
              <a:rPr lang="zh-CN" altLang="en-US" dirty="0">
                <a:latin typeface="Calibri" charset="0"/>
                <a:ea typeface="宋体" charset="0"/>
              </a:rPr>
              <a:t> </a:t>
            </a:r>
            <a:r>
              <a:rPr lang="en-US" altLang="zh-CN" dirty="0">
                <a:latin typeface="Calibri" charset="0"/>
                <a:ea typeface="宋体" charset="0"/>
              </a:rPr>
              <a:t>collective</a:t>
            </a:r>
            <a:r>
              <a:rPr lang="zh-CN" altLang="en-US" dirty="0">
                <a:latin typeface="Calibri" charset="0"/>
                <a:ea typeface="宋体" charset="0"/>
              </a:rPr>
              <a:t> </a:t>
            </a:r>
            <a:r>
              <a:rPr lang="en-US" altLang="zh-CN" dirty="0">
                <a:latin typeface="Calibri" charset="0"/>
                <a:ea typeface="宋体" charset="0"/>
              </a:rPr>
              <a:t>parameters</a:t>
            </a:r>
            <a:r>
              <a:rPr lang="zh-CN" altLang="en-US" dirty="0">
                <a:latin typeface="Calibri" charset="0"/>
                <a:ea typeface="宋体" charset="0"/>
              </a:rPr>
              <a:t> </a:t>
            </a:r>
            <a:r>
              <a:rPr lang="en-US" altLang="zh-CN" dirty="0">
                <a:latin typeface="Calibri" charset="0"/>
                <a:ea typeface="宋体" charset="0"/>
              </a:rPr>
              <a:t>are</a:t>
            </a:r>
            <a:r>
              <a:rPr lang="zh-CN" altLang="en-US" dirty="0">
                <a:latin typeface="Calibri" charset="0"/>
                <a:ea typeface="宋体" charset="0"/>
              </a:rPr>
              <a:t> </a:t>
            </a:r>
            <a:r>
              <a:rPr lang="en-US" altLang="zh-CN" dirty="0">
                <a:latin typeface="Calibri" charset="0"/>
                <a:ea typeface="宋体" charset="0"/>
              </a:rPr>
              <a:t>determined by CDFT calculation as</a:t>
            </a:r>
            <a:r>
              <a:rPr lang="en-US" altLang="zh-CN" baseline="0" dirty="0">
                <a:latin typeface="Calibri" charset="0"/>
                <a:ea typeface="宋体" charset="0"/>
              </a:rPr>
              <a:t> shown in previous slide</a:t>
            </a:r>
            <a:r>
              <a:rPr lang="en-US" altLang="zh-CN" dirty="0">
                <a:latin typeface="Calibri" charset="0"/>
                <a:ea typeface="宋体" charset="0"/>
              </a:rPr>
              <a:t>.</a:t>
            </a:r>
            <a:r>
              <a:rPr kumimoji="1" lang="en-US" altLang="zh-CN" sz="1200" dirty="0"/>
              <a:t> The dynamics of CH is fully determined by these 7 coll. parameters,</a:t>
            </a:r>
            <a:r>
              <a:rPr lang="en-US" altLang="zh-CN" dirty="0">
                <a:latin typeface="Calibri" charset="0"/>
                <a:ea typeface="宋体" charset="0"/>
              </a:rPr>
              <a:t> and therefore by the microscopic calculation.</a:t>
            </a:r>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19</a:t>
            </a:fld>
            <a:endParaRPr lang="zh-CN" altLang="en-US"/>
          </a:p>
        </p:txBody>
      </p:sp>
    </p:spTree>
    <p:extLst>
      <p:ext uri="{BB962C8B-B14F-4D97-AF65-F5344CB8AC3E}">
        <p14:creationId xmlns:p14="http://schemas.microsoft.com/office/powerpoint/2010/main" val="731866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Diagonalize</a:t>
            </a:r>
            <a:r>
              <a:rPr kumimoji="1" lang="en-US" altLang="zh-CN" baseline="0" dirty="0"/>
              <a:t> the CH in a coll. Basis, we can obtain the low-lying spectrum. Here is one example for 154Gd. The coll. Potential in beta-gamma plane and obtained spectrum, </a:t>
            </a:r>
            <a:r>
              <a:rPr kumimoji="1" lang="en-US" altLang="zh-CN" baseline="0" dirty="0" err="1"/>
              <a:t>g.s</a:t>
            </a:r>
            <a:r>
              <a:rPr kumimoji="1" lang="en-US" altLang="zh-CN" baseline="0" dirty="0"/>
              <a:t> band, beta band and gamma band, which are in very good agreement with the data.</a:t>
            </a:r>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20</a:t>
            </a:fld>
            <a:endParaRPr lang="zh-CN" altLang="en-US"/>
          </a:p>
        </p:txBody>
      </p:sp>
    </p:spTree>
    <p:extLst>
      <p:ext uri="{BB962C8B-B14F-4D97-AF65-F5344CB8AC3E}">
        <p14:creationId xmlns:p14="http://schemas.microsoft.com/office/powerpoint/2010/main" val="174700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Microsoft YaHei" charset="-122"/>
                <a:ea typeface="Microsoft YaHei" charset="-122"/>
                <a:cs typeface="Microsoft YaHei" charset="-122"/>
              </a:rPr>
              <a:t>人们对原子核形状的认知最早可追溯到液滴模型</a:t>
            </a:r>
            <a:r>
              <a:rPr lang="zh-CN" altLang="en-US" sz="1200" b="1" dirty="0">
                <a:effectLst/>
                <a:latin typeface="Helvetica" charset="0"/>
                <a:ea typeface="Microsoft YaHei" charset="-122"/>
                <a:cs typeface="Microsoft YaHei" charset="-122"/>
              </a:rPr>
              <a:t>，</a:t>
            </a:r>
            <a:endParaRPr lang="en-US" altLang="zh-CN" sz="1200" b="1" dirty="0">
              <a:effectLst/>
              <a:latin typeface="Helvetica" charset="0"/>
              <a:ea typeface="Microsoft YaHei" charset="-122"/>
              <a:cs typeface="Microsoft YaHei"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Helvetica" charset="0"/>
              </a:rPr>
              <a:t>尤其是核裂变的发现改变了世界</a:t>
            </a:r>
            <a:r>
              <a:rPr kumimoji="1" lang="zh-CN" altLang="en-US" sz="1200" b="0" dirty="0">
                <a:latin typeface="+mn-lt"/>
              </a:rPr>
              <a:t>，同时极大推动了原子核液滴模型的发展</a:t>
            </a:r>
            <a:endParaRPr lang="zh-CN" altLang="en-US" sz="1200" dirty="0">
              <a:effectLst/>
              <a:latin typeface="Helvetic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rgbClr val="C00000"/>
              </a:solidFill>
              <a:effectLst/>
              <a:latin typeface="Microsoft YaHei" charset="-122"/>
              <a:ea typeface="Microsoft YaHei" charset="-122"/>
              <a:cs typeface="Microsoft YaHei" charset="-122"/>
            </a:endParaRPr>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3</a:t>
            </a:fld>
            <a:endParaRPr lang="zh-CN" altLang="en-US"/>
          </a:p>
        </p:txBody>
      </p:sp>
    </p:spTree>
    <p:extLst>
      <p:ext uri="{BB962C8B-B14F-4D97-AF65-F5344CB8AC3E}">
        <p14:creationId xmlns:p14="http://schemas.microsoft.com/office/powerpoint/2010/main" val="1714502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Diagonalize</a:t>
            </a:r>
            <a:r>
              <a:rPr kumimoji="1" lang="en-US" altLang="zh-CN" baseline="0" dirty="0"/>
              <a:t> the CH in a coll. Basis, we can obtain the low-lying spectrum. Here is one example for 154Gd. The coll. Potential in beta-gamma plane and obtained spectrum, </a:t>
            </a:r>
            <a:r>
              <a:rPr kumimoji="1" lang="en-US" altLang="zh-CN" baseline="0" dirty="0" err="1"/>
              <a:t>g.s</a:t>
            </a:r>
            <a:r>
              <a:rPr kumimoji="1" lang="en-US" altLang="zh-CN" baseline="0" dirty="0"/>
              <a:t> band, beta band and gamma band, which are in very good agreement with the data.</a:t>
            </a:r>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21</a:t>
            </a:fld>
            <a:endParaRPr lang="zh-CN" altLang="en-US"/>
          </a:p>
        </p:txBody>
      </p:sp>
    </p:spTree>
    <p:extLst>
      <p:ext uri="{BB962C8B-B14F-4D97-AF65-F5344CB8AC3E}">
        <p14:creationId xmlns:p14="http://schemas.microsoft.com/office/powerpoint/2010/main" val="3902784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22</a:t>
            </a:fld>
            <a:endParaRPr lang="zh-CN" altLang="en-US"/>
          </a:p>
        </p:txBody>
      </p:sp>
    </p:spTree>
    <p:extLst>
      <p:ext uri="{BB962C8B-B14F-4D97-AF65-F5344CB8AC3E}">
        <p14:creationId xmlns:p14="http://schemas.microsoft.com/office/powerpoint/2010/main" val="1811542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B7A05-D195-4C8C-9CCB-81C7957C55E8}" type="slidenum">
              <a:rPr lang="zh-CN" altLang="en-US" smtClean="0"/>
              <a:t>23</a:t>
            </a:fld>
            <a:endParaRPr lang="zh-CN" altLang="en-US"/>
          </a:p>
        </p:txBody>
      </p:sp>
    </p:spTree>
    <p:extLst>
      <p:ext uri="{BB962C8B-B14F-4D97-AF65-F5344CB8AC3E}">
        <p14:creationId xmlns:p14="http://schemas.microsoft.com/office/powerpoint/2010/main" val="214226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ea typeface="华文楷体" panose="02010600040101010101" pitchFamily="2" charset="-122"/>
                <a:cs typeface="Times New Roman" panose="02020603050405020304" pitchFamily="18" charset="0"/>
              </a:rPr>
              <a:t>这主要源于由于不同密度泛函的同位旋矢量性质不同。</a:t>
            </a:r>
            <a:endParaRPr lang="en-US" altLang="zh-CN" sz="11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992B7A05-D195-4C8C-9CCB-81C7957C55E8}" type="slidenum">
              <a:rPr lang="zh-CN" altLang="en-US" smtClean="0"/>
              <a:t>24</a:t>
            </a:fld>
            <a:endParaRPr lang="zh-CN" altLang="en-US"/>
          </a:p>
        </p:txBody>
      </p:sp>
    </p:spTree>
    <p:extLst>
      <p:ext uri="{BB962C8B-B14F-4D97-AF65-F5344CB8AC3E}">
        <p14:creationId xmlns:p14="http://schemas.microsoft.com/office/powerpoint/2010/main" val="900002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B7A05-D195-4C8C-9CCB-81C7957C55E8}" type="slidenum">
              <a:rPr lang="zh-CN" altLang="en-US" smtClean="0"/>
              <a:t>25</a:t>
            </a:fld>
            <a:endParaRPr lang="zh-CN" altLang="en-US"/>
          </a:p>
        </p:txBody>
      </p:sp>
    </p:spTree>
    <p:extLst>
      <p:ext uri="{BB962C8B-B14F-4D97-AF65-F5344CB8AC3E}">
        <p14:creationId xmlns:p14="http://schemas.microsoft.com/office/powerpoint/2010/main" val="1429652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B7A05-D195-4C8C-9CCB-81C7957C55E8}" type="slidenum">
              <a:rPr lang="zh-CN" altLang="en-US" smtClean="0"/>
              <a:t>26</a:t>
            </a:fld>
            <a:endParaRPr lang="zh-CN" altLang="en-US"/>
          </a:p>
        </p:txBody>
      </p:sp>
    </p:spTree>
    <p:extLst>
      <p:ext uri="{BB962C8B-B14F-4D97-AF65-F5344CB8AC3E}">
        <p14:creationId xmlns:p14="http://schemas.microsoft.com/office/powerpoint/2010/main" val="3546659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B7A05-D195-4C8C-9CCB-81C7957C55E8}" type="slidenum">
              <a:rPr lang="zh-CN" altLang="en-US" smtClean="0"/>
              <a:t>27</a:t>
            </a:fld>
            <a:endParaRPr lang="zh-CN" altLang="en-US"/>
          </a:p>
        </p:txBody>
      </p:sp>
    </p:spTree>
    <p:extLst>
      <p:ext uri="{BB962C8B-B14F-4D97-AF65-F5344CB8AC3E}">
        <p14:creationId xmlns:p14="http://schemas.microsoft.com/office/powerpoint/2010/main" val="2041838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B7A05-D195-4C8C-9CCB-81C7957C55E8}" type="slidenum">
              <a:rPr lang="zh-CN" altLang="en-US" smtClean="0"/>
              <a:t>28</a:t>
            </a:fld>
            <a:endParaRPr lang="zh-CN" altLang="en-US"/>
          </a:p>
        </p:txBody>
      </p:sp>
    </p:spTree>
    <p:extLst>
      <p:ext uri="{BB962C8B-B14F-4D97-AF65-F5344CB8AC3E}">
        <p14:creationId xmlns:p14="http://schemas.microsoft.com/office/powerpoint/2010/main" val="199976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B7A05-D195-4C8C-9CCB-81C7957C55E8}" type="slidenum">
              <a:rPr lang="zh-CN" altLang="en-US" smtClean="0"/>
              <a:t>29</a:t>
            </a:fld>
            <a:endParaRPr lang="zh-CN" altLang="en-US"/>
          </a:p>
        </p:txBody>
      </p:sp>
    </p:spTree>
    <p:extLst>
      <p:ext uri="{BB962C8B-B14F-4D97-AF65-F5344CB8AC3E}">
        <p14:creationId xmlns:p14="http://schemas.microsoft.com/office/powerpoint/2010/main" val="2050054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a:t>
            </a:r>
            <a:r>
              <a:rPr kumimoji="1" lang="en-US" altLang="zh-CN" baseline="0" dirty="0"/>
              <a:t> is one example for nuclear shape coexistence, the energies of the </a:t>
            </a:r>
            <a:r>
              <a:rPr kumimoji="1" lang="en-US" altLang="zh-CN" baseline="0" dirty="0" err="1"/>
              <a:t>prolate</a:t>
            </a:r>
            <a:r>
              <a:rPr kumimoji="1" lang="en-US" altLang="zh-CN" baseline="0" dirty="0"/>
              <a:t> and oblate minima are very close but rather separated in the beta-gamma plan with a </a:t>
            </a:r>
            <a:r>
              <a:rPr kumimoji="1" lang="en-US" altLang="zh-CN" baseline="0" dirty="0" err="1"/>
              <a:t>triaxial</a:t>
            </a:r>
            <a:r>
              <a:rPr kumimoji="1" lang="en-US" altLang="zh-CN" baseline="0" dirty="0"/>
              <a:t> barrier. Therefore, in the wells bands can be constructed, the band heads are very close but the deformations are very different. </a:t>
            </a:r>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30</a:t>
            </a:fld>
            <a:endParaRPr lang="zh-CN" altLang="en-US"/>
          </a:p>
        </p:txBody>
      </p:sp>
    </p:spTree>
    <p:extLst>
      <p:ext uri="{BB962C8B-B14F-4D97-AF65-F5344CB8AC3E}">
        <p14:creationId xmlns:p14="http://schemas.microsoft.com/office/powerpoint/2010/main" val="96644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Helvetica" charset="0"/>
              </a:rPr>
              <a:t>尤其是核裂变的发现改变了世界</a:t>
            </a:r>
            <a:r>
              <a:rPr kumimoji="1" lang="zh-CN" altLang="en-US" sz="1200" b="0" dirty="0">
                <a:latin typeface="+mn-lt"/>
              </a:rPr>
              <a:t>，同时极大推动了原子核液滴模型的发展</a:t>
            </a:r>
            <a:endParaRPr lang="zh-CN" altLang="en-US" sz="1200" dirty="0">
              <a:effectLst/>
              <a:latin typeface="Helvetica" charset="0"/>
            </a:endParaRPr>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4</a:t>
            </a:fld>
            <a:endParaRPr lang="zh-CN" altLang="en-US"/>
          </a:p>
        </p:txBody>
      </p:sp>
    </p:spTree>
    <p:extLst>
      <p:ext uri="{BB962C8B-B14F-4D97-AF65-F5344CB8AC3E}">
        <p14:creationId xmlns:p14="http://schemas.microsoft.com/office/powerpoint/2010/main" val="1728685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a:t>
            </a:r>
            <a:r>
              <a:rPr kumimoji="1" lang="en-US" altLang="zh-CN" baseline="0" dirty="0"/>
              <a:t> is one example for nuclear shape coexistence, the energies of the </a:t>
            </a:r>
            <a:r>
              <a:rPr kumimoji="1" lang="en-US" altLang="zh-CN" baseline="0" dirty="0" err="1"/>
              <a:t>prolate</a:t>
            </a:r>
            <a:r>
              <a:rPr kumimoji="1" lang="en-US" altLang="zh-CN" baseline="0" dirty="0"/>
              <a:t> and oblate minima are very close but rather separated in the beta-gamma plan with a </a:t>
            </a:r>
            <a:r>
              <a:rPr kumimoji="1" lang="en-US" altLang="zh-CN" baseline="0" dirty="0" err="1"/>
              <a:t>triaxial</a:t>
            </a:r>
            <a:r>
              <a:rPr kumimoji="1" lang="en-US" altLang="zh-CN" baseline="0" dirty="0"/>
              <a:t> barrier. Therefore, in the wells bands can be constructed, the band heads are very close but the deformations are very different. </a:t>
            </a:r>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31</a:t>
            </a:fld>
            <a:endParaRPr lang="zh-CN" altLang="en-US"/>
          </a:p>
        </p:txBody>
      </p:sp>
    </p:spTree>
    <p:extLst>
      <p:ext uri="{BB962C8B-B14F-4D97-AF65-F5344CB8AC3E}">
        <p14:creationId xmlns:p14="http://schemas.microsoft.com/office/powerpoint/2010/main" val="1469713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Times-Roman"/>
              </a:rPr>
              <a:t>首先是原子核的四极集体激发与电四极跃迁。这里给出了微观集体哈密顿量模型计算得到的第一个</a:t>
            </a:r>
            <a:r>
              <a:rPr lang="en-US" altLang="zh-CN" sz="1800" b="0" i="0" u="none" strike="noStrike" baseline="0" dirty="0">
                <a:latin typeface="Times-Roman"/>
              </a:rPr>
              <a:t>2+</a:t>
            </a:r>
            <a:r>
              <a:rPr lang="zh-CN" altLang="en-US" sz="1800" b="0" i="0" u="none" strike="noStrike" baseline="0" dirty="0">
                <a:latin typeface="Times-Roman"/>
              </a:rPr>
              <a:t>，第二个和第三个</a:t>
            </a:r>
            <a:r>
              <a:rPr lang="en-US" altLang="zh-CN" sz="1800" b="0" i="0" u="none" strike="noStrike" baseline="0" dirty="0">
                <a:latin typeface="Times-Roman"/>
              </a:rPr>
              <a:t>0+</a:t>
            </a:r>
            <a:r>
              <a:rPr lang="zh-CN" altLang="en-US" sz="1800" b="0" i="0" u="none" strike="noStrike" baseline="0" dirty="0">
                <a:latin typeface="Times-Roman"/>
              </a:rPr>
              <a:t>态的激发能以及</a:t>
            </a:r>
            <a:r>
              <a:rPr lang="en-US" altLang="zh-CN" sz="1800" b="0" i="0" u="none" strike="noStrike" baseline="0" dirty="0">
                <a:latin typeface="Times-Roman"/>
              </a:rPr>
              <a:t>21+</a:t>
            </a:r>
            <a:r>
              <a:rPr lang="zh-CN" altLang="en-US" sz="1800" b="0" i="0" u="none" strike="noStrike" baseline="0" dirty="0">
                <a:latin typeface="Times-Roman"/>
              </a:rPr>
              <a:t>到基态的</a:t>
            </a:r>
            <a:r>
              <a:rPr lang="en-US" altLang="zh-CN" sz="1800" b="0" i="0" u="none" strike="noStrike" baseline="0" dirty="0">
                <a:latin typeface="Times-Roman"/>
              </a:rPr>
              <a:t>B</a:t>
            </a:r>
            <a:r>
              <a:rPr lang="zh-CN" altLang="en-US" sz="1800" b="0" i="0" u="none" strike="noStrike" baseline="0" dirty="0">
                <a:latin typeface="Times-Roman"/>
              </a:rPr>
              <a:t>（</a:t>
            </a:r>
            <a:r>
              <a:rPr lang="en-US" altLang="zh-CN" sz="1800" b="0" i="0" u="none" strike="noStrike" baseline="0" dirty="0">
                <a:latin typeface="Times-Roman"/>
              </a:rPr>
              <a:t>E2</a:t>
            </a:r>
            <a:r>
              <a:rPr lang="zh-CN" altLang="en-US" sz="1800" b="0" i="0" u="none" strike="noStrike" baseline="0" dirty="0">
                <a:latin typeface="Times-Roman"/>
              </a:rPr>
              <a:t>）跃迁强度，并于实验进行比较。整体而言理论与实验相符，尤其是</a:t>
            </a:r>
            <a:r>
              <a:rPr lang="en-US" altLang="zh-CN" sz="1800" b="0" i="0" u="none" strike="noStrike" baseline="0" dirty="0">
                <a:latin typeface="Times-Roman"/>
              </a:rPr>
              <a:t>B</a:t>
            </a:r>
            <a:r>
              <a:rPr lang="zh-CN" altLang="en-US" sz="1800" b="0" i="0" u="none" strike="noStrike" baseline="0" dirty="0">
                <a:latin typeface="Times-Roman"/>
              </a:rPr>
              <a:t>（</a:t>
            </a:r>
            <a:r>
              <a:rPr lang="en-US" altLang="zh-CN" sz="1800" b="0" i="0" u="none" strike="noStrike" baseline="0" dirty="0">
                <a:latin typeface="Times-Roman"/>
              </a:rPr>
              <a:t>E2</a:t>
            </a:r>
            <a:r>
              <a:rPr lang="zh-CN" altLang="en-US" sz="1800" b="0" i="0" u="none" strike="noStrike" baseline="0" dirty="0">
                <a:latin typeface="Times-Roman"/>
              </a:rPr>
              <a:t>）跃迁值，大部分核均落在对角线上。由此给我们足够的信心来提取可靠的原子核基态及激发态形变。这里我们采用四极形状不变量</a:t>
            </a:r>
            <a:r>
              <a:rPr lang="en-US" altLang="zh-CN" sz="1800" b="0" i="0" u="none" strike="noStrike" baseline="0" dirty="0">
                <a:latin typeface="Times-Roman"/>
              </a:rPr>
              <a:t>q2</a:t>
            </a:r>
            <a:r>
              <a:rPr lang="zh-CN" altLang="en-US" sz="1800" b="0" i="0" u="none" strike="noStrike" baseline="0" dirty="0">
                <a:latin typeface="Times-Roman"/>
              </a:rPr>
              <a:t>和</a:t>
            </a:r>
            <a:r>
              <a:rPr lang="en-US" altLang="zh-CN" sz="1800" b="0" i="0" u="none" strike="noStrike" baseline="0" dirty="0">
                <a:latin typeface="Times-Roman"/>
              </a:rPr>
              <a:t>q3</a:t>
            </a:r>
            <a:r>
              <a:rPr lang="zh-CN" altLang="en-US" sz="1800" b="0" i="0" u="none" strike="noStrike" baseline="0" dirty="0">
                <a:latin typeface="Times-Roman"/>
              </a:rPr>
              <a:t>来提取形变，它们在空间转动下保持不变，因而可以建立起约化跃迁强度与内禀形变</a:t>
            </a:r>
            <a:r>
              <a:rPr lang="en-US" altLang="zh-CN" sz="1800" b="0" i="0" u="none" strike="noStrike" baseline="0" dirty="0">
                <a:latin typeface="Times-Roman"/>
              </a:rPr>
              <a:t>a20</a:t>
            </a:r>
            <a:r>
              <a:rPr lang="zh-CN" altLang="en-US" sz="1800" b="0" i="0" u="none" strike="noStrike" baseline="0" dirty="0">
                <a:latin typeface="Times-Roman"/>
              </a:rPr>
              <a:t>、</a:t>
            </a:r>
            <a:r>
              <a:rPr lang="en-US" altLang="zh-CN" sz="1800" b="0" i="0" u="none" strike="noStrike" baseline="0" dirty="0">
                <a:latin typeface="Times-Roman"/>
              </a:rPr>
              <a:t>a22</a:t>
            </a:r>
            <a:r>
              <a:rPr lang="zh-CN" altLang="en-US" sz="1800" b="0" i="0" u="none" strike="noStrike" baseline="0" dirty="0">
                <a:latin typeface="Times-Roman"/>
              </a:rPr>
              <a:t>之间的关系。这里以</a:t>
            </a:r>
            <a:r>
              <a:rPr lang="en-US" altLang="zh-CN" sz="1800" b="0" i="0" u="none" strike="noStrike" baseline="0" dirty="0">
                <a:latin typeface="Times-Roman"/>
              </a:rPr>
              <a:t>Cd112</a:t>
            </a:r>
            <a:r>
              <a:rPr lang="zh-CN" altLang="en-US" sz="1800" b="0" i="0" u="none" strike="noStrike" baseline="0" dirty="0">
                <a:latin typeface="Times-Roman"/>
              </a:rPr>
              <a:t>核为例给出了</a:t>
            </a:r>
            <a:r>
              <a:rPr lang="en-US" altLang="zh-CN" sz="1800" b="0" i="0" u="none" strike="noStrike" baseline="0" dirty="0">
                <a:latin typeface="Times-Roman"/>
              </a:rPr>
              <a:t>01</a:t>
            </a:r>
            <a:r>
              <a:rPr lang="zh-CN" altLang="en-US" sz="1800" b="0" i="0" u="none" strike="noStrike" baseline="0" dirty="0">
                <a:latin typeface="Times-Roman"/>
              </a:rPr>
              <a:t>、</a:t>
            </a:r>
            <a:r>
              <a:rPr lang="en-US" altLang="zh-CN" sz="1800" b="0" i="0" u="none" strike="noStrike" baseline="0" dirty="0">
                <a:latin typeface="Times-Roman"/>
              </a:rPr>
              <a:t>02</a:t>
            </a:r>
            <a:r>
              <a:rPr lang="zh-CN" altLang="en-US" sz="1800" b="0" i="0" u="none" strike="noStrike" baseline="0" dirty="0">
                <a:latin typeface="Times-Roman"/>
              </a:rPr>
              <a:t>、</a:t>
            </a:r>
            <a:r>
              <a:rPr lang="en-US" altLang="zh-CN" sz="1800" b="0" i="0" u="none" strike="noStrike" baseline="0" dirty="0">
                <a:latin typeface="Times-Roman"/>
              </a:rPr>
              <a:t>03</a:t>
            </a:r>
            <a:r>
              <a:rPr lang="zh-CN" altLang="en-US" sz="1800" b="0" i="0" u="none" strike="noStrike" baseline="0" dirty="0">
                <a:latin typeface="Times-Roman"/>
              </a:rPr>
              <a:t>态的形变，并且发现三个</a:t>
            </a:r>
            <a:r>
              <a:rPr lang="en-US" altLang="zh-CN" sz="1800" b="0" i="0" u="none" strike="noStrike" baseline="0" dirty="0">
                <a:latin typeface="Times-Roman"/>
              </a:rPr>
              <a:t>0+</a:t>
            </a:r>
            <a:r>
              <a:rPr lang="zh-CN" altLang="en-US" sz="1800" b="0" i="0" u="none" strike="noStrike" baseline="0" dirty="0">
                <a:latin typeface="Times-Roman"/>
              </a:rPr>
              <a:t>态形状差异较大，为多重形状共存，与实验观测一致</a:t>
            </a:r>
            <a:endParaRPr lang="en-US" altLang="zh-CN" sz="1800" b="0" i="0" u="none" strike="noStrike" baseline="0" dirty="0">
              <a:latin typeface="Times-Roman"/>
            </a:endParaRPr>
          </a:p>
          <a:p>
            <a:pPr algn="l"/>
            <a:endParaRPr lang="en-US" altLang="zh-CN" sz="1800" b="0" i="0" u="none" strike="noStrike" baseline="0" dirty="0">
              <a:latin typeface="Times-Roman"/>
            </a:endParaRPr>
          </a:p>
          <a:p>
            <a:pPr algn="l"/>
            <a:r>
              <a:rPr lang="en-US" altLang="zh-CN" sz="1800" b="0" i="0" u="none" strike="noStrike" baseline="0" dirty="0">
                <a:latin typeface="Times-Roman"/>
              </a:rPr>
              <a:t>Firstly, we show global calculations for the bound even-even nuclei using the triaxial CDFT with PC-PK1 functional.  Upper and lower panels correspond to the results without and with the beyond-mean-field correlation energies, which are calculated by collective Hamiltonian model. Considering the BMF correlation energies, lowers the root-mean-square deviation for the binding energies significantly from 2.64 to 1.31 MeV, especially for the medium-heavy and heavy nuclei.</a:t>
            </a:r>
          </a:p>
          <a:p>
            <a:pPr algn="l"/>
            <a:endParaRPr kumimoji="1" lang="en-US" altLang="zh-CN" sz="1800" b="0" i="0" u="none" strike="noStrike" baseline="0" dirty="0">
              <a:latin typeface="Times-Roman"/>
            </a:endParaRPr>
          </a:p>
          <a:p>
            <a:pPr algn="l"/>
            <a:r>
              <a:rPr kumimoji="1" lang="en-US" altLang="zh-CN" sz="1800" b="0" i="0" u="none" strike="noStrike" baseline="0" dirty="0">
                <a:latin typeface="Times-Roman"/>
              </a:rPr>
              <a:t>For the boundaries, the proton drip-lines are similar as those given by other functionals, but the neutron drip-line is extended dramatically.</a:t>
            </a:r>
            <a:endParaRPr kumimoji="1" lang="en-US" altLang="zh-CN" baseline="0"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32</a:t>
            </a:fld>
            <a:endParaRPr lang="zh-CN" altLang="en-US"/>
          </a:p>
        </p:txBody>
      </p:sp>
    </p:spTree>
    <p:extLst>
      <p:ext uri="{BB962C8B-B14F-4D97-AF65-F5344CB8AC3E}">
        <p14:creationId xmlns:p14="http://schemas.microsoft.com/office/powerpoint/2010/main" val="4043443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latin typeface="Calibri" charset="0"/>
                <a:ea typeface="宋体" charset="0"/>
              </a:rPr>
              <a:t>由此我们便对偶偶核进行了全局计算，具体计算结果汇总于该网站。找寻可能存在的多重形状共存，图中彩色点即为可能存在多重形状共存的核。主要出现在</a:t>
            </a:r>
            <a:r>
              <a:rPr lang="en-US" altLang="zh-CN" baseline="0" dirty="0">
                <a:latin typeface="Calibri" charset="0"/>
                <a:ea typeface="宋体" charset="0"/>
              </a:rPr>
              <a:t>Z~20</a:t>
            </a:r>
            <a:r>
              <a:rPr lang="zh-CN" altLang="en-US" baseline="0" dirty="0">
                <a:latin typeface="Calibri" charset="0"/>
                <a:ea typeface="宋体" charset="0"/>
              </a:rPr>
              <a:t>，</a:t>
            </a:r>
            <a:r>
              <a:rPr lang="en-US" altLang="zh-CN" baseline="0" dirty="0">
                <a:latin typeface="Calibri" charset="0"/>
                <a:ea typeface="宋体" charset="0"/>
              </a:rPr>
              <a:t>28</a:t>
            </a:r>
            <a:r>
              <a:rPr lang="zh-CN" altLang="en-US" baseline="0" dirty="0">
                <a:latin typeface="Calibri" charset="0"/>
                <a:ea typeface="宋体" charset="0"/>
              </a:rPr>
              <a:t>，</a:t>
            </a:r>
            <a:r>
              <a:rPr lang="en-US" altLang="zh-CN" baseline="0" dirty="0">
                <a:latin typeface="Calibri" charset="0"/>
                <a:ea typeface="宋体" charset="0"/>
              </a:rPr>
              <a:t>40</a:t>
            </a:r>
            <a:r>
              <a:rPr lang="zh-CN" altLang="en-US" baseline="0" dirty="0">
                <a:latin typeface="Calibri" charset="0"/>
                <a:ea typeface="宋体" charset="0"/>
              </a:rPr>
              <a:t>，</a:t>
            </a:r>
            <a:r>
              <a:rPr lang="en-US" altLang="zh-CN" baseline="0" dirty="0">
                <a:latin typeface="Calibri" charset="0"/>
                <a:ea typeface="宋体" charset="0"/>
              </a:rPr>
              <a:t>50</a:t>
            </a:r>
            <a:r>
              <a:rPr lang="zh-CN" altLang="en-US" baseline="0" dirty="0">
                <a:latin typeface="Calibri" charset="0"/>
                <a:ea typeface="宋体" charset="0"/>
              </a:rPr>
              <a:t>，</a:t>
            </a:r>
            <a:r>
              <a:rPr lang="en-US" altLang="zh-CN" baseline="0" dirty="0">
                <a:latin typeface="Calibri" charset="0"/>
                <a:ea typeface="宋体" charset="0"/>
              </a:rPr>
              <a:t>82</a:t>
            </a:r>
            <a:r>
              <a:rPr lang="zh-CN" altLang="en-US" baseline="0" dirty="0">
                <a:latin typeface="Calibri" charset="0"/>
                <a:ea typeface="宋体" charset="0"/>
              </a:rPr>
              <a:t>壳或者亚壳附近，尤其是</a:t>
            </a:r>
            <a:r>
              <a:rPr lang="en-US" altLang="zh-CN" baseline="0" dirty="0">
                <a:latin typeface="Calibri" charset="0"/>
                <a:ea typeface="宋体" charset="0"/>
              </a:rPr>
              <a:t>Z~20</a:t>
            </a:r>
            <a:r>
              <a:rPr lang="zh-CN" altLang="en-US" baseline="0" dirty="0">
                <a:latin typeface="Calibri" charset="0"/>
                <a:ea typeface="宋体" charset="0"/>
              </a:rPr>
              <a:t>和</a:t>
            </a:r>
            <a:r>
              <a:rPr lang="en-US" altLang="zh-CN" baseline="0" dirty="0">
                <a:latin typeface="Calibri" charset="0"/>
                <a:ea typeface="宋体" charset="0"/>
              </a:rPr>
              <a:t>40</a:t>
            </a:r>
            <a:r>
              <a:rPr lang="zh-CN" altLang="en-US" baseline="0" dirty="0">
                <a:latin typeface="Calibri" charset="0"/>
                <a:ea typeface="宋体" charset="0"/>
              </a:rPr>
              <a:t>附件的同位素链存在大量的多重形状共存。这里蓝色圆圈标记的区域为实验上已证实存在多重形状共存的核区。此外，我们还发现在一些过渡核区存在</a:t>
            </a:r>
            <a:r>
              <a:rPr lang="en-US" altLang="zh-CN" baseline="0" dirty="0">
                <a:latin typeface="Calibri" charset="0"/>
                <a:ea typeface="宋体" charset="0"/>
              </a:rPr>
              <a:t>MSC</a:t>
            </a:r>
            <a:r>
              <a:rPr lang="zh-CN" altLang="en-US" baseline="0" dirty="0">
                <a:latin typeface="Calibri" charset="0"/>
                <a:ea typeface="宋体" charset="0"/>
              </a:rPr>
              <a:t>，如这里，这里。。。</a:t>
            </a:r>
            <a:endParaRPr lang="en-US" altLang="zh-CN" baseline="0" dirty="0">
              <a:latin typeface="Calibri" charset="0"/>
              <a:ea typeface="宋体"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latin typeface="Calibri" charset="0"/>
              <a:ea typeface="宋体"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latin typeface="Calibri" charset="0"/>
              <a:ea typeface="宋体"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latin typeface="Calibri" charset="0"/>
                <a:ea typeface="宋体" charset="0"/>
              </a:rPr>
              <a:t>We have also calculated the low-energy spectra and transition rates. Here is one example for BE2 transitions. We can reproduce the experimental data very well. Based on the well described BE2, we could search for the possible regions of nuclear shape coexistence by checking the shape difference between the first and second 0^+ states. </a:t>
            </a:r>
          </a:p>
          <a:p>
            <a:endParaRPr lang="en-US" altLang="zh-CN" baseline="0" dirty="0">
              <a:latin typeface="Calibri" charset="0"/>
              <a:ea typeface="宋体" charset="0"/>
            </a:endParaRPr>
          </a:p>
          <a:p>
            <a:r>
              <a:rPr lang="en-US" altLang="zh-CN" baseline="0" dirty="0">
                <a:latin typeface="Calibri" charset="0"/>
                <a:ea typeface="宋体" charset="0"/>
              </a:rPr>
              <a:t>The possible shape coexisting nuclei are shown by the colorful points. </a:t>
            </a:r>
            <a:r>
              <a:rPr lang="en-US" altLang="zh-CN" sz="1200" kern="1200" dirty="0">
                <a:solidFill>
                  <a:schemeClr val="tx1"/>
                </a:solidFill>
                <a:effectLst/>
                <a:latin typeface="+mn-lt"/>
                <a:ea typeface="+mn-ea"/>
                <a:cs typeface="+mn-cs"/>
              </a:rPr>
              <a:t>They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mainly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located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middle-shell or transitional regions. </a:t>
            </a:r>
            <a:r>
              <a:rPr lang="en-US" altLang="zh-CN" baseline="0" dirty="0">
                <a:latin typeface="Calibri" charset="0"/>
                <a:ea typeface="宋体" charset="0"/>
              </a:rPr>
              <a:t>The regions in the blue circles are just consistent with the experimental data summarized in this review paper. And other regions are our predictions.</a:t>
            </a:r>
            <a:endParaRPr lang="en-US"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33</a:t>
            </a:fld>
            <a:endParaRPr lang="zh-CN" altLang="en-US"/>
          </a:p>
        </p:txBody>
      </p:sp>
    </p:spTree>
    <p:extLst>
      <p:ext uri="{BB962C8B-B14F-4D97-AF65-F5344CB8AC3E}">
        <p14:creationId xmlns:p14="http://schemas.microsoft.com/office/powerpoint/2010/main" val="50932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这里是我们对丰中子的</a:t>
            </a:r>
            <a:r>
              <a:rPr kumimoji="1" lang="en-US" altLang="zh-CN" dirty="0"/>
              <a:t>Er</a:t>
            </a:r>
            <a:r>
              <a:rPr kumimoji="1" lang="zh-CN" altLang="en-US" dirty="0"/>
              <a:t>，</a:t>
            </a:r>
            <a:r>
              <a:rPr kumimoji="1" lang="en-US" altLang="zh-CN" dirty="0"/>
              <a:t>Yb</a:t>
            </a:r>
            <a:r>
              <a:rPr kumimoji="1" lang="zh-CN" altLang="en-US" dirty="0"/>
              <a:t>区域细致的研究结果，发现该核区存在扁椭、长椭以及大形变长椭共存的现象，详细讨论请参见</a:t>
            </a:r>
            <a:r>
              <a:rPr lang="zh-CN" altLang="en-US" sz="1200" dirty="0">
                <a:latin typeface="微软雅黑" panose="020B0503020204020204" pitchFamily="34" charset="-122"/>
                <a:ea typeface="微软雅黑" panose="020B0503020204020204" pitchFamily="34" charset="-122"/>
              </a:rPr>
              <a:t>六盘水厅下午场杨小芹的汇报</a:t>
            </a:r>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34</a:t>
            </a:fld>
            <a:endParaRPr lang="zh-CN" altLang="en-US"/>
          </a:p>
        </p:txBody>
      </p:sp>
    </p:spTree>
    <p:extLst>
      <p:ext uri="{BB962C8B-B14F-4D97-AF65-F5344CB8AC3E}">
        <p14:creationId xmlns:p14="http://schemas.microsoft.com/office/powerpoint/2010/main" val="2736240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dirty="0">
                <a:latin typeface="Calibri" charset="0"/>
                <a:ea typeface="宋体" charset="0"/>
              </a:rPr>
              <a:t>Recently, Gaffney and</a:t>
            </a:r>
            <a:r>
              <a:rPr kumimoji="0" lang="en-US" altLang="zh-CN" baseline="0" dirty="0">
                <a:latin typeface="Calibri" charset="0"/>
                <a:ea typeface="宋体" charset="0"/>
              </a:rPr>
              <a:t> coauthors have measured the quadrupole and </a:t>
            </a:r>
            <a:r>
              <a:rPr kumimoji="0" lang="en-US" altLang="zh-CN" baseline="0" dirty="0" err="1">
                <a:latin typeface="Calibri" charset="0"/>
                <a:ea typeface="宋体" charset="0"/>
              </a:rPr>
              <a:t>octupole</a:t>
            </a:r>
            <a:r>
              <a:rPr kumimoji="0" lang="en-US" altLang="zh-CN" baseline="0" dirty="0">
                <a:latin typeface="Calibri" charset="0"/>
                <a:ea typeface="宋体" charset="0"/>
              </a:rPr>
              <a:t> moments using the Coulomb excitation method. The results indicate that Ra224 is a pear-shaped nucleus. Like the shape in this figure. Very recently, direct evidence of … was also reported.</a:t>
            </a:r>
            <a:endParaRPr kumimoji="0" lang="zh-CN" altLang="en-US" dirty="0">
              <a:latin typeface="Calibri" charset="0"/>
              <a:ea typeface="宋体" charset="0"/>
            </a:endParaRPr>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35</a:t>
            </a:fld>
            <a:endParaRPr lang="zh-CN" altLang="en-US"/>
          </a:p>
        </p:txBody>
      </p:sp>
    </p:spTree>
    <p:extLst>
      <p:ext uri="{BB962C8B-B14F-4D97-AF65-F5344CB8AC3E}">
        <p14:creationId xmlns:p14="http://schemas.microsoft.com/office/powerpoint/2010/main" val="617974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Calibri" charset="0"/>
                <a:ea typeface="宋体" charset="0"/>
              </a:rPr>
              <a:t>To describe low-lying negative-parity</a:t>
            </a:r>
            <a:r>
              <a:rPr lang="en-US" altLang="zh-CN" baseline="0" dirty="0">
                <a:latin typeface="Calibri" charset="0"/>
                <a:ea typeface="宋体" charset="0"/>
              </a:rPr>
              <a:t> band, where the reflection asymmetric degree of freedom is necessary. Here, we construct the quadrupole-</a:t>
            </a:r>
            <a:r>
              <a:rPr lang="en-US" altLang="zh-CN" baseline="0" dirty="0" err="1">
                <a:latin typeface="Calibri" charset="0"/>
                <a:ea typeface="宋体" charset="0"/>
              </a:rPr>
              <a:t>octupole</a:t>
            </a:r>
            <a:r>
              <a:rPr lang="en-US" altLang="zh-CN" baseline="0" dirty="0">
                <a:latin typeface="Calibri" charset="0"/>
                <a:ea typeface="宋体" charset="0"/>
              </a:rPr>
              <a:t> collective Hamiltonian. </a:t>
            </a:r>
            <a:r>
              <a:rPr lang="en-US" altLang="zh-CN" dirty="0">
                <a:latin typeface="Calibri" charset="0"/>
                <a:ea typeface="宋体" charset="0"/>
              </a:rPr>
              <a:t>the</a:t>
            </a:r>
            <a:r>
              <a:rPr lang="en-US" altLang="zh-CN" baseline="0" dirty="0">
                <a:latin typeface="Calibri" charset="0"/>
                <a:ea typeface="宋体" charset="0"/>
              </a:rPr>
              <a:t> </a:t>
            </a:r>
            <a:r>
              <a:rPr lang="en-US" altLang="zh-CN" dirty="0">
                <a:latin typeface="Calibri" charset="0"/>
                <a:ea typeface="宋体" charset="0"/>
              </a:rPr>
              <a:t>vibrational kinetic energy will be expressed as</a:t>
            </a:r>
            <a:r>
              <a:rPr lang="en-US" altLang="zh-CN" baseline="0" dirty="0">
                <a:latin typeface="Calibri" charset="0"/>
                <a:ea typeface="宋体" charset="0"/>
              </a:rPr>
              <a:t> second order derivatives to beta2 and beta3. Here, we focus on axially symmetric system, and the rotational term has this simple form, where J is the angular momentum perpendicular to the symmetric axis</a:t>
            </a:r>
            <a:r>
              <a:rPr lang="en-US" altLang="zh-CN" dirty="0">
                <a:latin typeface="Calibri" charset="0"/>
                <a:ea typeface="宋体" charset="0"/>
              </a:rPr>
              <a:t>. </a:t>
            </a:r>
            <a:r>
              <a:rPr lang="en-US" altLang="zh-CN" dirty="0" err="1">
                <a:latin typeface="Calibri" charset="0"/>
                <a:ea typeface="宋体" charset="0"/>
              </a:rPr>
              <a:t>Vcoll</a:t>
            </a:r>
            <a:r>
              <a:rPr lang="en-US" altLang="zh-CN" dirty="0">
                <a:latin typeface="Calibri" charset="0"/>
                <a:ea typeface="宋体" charset="0"/>
              </a:rPr>
              <a:t> is the collective potential.</a:t>
            </a:r>
          </a:p>
          <a:p>
            <a:pPr eaLnBrk="1" hangingPunct="1"/>
            <a:endParaRPr lang="en-US" altLang="zh-CN" dirty="0">
              <a:latin typeface="Calibri" charset="0"/>
              <a:ea typeface="宋体" charset="0"/>
            </a:endParaRPr>
          </a:p>
          <a:p>
            <a:pPr eaLnBrk="1" hangingPunct="1"/>
            <a:r>
              <a:rPr lang="en-US" altLang="zh-CN" dirty="0">
                <a:latin typeface="Calibri" charset="0"/>
                <a:ea typeface="宋体" charset="0"/>
              </a:rPr>
              <a:t>Finally, the dynamics of the Hamiltonian is fully determined by the five collective parameters: MOI, 3 collective masses, and collective potential.</a:t>
            </a:r>
            <a:r>
              <a:rPr lang="en-US" altLang="zh-CN" baseline="0" dirty="0">
                <a:latin typeface="Calibri" charset="0"/>
                <a:ea typeface="宋体" charset="0"/>
              </a:rPr>
              <a:t> </a:t>
            </a:r>
            <a:r>
              <a:rPr lang="en-US" altLang="zh-CN" dirty="0">
                <a:latin typeface="Calibri" charset="0"/>
                <a:ea typeface="宋体" charset="0"/>
              </a:rPr>
              <a:t>They are functions of quadrupole</a:t>
            </a:r>
            <a:r>
              <a:rPr lang="en-US" altLang="zh-CN" baseline="0" dirty="0">
                <a:latin typeface="Calibri" charset="0"/>
                <a:ea typeface="宋体" charset="0"/>
              </a:rPr>
              <a:t> and </a:t>
            </a:r>
            <a:r>
              <a:rPr lang="en-US" altLang="zh-CN" baseline="0" dirty="0" err="1">
                <a:latin typeface="Calibri" charset="0"/>
                <a:ea typeface="宋体" charset="0"/>
              </a:rPr>
              <a:t>octupole</a:t>
            </a:r>
            <a:r>
              <a:rPr lang="en-US" altLang="zh-CN" baseline="0" dirty="0">
                <a:latin typeface="Calibri" charset="0"/>
                <a:ea typeface="宋体" charset="0"/>
              </a:rPr>
              <a:t> deformation parameters beta2 and beta3.</a:t>
            </a:r>
            <a:endParaRPr lang="zh-CN" altLang="en-US" dirty="0">
              <a:latin typeface="Calibri" charset="0"/>
              <a:ea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36</a:t>
            </a:fld>
            <a:endParaRPr lang="zh-CN" altLang="en-US"/>
          </a:p>
        </p:txBody>
      </p:sp>
    </p:spTree>
    <p:extLst>
      <p:ext uri="{BB962C8B-B14F-4D97-AF65-F5344CB8AC3E}">
        <p14:creationId xmlns:p14="http://schemas.microsoft.com/office/powerpoint/2010/main" val="2948534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kumimoji="0" lang="en-US" altLang="zh-CN" baseline="0" dirty="0">
                <a:latin typeface="Calibri" charset="0"/>
                <a:ea typeface="宋体" charset="0"/>
              </a:rPr>
              <a:t>Here, we show the </a:t>
            </a:r>
            <a:r>
              <a:rPr kumimoji="0" lang="en-US" altLang="zh-CN" baseline="0" dirty="0" err="1">
                <a:latin typeface="Calibri" charset="0"/>
                <a:ea typeface="宋体" charset="0"/>
              </a:rPr>
              <a:t>countour</a:t>
            </a:r>
            <a:r>
              <a:rPr kumimoji="0" lang="en-US" altLang="zh-CN" baseline="0" dirty="0">
                <a:latin typeface="Calibri" charset="0"/>
                <a:ea typeface="宋体" charset="0"/>
              </a:rPr>
              <a:t> plots for the pes in the beta2, beta3 plane. A global minimum is found at beta2=0.18  and beta3=0.15, and more that 1 MeV deeper than the quadrupole saddle point. </a:t>
            </a:r>
          </a:p>
          <a:p>
            <a:pPr eaLnBrk="1" hangingPunct="1">
              <a:spcBef>
                <a:spcPct val="0"/>
              </a:spcBef>
            </a:pPr>
            <a:endParaRPr kumimoji="0" lang="en-US" altLang="zh-CN" baseline="0" dirty="0">
              <a:latin typeface="Calibri" charset="0"/>
              <a:ea typeface="宋体" charset="0"/>
            </a:endParaRPr>
          </a:p>
          <a:p>
            <a:pPr eaLnBrk="1" hangingPunct="1">
              <a:spcBef>
                <a:spcPct val="0"/>
              </a:spcBef>
            </a:pPr>
            <a:r>
              <a:rPr kumimoji="0" lang="en-US" altLang="zh-CN" baseline="0" dirty="0">
                <a:latin typeface="Calibri" charset="0"/>
                <a:ea typeface="宋体" charset="0"/>
              </a:rPr>
              <a:t>Using these physical </a:t>
            </a:r>
            <a:r>
              <a:rPr kumimoji="0" lang="en-US" altLang="zh-CN" baseline="0" dirty="0" err="1">
                <a:latin typeface="Calibri" charset="0"/>
                <a:ea typeface="宋体" charset="0"/>
              </a:rPr>
              <a:t>quantatities</a:t>
            </a:r>
            <a:r>
              <a:rPr kumimoji="0" lang="en-US" altLang="zh-CN" baseline="0" dirty="0">
                <a:latin typeface="Calibri" charset="0"/>
                <a:ea typeface="宋体" charset="0"/>
              </a:rPr>
              <a:t>, we can construct the quadrupole and </a:t>
            </a:r>
            <a:r>
              <a:rPr kumimoji="0" lang="en-US" altLang="zh-CN" baseline="0" dirty="0" err="1">
                <a:latin typeface="Calibri" charset="0"/>
                <a:ea typeface="宋体" charset="0"/>
              </a:rPr>
              <a:t>octupole</a:t>
            </a:r>
            <a:r>
              <a:rPr kumimoji="0" lang="en-US" altLang="zh-CN" baseline="0" dirty="0">
                <a:latin typeface="Calibri" charset="0"/>
                <a:ea typeface="宋体" charset="0"/>
              </a:rPr>
              <a:t> collective Hamiltonian, and then the  low-lying spectrum</a:t>
            </a:r>
            <a:endParaRPr kumimoji="0" lang="zh-CN" altLang="en-US" dirty="0">
              <a:latin typeface="Calibri" charset="0"/>
              <a:ea typeface="宋体" charset="0"/>
            </a:endParaRPr>
          </a:p>
          <a:p>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dirty="0">
                <a:latin typeface="Calibri" charset="0"/>
                <a:ea typeface="宋体" charset="0"/>
              </a:rPr>
              <a:t>We</a:t>
            </a:r>
            <a:r>
              <a:rPr kumimoji="0" lang="en-US" altLang="zh-CN" baseline="0" dirty="0">
                <a:latin typeface="Calibri" charset="0"/>
                <a:ea typeface="宋体" charset="0"/>
              </a:rPr>
              <a:t> compare our theoretical results with experimental data for both positive- and negative-parity states. The agreement is very good for both excitation energies and electric transition strengths, especially considering that our model contains full configurations and no any effective charge is included. It is remarkable that the low-lying 1-, 3- states, alternating-parity band, and large E3 transitions are all reproduced well. Combined with the PES, we further confirmed the conclusion of the </a:t>
            </a:r>
            <a:r>
              <a:rPr kumimoji="0" lang="en-US" altLang="zh-CN" baseline="0" dirty="0" err="1">
                <a:latin typeface="Calibri" charset="0"/>
                <a:ea typeface="宋体" charset="0"/>
              </a:rPr>
              <a:t>expiremental</a:t>
            </a:r>
            <a:r>
              <a:rPr kumimoji="0" lang="en-US" altLang="zh-CN" baseline="0" dirty="0">
                <a:latin typeface="Calibri" charset="0"/>
                <a:ea typeface="宋体" charset="0"/>
              </a:rPr>
              <a:t> measurement. Namely, Ra224 is a stable </a:t>
            </a:r>
            <a:r>
              <a:rPr kumimoji="0" lang="en-US" altLang="zh-CN" baseline="0" dirty="0" err="1">
                <a:latin typeface="Calibri" charset="0"/>
                <a:ea typeface="宋体" charset="0"/>
              </a:rPr>
              <a:t>octupole</a:t>
            </a:r>
            <a:r>
              <a:rPr kumimoji="0" lang="en-US" altLang="zh-CN" baseline="0" dirty="0">
                <a:latin typeface="Calibri" charset="0"/>
                <a:ea typeface="宋体" charset="0"/>
              </a:rPr>
              <a:t> deformed nucleus.</a:t>
            </a:r>
            <a:endParaRPr kumimoji="0" lang="zh-CN" altLang="en-US" dirty="0">
              <a:latin typeface="Calibri" charset="0"/>
              <a:ea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37</a:t>
            </a:fld>
            <a:endParaRPr lang="zh-CN" altLang="en-US"/>
          </a:p>
        </p:txBody>
      </p:sp>
    </p:spTree>
    <p:extLst>
      <p:ext uri="{BB962C8B-B14F-4D97-AF65-F5344CB8AC3E}">
        <p14:creationId xmlns:p14="http://schemas.microsoft.com/office/powerpoint/2010/main" val="960744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我们还可以分析原子核八极形变及电偶电八极跃迁，这里给出了偶偶</a:t>
            </a:r>
            <a:r>
              <a:rPr kumimoji="1" lang="en-US" altLang="zh-CN" dirty="0"/>
              <a:t>Ra</a:t>
            </a:r>
            <a:r>
              <a:rPr kumimoji="1" lang="zh-CN" altLang="en-US" dirty="0"/>
              <a:t>、</a:t>
            </a:r>
            <a:r>
              <a:rPr kumimoji="1" lang="en-US" altLang="zh-CN" dirty="0"/>
              <a:t>Th</a:t>
            </a:r>
            <a:r>
              <a:rPr kumimoji="1" lang="zh-CN" altLang="en-US" dirty="0"/>
              <a:t>、</a:t>
            </a:r>
            <a:r>
              <a:rPr kumimoji="1" lang="en-US" altLang="zh-CN" dirty="0"/>
              <a:t>U</a:t>
            </a:r>
            <a:r>
              <a:rPr kumimoji="1" lang="zh-CN" altLang="en-US" dirty="0"/>
              <a:t>、</a:t>
            </a:r>
            <a:r>
              <a:rPr kumimoji="1" lang="en-US" altLang="zh-CN" dirty="0"/>
              <a:t>Pu</a:t>
            </a:r>
            <a:r>
              <a:rPr kumimoji="1" lang="zh-CN" altLang="en-US" dirty="0"/>
              <a:t>的四极</a:t>
            </a:r>
            <a:r>
              <a:rPr kumimoji="1" lang="en-US" altLang="zh-CN" dirty="0"/>
              <a:t>-</a:t>
            </a:r>
            <a:r>
              <a:rPr kumimoji="1" lang="zh-CN" altLang="en-US" dirty="0"/>
              <a:t>八极位能曲面及</a:t>
            </a:r>
            <a:r>
              <a:rPr kumimoji="1" lang="en-US" altLang="zh-CN" dirty="0"/>
              <a:t>3-</a:t>
            </a:r>
            <a:r>
              <a:rPr kumimoji="1" lang="zh-CN" altLang="en-US" dirty="0"/>
              <a:t>到基态</a:t>
            </a:r>
            <a:r>
              <a:rPr kumimoji="1" lang="en-US" altLang="zh-CN" dirty="0"/>
              <a:t>0+</a:t>
            </a:r>
            <a:r>
              <a:rPr kumimoji="1" lang="zh-CN" altLang="en-US" dirty="0"/>
              <a:t>的</a:t>
            </a:r>
            <a:r>
              <a:rPr kumimoji="1" lang="en-US" altLang="zh-CN" dirty="0"/>
              <a:t>B</a:t>
            </a:r>
            <a:r>
              <a:rPr kumimoji="1" lang="zh-CN" altLang="en-US" dirty="0"/>
              <a:t>（</a:t>
            </a:r>
            <a:r>
              <a:rPr kumimoji="1" lang="en-US" altLang="zh-CN" dirty="0"/>
              <a:t>E3</a:t>
            </a:r>
            <a:r>
              <a:rPr kumimoji="1" lang="zh-CN" altLang="en-US" dirty="0"/>
              <a:t>）随同位素链的演化规律，位能面比较相似，这里以</a:t>
            </a:r>
            <a:r>
              <a:rPr kumimoji="1" lang="en-US" altLang="zh-CN" dirty="0"/>
              <a:t>Ra</a:t>
            </a:r>
            <a:r>
              <a:rPr kumimoji="1" lang="zh-CN" altLang="en-US" dirty="0"/>
              <a:t>链为例。结合位能面和</a:t>
            </a:r>
            <a:r>
              <a:rPr kumimoji="1" lang="en-US" altLang="zh-CN" dirty="0"/>
              <a:t>E3</a:t>
            </a:r>
            <a:r>
              <a:rPr kumimoji="1" lang="zh-CN" altLang="en-US" dirty="0"/>
              <a:t>，发现在该区域展现出从近球形至稳定八极，再到八极软，最后至稳定四极形变的演化规律。最大的</a:t>
            </a:r>
            <a:r>
              <a:rPr kumimoji="1" lang="en-US" altLang="zh-CN" dirty="0"/>
              <a:t>BE3</a:t>
            </a:r>
            <a:r>
              <a:rPr kumimoji="1" lang="zh-CN" altLang="en-US" dirty="0"/>
              <a:t>出现在中子数</a:t>
            </a:r>
            <a:r>
              <a:rPr kumimoji="1" lang="en-US" altLang="zh-CN" dirty="0"/>
              <a:t>136</a:t>
            </a:r>
            <a:r>
              <a:rPr kumimoji="1" lang="zh-CN" altLang="en-US" dirty="0"/>
              <a:t>附近，此时八极形变最强。</a:t>
            </a:r>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38</a:t>
            </a:fld>
            <a:endParaRPr lang="zh-CN" altLang="en-US"/>
          </a:p>
        </p:txBody>
      </p:sp>
    </p:spTree>
    <p:extLst>
      <p:ext uri="{BB962C8B-B14F-4D97-AF65-F5344CB8AC3E}">
        <p14:creationId xmlns:p14="http://schemas.microsoft.com/office/powerpoint/2010/main" val="2617388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系统研究了</a:t>
            </a:r>
            <a:r>
              <a:rPr kumimoji="1" lang="en-US" altLang="zh-CN" dirty="0" err="1"/>
              <a:t>Xe</a:t>
            </a:r>
            <a:r>
              <a:rPr kumimoji="1" lang="en-US" altLang="zh-CN" dirty="0"/>
              <a:t>, Ba</a:t>
            </a:r>
            <a:r>
              <a:rPr kumimoji="1" lang="zh-CN" altLang="en-US" dirty="0"/>
              <a:t>稀土区，及</a:t>
            </a:r>
            <a:r>
              <a:rPr kumimoji="1" lang="en-US" altLang="zh-CN" dirty="0"/>
              <a:t>Rn</a:t>
            </a:r>
            <a:r>
              <a:rPr kumimoji="1" lang="zh-CN" altLang="en-US" dirty="0"/>
              <a:t>，</a:t>
            </a:r>
            <a:r>
              <a:rPr kumimoji="1" lang="en-US" altLang="zh-CN" dirty="0"/>
              <a:t>Ra</a:t>
            </a:r>
            <a:r>
              <a:rPr kumimoji="1" lang="zh-CN" altLang="en-US" dirty="0"/>
              <a:t>，锕系区。这里给出了理论计算的</a:t>
            </a:r>
            <a:r>
              <a:rPr kumimoji="1" lang="en-US" altLang="zh-CN" dirty="0"/>
              <a:t>3-</a:t>
            </a:r>
            <a:r>
              <a:rPr kumimoji="1" lang="zh-CN" altLang="en-US" dirty="0"/>
              <a:t>到基态的约化电八极跃迁几率，大的</a:t>
            </a:r>
            <a:r>
              <a:rPr kumimoji="1" lang="en-US" altLang="zh-CN" dirty="0"/>
              <a:t>B(E3)</a:t>
            </a:r>
            <a:r>
              <a:rPr kumimoji="1" lang="zh-CN" altLang="en-US" dirty="0"/>
              <a:t>指示原子核存在八极形变。对于</a:t>
            </a:r>
            <a:r>
              <a:rPr kumimoji="1" lang="en-US" altLang="zh-CN" dirty="0" err="1"/>
              <a:t>Xe</a:t>
            </a:r>
            <a:r>
              <a:rPr kumimoji="1" lang="en-US" altLang="zh-CN" dirty="0"/>
              <a:t>, Ba</a:t>
            </a:r>
            <a:r>
              <a:rPr kumimoji="1" lang="zh-CN" altLang="en-US" dirty="0"/>
              <a:t>稀土区，我们发现</a:t>
            </a:r>
            <a:r>
              <a:rPr kumimoji="1" lang="en-US" altLang="zh-CN" dirty="0"/>
              <a:t>Ba</a:t>
            </a:r>
            <a:r>
              <a:rPr kumimoji="1" lang="zh-CN" altLang="en-US" dirty="0"/>
              <a:t>，</a:t>
            </a:r>
            <a:r>
              <a:rPr kumimoji="1" lang="en-US" altLang="zh-CN" dirty="0"/>
              <a:t>Ce</a:t>
            </a:r>
            <a:r>
              <a:rPr kumimoji="1" lang="zh-CN" altLang="en-US" dirty="0"/>
              <a:t>同位素链在</a:t>
            </a:r>
            <a:r>
              <a:rPr kumimoji="1" lang="en-US" altLang="zh-CN" dirty="0"/>
              <a:t>N=90-96</a:t>
            </a:r>
            <a:r>
              <a:rPr kumimoji="1" lang="zh-CN" altLang="en-US" dirty="0"/>
              <a:t>具有八极形变，而</a:t>
            </a:r>
            <a:r>
              <a:rPr kumimoji="1" lang="en-US" altLang="zh-CN" dirty="0"/>
              <a:t>Nd</a:t>
            </a:r>
            <a:r>
              <a:rPr kumimoji="1" lang="zh-CN" altLang="en-US" dirty="0"/>
              <a:t>、</a:t>
            </a:r>
            <a:r>
              <a:rPr kumimoji="1" lang="en-US" altLang="zh-CN" dirty="0" err="1"/>
              <a:t>Sm</a:t>
            </a:r>
            <a:r>
              <a:rPr kumimoji="1" lang="zh-CN" altLang="en-US" dirty="0"/>
              <a:t>、</a:t>
            </a:r>
            <a:r>
              <a:rPr kumimoji="1" lang="en-US" altLang="zh-CN" dirty="0" err="1"/>
              <a:t>Gd</a:t>
            </a:r>
            <a:r>
              <a:rPr kumimoji="1" lang="zh-CN" altLang="en-US" dirty="0"/>
              <a:t>在这片区域均具有较强的八极关联。</a:t>
            </a:r>
            <a:r>
              <a:rPr kumimoji="1" lang="en-US" altLang="zh-CN" dirty="0"/>
              <a:t>Ra</a:t>
            </a:r>
            <a:r>
              <a:rPr kumimoji="1" lang="zh-CN" altLang="en-US" dirty="0"/>
              <a:t>及锕系核则在</a:t>
            </a:r>
            <a:r>
              <a:rPr kumimoji="1" lang="en-US" altLang="zh-CN" dirty="0"/>
              <a:t>N=134-140</a:t>
            </a:r>
            <a:r>
              <a:rPr kumimoji="1" lang="zh-CN" altLang="en-US" dirty="0"/>
              <a:t>形成明显的八极形变，对于</a:t>
            </a:r>
            <a:r>
              <a:rPr kumimoji="1" lang="en-US" altLang="zh-CN" dirty="0"/>
              <a:t>N=142-146</a:t>
            </a:r>
            <a:r>
              <a:rPr kumimoji="1" lang="zh-CN" altLang="en-US" dirty="0"/>
              <a:t>，结合势能曲面，发现这些核主要为八极软核。</a:t>
            </a:r>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39</a:t>
            </a:fld>
            <a:endParaRPr lang="zh-CN" altLang="en-US"/>
          </a:p>
        </p:txBody>
      </p:sp>
    </p:spTree>
    <p:extLst>
      <p:ext uri="{BB962C8B-B14F-4D97-AF65-F5344CB8AC3E}">
        <p14:creationId xmlns:p14="http://schemas.microsoft.com/office/powerpoint/2010/main" val="1244350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solidFill>
                  <a:srgbClr val="231F20"/>
                </a:solidFill>
                <a:latin typeface="AdvOT483a8203"/>
              </a:rPr>
              <a:t>得益于放射性核束装置的发展以及探测设备的升级，近年来人们在低能核裂变方面开展了大量的测量工作，取得了很多突破性进展，这里汇总了截至</a:t>
            </a:r>
            <a:r>
              <a:rPr lang="en-US" altLang="zh-CN" sz="1800" b="0" i="0" u="none" strike="noStrike" baseline="0" dirty="0">
                <a:solidFill>
                  <a:srgbClr val="231F20"/>
                </a:solidFill>
                <a:latin typeface="AdvOT483a8203"/>
              </a:rPr>
              <a:t>2016</a:t>
            </a:r>
            <a:r>
              <a:rPr lang="zh-CN" altLang="en-US" sz="1800" b="0" i="0" u="none" strike="noStrike" baseline="0" dirty="0">
                <a:solidFill>
                  <a:srgbClr val="231F20"/>
                </a:solidFill>
                <a:latin typeface="AdvOT483a8203"/>
              </a:rPr>
              <a:t>年的测量核区及激发方式。其中在缺中子</a:t>
            </a:r>
            <a:r>
              <a:rPr lang="en-US" altLang="zh-CN" sz="1800" b="0" i="0" u="none" strike="noStrike" baseline="0" dirty="0">
                <a:solidFill>
                  <a:srgbClr val="231F20"/>
                </a:solidFill>
                <a:latin typeface="AdvOT483a8203"/>
              </a:rPr>
              <a:t>Pb</a:t>
            </a:r>
            <a:r>
              <a:rPr lang="zh-CN" altLang="en-US" sz="1800" b="0" i="0" u="none" strike="noStrike" baseline="0" dirty="0">
                <a:solidFill>
                  <a:srgbClr val="231F20"/>
                </a:solidFill>
                <a:latin typeface="AdvOT483a8203"/>
              </a:rPr>
              <a:t>区的新型非对称裂变吸引了众多关注，如</a:t>
            </a:r>
            <a:r>
              <a:rPr lang="en-US" altLang="zh-CN" sz="1800" b="0" i="0" u="none" strike="noStrike" baseline="0" dirty="0">
                <a:solidFill>
                  <a:srgbClr val="231F20"/>
                </a:solidFill>
                <a:latin typeface="AdvOT483a8203"/>
              </a:rPr>
              <a:t>180Hg</a:t>
            </a:r>
            <a:r>
              <a:rPr lang="zh-CN" altLang="en-US" sz="1800" b="0" i="0" u="none" strike="noStrike" baseline="0" dirty="0">
                <a:solidFill>
                  <a:srgbClr val="231F20"/>
                </a:solidFill>
                <a:latin typeface="AdvOT483a8203"/>
              </a:rPr>
              <a:t>，</a:t>
            </a:r>
            <a:r>
              <a:rPr lang="en-US" altLang="zh-CN" sz="1800" b="0" i="0" u="none" strike="noStrike" baseline="0" dirty="0">
                <a:solidFill>
                  <a:srgbClr val="231F20"/>
                </a:solidFill>
                <a:latin typeface="AdvOT483a8203"/>
              </a:rPr>
              <a:t>80</a:t>
            </a:r>
            <a:r>
              <a:rPr lang="zh-CN" altLang="en-US" sz="1800" b="0" i="0" u="none" strike="noStrike" baseline="0" dirty="0">
                <a:solidFill>
                  <a:srgbClr val="231F20"/>
                </a:solidFill>
                <a:latin typeface="AdvOT483a8203"/>
              </a:rPr>
              <a:t>个质子</a:t>
            </a:r>
            <a:r>
              <a:rPr lang="en-US" altLang="zh-CN" sz="1800" b="0" i="0" u="none" strike="noStrike" baseline="0" dirty="0">
                <a:solidFill>
                  <a:srgbClr val="231F20"/>
                </a:solidFill>
                <a:latin typeface="AdvOT483a8203"/>
              </a:rPr>
              <a:t>100</a:t>
            </a:r>
            <a:r>
              <a:rPr lang="zh-CN" altLang="en-US" sz="1800" b="0" i="0" u="none" strike="noStrike" baseline="0" dirty="0">
                <a:solidFill>
                  <a:srgbClr val="231F20"/>
                </a:solidFill>
                <a:latin typeface="AdvOT483a8203"/>
              </a:rPr>
              <a:t>个中子，理论上应该主要裂变为两个双幻核</a:t>
            </a:r>
            <a:r>
              <a:rPr lang="en-US" altLang="zh-CN" sz="1800" b="0" i="0" u="none" strike="noStrike" baseline="0" dirty="0">
                <a:solidFill>
                  <a:srgbClr val="231F20"/>
                </a:solidFill>
                <a:latin typeface="AdvOT483a8203"/>
              </a:rPr>
              <a:t>90Zr</a:t>
            </a:r>
            <a:r>
              <a:rPr lang="zh-CN" altLang="en-US" sz="1800" b="0" i="0" u="none" strike="noStrike" baseline="0" dirty="0">
                <a:solidFill>
                  <a:srgbClr val="231F20"/>
                </a:solidFill>
                <a:latin typeface="AdvOT483a8203"/>
              </a:rPr>
              <a:t>，应以对称裂变为主。但实际观测到的却是非对称裂变模式为主，其中重碎片峰值在</a:t>
            </a:r>
            <a:r>
              <a:rPr lang="en-US" altLang="zh-CN" sz="1800" b="0" i="0" u="none" strike="noStrike" baseline="0" dirty="0">
                <a:solidFill>
                  <a:srgbClr val="231F20"/>
                </a:solidFill>
                <a:latin typeface="AdvOT483a8203"/>
              </a:rPr>
              <a:t>Ru100</a:t>
            </a:r>
            <a:r>
              <a:rPr lang="zh-CN" altLang="en-US" sz="1800" b="0" i="0" u="none" strike="noStrike" baseline="0" dirty="0">
                <a:solidFill>
                  <a:srgbClr val="231F20"/>
                </a:solidFill>
                <a:latin typeface="AdvOT483a8203"/>
              </a:rPr>
              <a:t>附近。</a:t>
            </a:r>
            <a:endParaRPr lang="en-US" altLang="zh-CN" sz="1800" b="0" i="0" u="none" strike="noStrike" baseline="0" dirty="0">
              <a:solidFill>
                <a:srgbClr val="231F20"/>
              </a:solidFill>
              <a:latin typeface="AdvOT483a8203"/>
            </a:endParaRPr>
          </a:p>
          <a:p>
            <a:pPr algn="l"/>
            <a:endParaRPr lang="en-US" altLang="zh-CN" sz="1800" b="0" i="0" u="none" strike="noStrike" baseline="0" dirty="0">
              <a:solidFill>
                <a:srgbClr val="231F20"/>
              </a:solidFill>
              <a:latin typeface="AdvOT483a8203"/>
            </a:endParaRPr>
          </a:p>
          <a:p>
            <a:pPr algn="l"/>
            <a:endParaRPr lang="en-US" altLang="zh-CN" sz="1800" b="0" i="0" u="none" strike="noStrike" baseline="0" dirty="0">
              <a:solidFill>
                <a:srgbClr val="231F20"/>
              </a:solidFill>
              <a:latin typeface="AdvOT483a8203"/>
            </a:endParaRPr>
          </a:p>
          <a:p>
            <a:pPr algn="l"/>
            <a:r>
              <a:rPr lang="en-US" altLang="zh-CN" sz="1800" b="0" i="0" u="none" strike="noStrike" baseline="0" dirty="0">
                <a:solidFill>
                  <a:srgbClr val="231F20"/>
                </a:solidFill>
                <a:latin typeface="AdvOT483a8203"/>
              </a:rPr>
              <a:t>Fission plays an important role in the </a:t>
            </a:r>
            <a:r>
              <a:rPr lang="en-US" altLang="zh-CN" sz="1800" b="0" i="0" u="none" strike="noStrike" baseline="0" dirty="0">
                <a:solidFill>
                  <a:srgbClr val="231F20"/>
                </a:solidFill>
                <a:latin typeface="AdvTTd0b5fdba.I"/>
              </a:rPr>
              <a:t>r </a:t>
            </a:r>
            <a:r>
              <a:rPr lang="en-US" altLang="zh-CN" sz="1800" b="0" i="0" u="none" strike="noStrike" baseline="0" dirty="0">
                <a:solidFill>
                  <a:srgbClr val="231F20"/>
                </a:solidFill>
                <a:latin typeface="AdvOT483a8203"/>
              </a:rPr>
              <a:t>process, particularly within the NS-NS merger. Fission determines the region of the nuclear chart at which the flow of neutron captures and beta decays stops.</a:t>
            </a:r>
            <a:endParaRPr kumimoji="0" lang="en-US" altLang="zh-CN" dirty="0">
              <a:latin typeface="Calibri" charset="0"/>
              <a:ea typeface="宋体"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dirty="0">
              <a:latin typeface="Calibri" charset="0"/>
              <a:ea typeface="宋体"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dirty="0">
                <a:latin typeface="Calibri" charset="0"/>
                <a:ea typeface="宋体" charset="0"/>
              </a:rPr>
              <a:t>Based on constraint CDFT, we can calculate potential</a:t>
            </a:r>
            <a:r>
              <a:rPr kumimoji="0" lang="en-US" altLang="zh-CN" baseline="0" dirty="0">
                <a:latin typeface="Calibri" charset="0"/>
                <a:ea typeface="宋体" charset="0"/>
              </a:rPr>
              <a:t> energy surface for fission in a large-scale quadrupole-octupole deformation space. Here take Th226 as an example.</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baseline="0" dirty="0">
                <a:solidFill>
                  <a:schemeClr val="tx1"/>
                </a:solidFill>
                <a:effectLst/>
                <a:latin typeface="Arial" panose="020B0604020202020204" pitchFamily="34" charset="0"/>
                <a:ea typeface="宋体" panose="02010600030101010101" pitchFamily="2" charset="-122"/>
                <a:cs typeface="+mn-cs"/>
              </a:rPr>
              <a:t>Obviously, we can see the fission valleys, and scission line clearly.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dirty="0">
                <a:latin typeface="Calibri" charset="0"/>
                <a:ea typeface="宋体" charset="0"/>
              </a:rPr>
              <a:t>Then we can simulate fission of nuclei by the evolution of a wave package </a:t>
            </a:r>
            <a:r>
              <a:rPr kumimoji="0" lang="en-US" altLang="zh-CN" baseline="0" dirty="0">
                <a:latin typeface="Calibri" charset="0"/>
                <a:ea typeface="宋体" charset="0"/>
              </a:rPr>
              <a:t>on this PES. The wave packet starts from the equilibrium state and move fast to the large deformation regions along the fission valleys. Then we can collect the probabilities on the boundary to obtain the fission fragment distributions.</a:t>
            </a:r>
            <a:endParaRPr kumimoji="0" lang="zh-CN" altLang="en-US" dirty="0">
              <a:latin typeface="Calibri" charset="0"/>
              <a:ea typeface="宋体"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40</a:t>
            </a:fld>
            <a:endParaRPr lang="zh-CN" altLang="en-US"/>
          </a:p>
        </p:txBody>
      </p:sp>
    </p:spTree>
    <p:extLst>
      <p:ext uri="{BB962C8B-B14F-4D97-AF65-F5344CB8AC3E}">
        <p14:creationId xmlns:p14="http://schemas.microsoft.com/office/powerpoint/2010/main" val="1260580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effectLst/>
              <a:latin typeface="Helvetica" charset="0"/>
            </a:endParaRPr>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5</a:t>
            </a:fld>
            <a:endParaRPr lang="zh-CN" altLang="en-US"/>
          </a:p>
        </p:txBody>
      </p:sp>
    </p:spTree>
    <p:extLst>
      <p:ext uri="{BB962C8B-B14F-4D97-AF65-F5344CB8AC3E}">
        <p14:creationId xmlns:p14="http://schemas.microsoft.com/office/powerpoint/2010/main" val="2690465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1400" dirty="0">
                <a:solidFill>
                  <a:srgbClr val="0000FF"/>
                </a:solidFill>
                <a:latin typeface="Calibri" panose="020F0502020204030204" pitchFamily="34" charset="0"/>
                <a:ea typeface="宋体" panose="02010600030101010101" pitchFamily="2" charset="-122"/>
              </a:rPr>
              <a:t>实验上，一系列通过不同手段探索</a:t>
            </a:r>
            <a:r>
              <a:rPr lang="en-US" altLang="zh-CN" sz="1400" dirty="0">
                <a:solidFill>
                  <a:srgbClr val="0000FF"/>
                </a:solidFill>
                <a:latin typeface="Calibri" panose="020F0502020204030204" pitchFamily="34" charset="0"/>
                <a:ea typeface="宋体" panose="02010600030101010101" pitchFamily="2" charset="-122"/>
              </a:rPr>
              <a:t>Hg</a:t>
            </a:r>
            <a:r>
              <a:rPr lang="zh-CN" altLang="en-US" sz="1400" dirty="0">
                <a:solidFill>
                  <a:srgbClr val="0000FF"/>
                </a:solidFill>
                <a:latin typeface="Calibri" panose="020F0502020204030204" pitchFamily="34" charset="0"/>
                <a:ea typeface="宋体" panose="02010600030101010101" pitchFamily="2" charset="-122"/>
              </a:rPr>
              <a:t>区裂变的实验陆续开展，而其结果说明了即使激发能高达</a:t>
            </a:r>
            <a:r>
              <a:rPr lang="en-US" altLang="zh-CN" sz="1400" dirty="0">
                <a:solidFill>
                  <a:srgbClr val="0000FF"/>
                </a:solidFill>
                <a:latin typeface="Calibri" panose="020F0502020204030204" pitchFamily="34" charset="0"/>
                <a:ea typeface="宋体" panose="02010600030101010101" pitchFamily="2" charset="-122"/>
              </a:rPr>
              <a:t>30</a:t>
            </a:r>
            <a:r>
              <a:rPr lang="zh-CN" altLang="en-US" sz="1400" dirty="0">
                <a:solidFill>
                  <a:srgbClr val="0000FF"/>
                </a:solidFill>
                <a:latin typeface="Calibri" panose="020F0502020204030204" pitchFamily="34" charset="0"/>
                <a:ea typeface="宋体" panose="02010600030101010101" pitchFamily="2" charset="-122"/>
              </a:rPr>
              <a:t>至</a:t>
            </a:r>
            <a:r>
              <a:rPr lang="en-US" altLang="zh-CN" sz="1400" dirty="0">
                <a:solidFill>
                  <a:srgbClr val="0000FF"/>
                </a:solidFill>
                <a:latin typeface="Calibri" panose="020F0502020204030204" pitchFamily="34" charset="0"/>
                <a:ea typeface="宋体" panose="02010600030101010101" pitchFamily="2" charset="-122"/>
              </a:rPr>
              <a:t>40MeV</a:t>
            </a:r>
            <a:r>
              <a:rPr lang="zh-CN" altLang="en-US" sz="1400" dirty="0">
                <a:solidFill>
                  <a:srgbClr val="0000FF"/>
                </a:solidFill>
                <a:latin typeface="Calibri" panose="020F0502020204030204" pitchFamily="34" charset="0"/>
                <a:ea typeface="宋体" panose="02010600030101010101" pitchFamily="2" charset="-122"/>
              </a:rPr>
              <a:t>，非对称裂变模式依然起着重要作用，</a:t>
            </a:r>
            <a:endParaRPr lang="en-US" altLang="zh-CN" sz="1400" dirty="0">
              <a:solidFill>
                <a:srgbClr val="0000FF"/>
              </a:solidFill>
              <a:latin typeface="宋体" panose="02010600030101010101" pitchFamily="2" charset="-122"/>
              <a:ea typeface="宋体" panose="02010600030101010101" pitchFamily="2" charset="-122"/>
            </a:endParaRPr>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41</a:t>
            </a:fld>
            <a:endParaRPr lang="zh-CN" altLang="en-US"/>
          </a:p>
        </p:txBody>
      </p:sp>
    </p:spTree>
    <p:extLst>
      <p:ext uri="{BB962C8B-B14F-4D97-AF65-F5344CB8AC3E}">
        <p14:creationId xmlns:p14="http://schemas.microsoft.com/office/powerpoint/2010/main" val="1213181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Calibri" charset="0"/>
                <a:ea typeface="宋体" charset="0"/>
              </a:rPr>
              <a:t>To describe low-lying negative-parity</a:t>
            </a:r>
            <a:r>
              <a:rPr lang="en-US" altLang="zh-CN" baseline="0" dirty="0">
                <a:latin typeface="Calibri" charset="0"/>
                <a:ea typeface="宋体" charset="0"/>
              </a:rPr>
              <a:t> band, where the reflection asymmetric degree of freedom is necessary. Here, we construct the quadrupole-</a:t>
            </a:r>
            <a:r>
              <a:rPr lang="en-US" altLang="zh-CN" baseline="0" dirty="0" err="1">
                <a:latin typeface="Calibri" charset="0"/>
                <a:ea typeface="宋体" charset="0"/>
              </a:rPr>
              <a:t>octupole</a:t>
            </a:r>
            <a:r>
              <a:rPr lang="en-US" altLang="zh-CN" baseline="0" dirty="0">
                <a:latin typeface="Calibri" charset="0"/>
                <a:ea typeface="宋体" charset="0"/>
              </a:rPr>
              <a:t> collective Hamiltonian. </a:t>
            </a:r>
            <a:r>
              <a:rPr lang="en-US" altLang="zh-CN" dirty="0">
                <a:latin typeface="Calibri" charset="0"/>
                <a:ea typeface="宋体" charset="0"/>
              </a:rPr>
              <a:t>the</a:t>
            </a:r>
            <a:r>
              <a:rPr lang="en-US" altLang="zh-CN" baseline="0" dirty="0">
                <a:latin typeface="Calibri" charset="0"/>
                <a:ea typeface="宋体" charset="0"/>
              </a:rPr>
              <a:t> </a:t>
            </a:r>
            <a:r>
              <a:rPr lang="en-US" altLang="zh-CN" dirty="0">
                <a:latin typeface="Calibri" charset="0"/>
                <a:ea typeface="宋体" charset="0"/>
              </a:rPr>
              <a:t>vibrational kinetic energy will be expressed as</a:t>
            </a:r>
            <a:r>
              <a:rPr lang="en-US" altLang="zh-CN" baseline="0" dirty="0">
                <a:latin typeface="Calibri" charset="0"/>
                <a:ea typeface="宋体" charset="0"/>
              </a:rPr>
              <a:t> second order derivatives to beta2 and beta3. Here, we focus on axially symmetric system, and the rotational term has this simple form, where J is the angular momentum perpendicular to the symmetric axis</a:t>
            </a:r>
            <a:r>
              <a:rPr lang="en-US" altLang="zh-CN" dirty="0">
                <a:latin typeface="Calibri" charset="0"/>
                <a:ea typeface="宋体" charset="0"/>
              </a:rPr>
              <a:t>. </a:t>
            </a:r>
            <a:r>
              <a:rPr lang="en-US" altLang="zh-CN" dirty="0" err="1">
                <a:latin typeface="Calibri" charset="0"/>
                <a:ea typeface="宋体" charset="0"/>
              </a:rPr>
              <a:t>Vcoll</a:t>
            </a:r>
            <a:r>
              <a:rPr lang="en-US" altLang="zh-CN" dirty="0">
                <a:latin typeface="Calibri" charset="0"/>
                <a:ea typeface="宋体" charset="0"/>
              </a:rPr>
              <a:t> is the collective potential.</a:t>
            </a:r>
          </a:p>
          <a:p>
            <a:pPr eaLnBrk="1" hangingPunct="1"/>
            <a:endParaRPr lang="en-US" altLang="zh-CN" dirty="0">
              <a:latin typeface="Calibri" charset="0"/>
              <a:ea typeface="宋体" charset="0"/>
            </a:endParaRPr>
          </a:p>
          <a:p>
            <a:pPr eaLnBrk="1" hangingPunct="1"/>
            <a:r>
              <a:rPr lang="en-US" altLang="zh-CN" dirty="0">
                <a:latin typeface="Calibri" charset="0"/>
                <a:ea typeface="宋体" charset="0"/>
              </a:rPr>
              <a:t>Finally, the dynamics of the Hamiltonian is fully determined by the five collective parameters: MOI, 3 collective masses, and collective potential.</a:t>
            </a:r>
            <a:r>
              <a:rPr lang="en-US" altLang="zh-CN" baseline="0" dirty="0">
                <a:latin typeface="Calibri" charset="0"/>
                <a:ea typeface="宋体" charset="0"/>
              </a:rPr>
              <a:t> </a:t>
            </a:r>
            <a:r>
              <a:rPr lang="en-US" altLang="zh-CN" dirty="0">
                <a:latin typeface="Calibri" charset="0"/>
                <a:ea typeface="宋体" charset="0"/>
              </a:rPr>
              <a:t>They are functions of quadrupole</a:t>
            </a:r>
            <a:r>
              <a:rPr lang="en-US" altLang="zh-CN" baseline="0" dirty="0">
                <a:latin typeface="Calibri" charset="0"/>
                <a:ea typeface="宋体" charset="0"/>
              </a:rPr>
              <a:t> and </a:t>
            </a:r>
            <a:r>
              <a:rPr lang="en-US" altLang="zh-CN" baseline="0" dirty="0" err="1">
                <a:latin typeface="Calibri" charset="0"/>
                <a:ea typeface="宋体" charset="0"/>
              </a:rPr>
              <a:t>octupole</a:t>
            </a:r>
            <a:r>
              <a:rPr lang="en-US" altLang="zh-CN" baseline="0" dirty="0">
                <a:latin typeface="Calibri" charset="0"/>
                <a:ea typeface="宋体" charset="0"/>
              </a:rPr>
              <a:t> deformation parameters beta2 and beta3.</a:t>
            </a:r>
            <a:endParaRPr lang="zh-CN" altLang="en-US" dirty="0">
              <a:latin typeface="Calibri" charset="0"/>
              <a:ea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42</a:t>
            </a:fld>
            <a:endParaRPr lang="zh-CN" altLang="en-US"/>
          </a:p>
        </p:txBody>
      </p:sp>
    </p:spTree>
    <p:extLst>
      <p:ext uri="{BB962C8B-B14F-4D97-AF65-F5344CB8AC3E}">
        <p14:creationId xmlns:p14="http://schemas.microsoft.com/office/powerpoint/2010/main" val="1420596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a:t>基于上述理论我们得到了</a:t>
            </a:r>
            <a:r>
              <a:rPr kumimoji="1" lang="en-US" altLang="zh-CN" baseline="0" dirty="0"/>
              <a:t>180Hg</a:t>
            </a:r>
            <a:r>
              <a:rPr kumimoji="1" lang="zh-CN" altLang="en-US" baseline="0" dirty="0"/>
              <a:t>维势能面。</a:t>
            </a:r>
            <a:r>
              <a:rPr kumimoji="1" lang="en-US" altLang="zh-CN" baseline="0" dirty="0"/>
              <a:t>….</a:t>
            </a:r>
            <a:r>
              <a:rPr kumimoji="1" lang="zh-CN" altLang="en-US" baseline="0" dirty="0"/>
              <a:t>为四极形变方向，</a:t>
            </a:r>
            <a:r>
              <a:rPr kumimoji="1" lang="en-US" altLang="zh-CN" baseline="0" dirty="0"/>
              <a:t>…..</a:t>
            </a:r>
            <a:r>
              <a:rPr kumimoji="1" lang="zh-CN" altLang="en-US" baseline="0" dirty="0"/>
              <a:t>为八极形变方向，洋红色实现表示静态裂变路径，酒红色点线表示剪裂线。我们在剪裂线附近对其进行了脖子处数约束，并且定义裂变谷与聚变谷间的鞍点作为断点，这可以从图</a:t>
            </a:r>
            <a:r>
              <a:rPr kumimoji="1" lang="en-US" altLang="zh-CN" baseline="0" dirty="0"/>
              <a:t>c</a:t>
            </a:r>
            <a:r>
              <a:rPr kumimoji="1" lang="zh-CN" altLang="en-US" baseline="0" dirty="0"/>
              <a:t>中可以明显的看出。</a:t>
            </a:r>
            <a:endParaRPr kumimoji="1" lang="en-US" altLang="zh-CN" baseline="0" dirty="0"/>
          </a:p>
          <a:p>
            <a:r>
              <a:rPr kumimoji="1" lang="zh-CN" altLang="en-US" baseline="0" dirty="0"/>
              <a:t>沿着静态裂变路径，原子核在</a:t>
            </a:r>
            <a:r>
              <a:rPr kumimoji="1" lang="en-US" altLang="zh-CN" baseline="0" dirty="0"/>
              <a:t>(beta2,beta3)=(0.98,0)</a:t>
            </a:r>
            <a:r>
              <a:rPr kumimoji="1" lang="zh-CN" altLang="en-US" baseline="0" dirty="0"/>
              <a:t>位置处向反射不对称方向弯曲，之后一直拉伸至</a:t>
            </a:r>
            <a:r>
              <a:rPr kumimoji="1" lang="en-US" altLang="zh-CN" baseline="0" dirty="0"/>
              <a:t>(beta2, beta3) ~ (4.08, 2.08) </a:t>
            </a:r>
            <a:r>
              <a:rPr kumimoji="1" lang="zh-CN" altLang="en-US" baseline="0" dirty="0"/>
              <a:t>位置处发生断裂，产生轻重碎片分别为</a:t>
            </a:r>
            <a:r>
              <a:rPr kumimoji="1" lang="en-US" altLang="zh-CN" baseline="0" dirty="0"/>
              <a:t>101Rh</a:t>
            </a:r>
            <a:r>
              <a:rPr kumimoji="1" lang="zh-CN" altLang="en-US" baseline="0" dirty="0"/>
              <a:t>和</a:t>
            </a:r>
            <a:r>
              <a:rPr kumimoji="1" lang="en-US" altLang="zh-CN" baseline="0" dirty="0"/>
              <a:t>79Br</a:t>
            </a:r>
            <a:r>
              <a:rPr kumimoji="1" lang="zh-CN" altLang="en-US" baseline="0" dirty="0"/>
              <a:t>，此处势能为</a:t>
            </a:r>
            <a:r>
              <a:rPr kumimoji="1" lang="en-US" altLang="zh-CN" baseline="0" dirty="0"/>
              <a:t>-1399.2696MeV</a:t>
            </a:r>
            <a:r>
              <a:rPr kumimoji="1" lang="zh-CN" altLang="en-US" baseline="0" dirty="0"/>
              <a:t>，较基态位置大约高出</a:t>
            </a:r>
            <a:r>
              <a:rPr kumimoji="1" lang="en-US" altLang="zh-CN" baseline="0" dirty="0"/>
              <a:t>12MeV</a:t>
            </a:r>
            <a:r>
              <a:rPr kumimoji="1" lang="zh-CN" altLang="en-US" baseline="0" dirty="0"/>
              <a:t>；沿着对称裂变路径走，在</a:t>
            </a:r>
            <a:r>
              <a:rPr kumimoji="1" lang="en-US" altLang="zh-CN" baseline="0" dirty="0"/>
              <a:t>(2.60,0.60)</a:t>
            </a:r>
            <a:r>
              <a:rPr kumimoji="1" lang="zh-CN" altLang="en-US" baseline="0" dirty="0"/>
              <a:t>至</a:t>
            </a:r>
            <a:r>
              <a:rPr kumimoji="1" lang="en-US" altLang="zh-CN" baseline="0" dirty="0"/>
              <a:t>(4.50,0.00)</a:t>
            </a:r>
            <a:r>
              <a:rPr kumimoji="1" lang="zh-CN" altLang="en-US" baseline="0" dirty="0"/>
              <a:t>位置处存在一个对称裂变谷，并在</a:t>
            </a:r>
            <a:r>
              <a:rPr kumimoji="1" lang="en-US" altLang="zh-CN" baseline="0" dirty="0"/>
              <a:t>(4.54,0.00)</a:t>
            </a:r>
            <a:r>
              <a:rPr kumimoji="1" lang="zh-CN" altLang="en-US" baseline="0" dirty="0"/>
              <a:t>处发生断裂，此处能量为</a:t>
            </a:r>
            <a:r>
              <a:rPr kumimoji="1" lang="en-US" altLang="zh-CN" baseline="0" dirty="0"/>
              <a:t>-1396.9333MeV</a:t>
            </a:r>
            <a:r>
              <a:rPr kumimoji="1" lang="zh-CN" altLang="en-US" baseline="0" dirty="0"/>
              <a:t>，比非对称裂变点能量高出</a:t>
            </a:r>
            <a:r>
              <a:rPr kumimoji="1" lang="en-US" altLang="zh-CN" baseline="0" dirty="0"/>
              <a:t>2.3MeV</a:t>
            </a:r>
            <a:r>
              <a:rPr kumimoji="1" lang="zh-CN" altLang="en-US" baseline="0" dirty="0"/>
              <a:t>。此外，我们在图</a:t>
            </a:r>
            <a:r>
              <a:rPr kumimoji="1" lang="en-US" altLang="zh-CN" baseline="0" dirty="0"/>
              <a:t>b</a:t>
            </a:r>
            <a:r>
              <a:rPr kumimoji="1" lang="zh-CN" altLang="en-US" baseline="0" dirty="0"/>
              <a:t>中发现了对称型紧凑裂变模式，如紫色虚线。</a:t>
            </a:r>
            <a:endParaRPr kumimoji="1" lang="en-US" altLang="zh-CN" baseline="0" dirty="0"/>
          </a:p>
          <a:p>
            <a:endParaRPr kumimoji="1" lang="en-US" altLang="zh-CN" baseline="0" dirty="0"/>
          </a:p>
          <a:p>
            <a:r>
              <a:rPr kumimoji="1" lang="zh-CN" altLang="en-US" baseline="0" dirty="0"/>
              <a:t>这将导致</a:t>
            </a:r>
            <a:r>
              <a:rPr kumimoji="1" lang="en-US" altLang="zh-CN" baseline="0" dirty="0"/>
              <a:t>180Hg</a:t>
            </a:r>
            <a:r>
              <a:rPr kumimoji="1" lang="zh-CN" altLang="en-US" baseline="0" dirty="0"/>
              <a:t>将以非对称裂变为主。</a:t>
            </a:r>
            <a:endParaRPr kumimoji="1" lang="en-US" altLang="zh-CN" baseline="0" dirty="0"/>
          </a:p>
          <a:p>
            <a:endParaRPr kumimoji="1" lang="en-US" altLang="zh-CN" baseline="0" dirty="0"/>
          </a:p>
          <a:p>
            <a:r>
              <a:rPr kumimoji="1" lang="zh-CN" altLang="en-US" baseline="0" dirty="0"/>
              <a:t>为更好的描述非对称裂变道的碎片质量几率最大的原因，我们对剪裂线的物理量做了详细的分析。</a:t>
            </a:r>
            <a:endParaRPr kumimoji="1" baseline="0"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43</a:t>
            </a:fld>
            <a:endParaRPr lang="zh-CN" altLang="en-US"/>
          </a:p>
        </p:txBody>
      </p:sp>
    </p:spTree>
    <p:extLst>
      <p:ext uri="{BB962C8B-B14F-4D97-AF65-F5344CB8AC3E}">
        <p14:creationId xmlns:p14="http://schemas.microsoft.com/office/powerpoint/2010/main" val="676638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a:t>为描述剪裂组态的信息，我们将剪裂线的一些物理量随</a:t>
            </a:r>
            <a:r>
              <a:rPr kumimoji="1" lang="en-US" altLang="zh-CN" baseline="0" dirty="0"/>
              <a:t>beta3</a:t>
            </a:r>
            <a:r>
              <a:rPr kumimoji="1" lang="zh-CN" altLang="en-US" baseline="0" dirty="0"/>
              <a:t>的变化做了输出，</a:t>
            </a:r>
            <a:r>
              <a:rPr kumimoji="1" lang="en-US" altLang="zh-CN" baseline="0" dirty="0"/>
              <a:t>(a)~(d)</a:t>
            </a:r>
            <a:r>
              <a:rPr kumimoji="1" lang="zh-CN" altLang="en-US" baseline="0" dirty="0"/>
              <a:t>分别表示势能、重碎片质量数、碎片</a:t>
            </a:r>
            <a:r>
              <a:rPr kumimoji="1" lang="en-US" altLang="zh-CN" baseline="0" dirty="0"/>
              <a:t>beta2</a:t>
            </a:r>
            <a:r>
              <a:rPr kumimoji="1" lang="zh-CN" altLang="en-US" baseline="0" dirty="0"/>
              <a:t>、</a:t>
            </a:r>
            <a:r>
              <a:rPr kumimoji="1" lang="en-US" altLang="zh-CN" baseline="0" dirty="0"/>
              <a:t>beta3</a:t>
            </a:r>
            <a:r>
              <a:rPr kumimoji="1" lang="zh-CN" altLang="en-US" baseline="0" dirty="0"/>
              <a:t>形变随原子核整体</a:t>
            </a:r>
            <a:r>
              <a:rPr kumimoji="1" lang="en-US" altLang="zh-CN" baseline="0" dirty="0"/>
              <a:t>beta3</a:t>
            </a:r>
            <a:r>
              <a:rPr kumimoji="1" lang="zh-CN" altLang="en-US" baseline="0" dirty="0"/>
              <a:t>的变化，我们可以发现在</a:t>
            </a:r>
            <a:r>
              <a:rPr kumimoji="1" lang="en-US" altLang="zh-CN" baseline="0" dirty="0"/>
              <a:t>beta3</a:t>
            </a:r>
            <a:r>
              <a:rPr kumimoji="1" lang="zh-CN" altLang="en-US" baseline="0" dirty="0"/>
              <a:t>从</a:t>
            </a:r>
            <a:r>
              <a:rPr kumimoji="1" lang="en-US" altLang="zh-CN" baseline="0" dirty="0"/>
              <a:t>0</a:t>
            </a:r>
            <a:r>
              <a:rPr kumimoji="1" lang="zh-CN" altLang="en-US" baseline="0" dirty="0"/>
              <a:t>到</a:t>
            </a:r>
            <a:r>
              <a:rPr kumimoji="1" lang="en-US" altLang="zh-CN" baseline="0" dirty="0"/>
              <a:t>1.5</a:t>
            </a:r>
            <a:r>
              <a:rPr kumimoji="1" lang="zh-CN" altLang="en-US" baseline="0" dirty="0"/>
              <a:t>左右势能缓慢的上升，之后从</a:t>
            </a:r>
            <a:r>
              <a:rPr kumimoji="1" lang="en-US" altLang="zh-CN" baseline="0" dirty="0"/>
              <a:t>1.5</a:t>
            </a:r>
            <a:r>
              <a:rPr kumimoji="1" lang="zh-CN" altLang="en-US" baseline="0" dirty="0"/>
              <a:t>到</a:t>
            </a:r>
            <a:r>
              <a:rPr kumimoji="1" lang="en-US" altLang="zh-CN" baseline="0" dirty="0"/>
              <a:t>2.1</a:t>
            </a:r>
            <a:r>
              <a:rPr kumimoji="1" lang="zh-CN" altLang="en-US" baseline="0" dirty="0"/>
              <a:t>左右开始有一个快速的下降。从势能最低点区域可以发现其对应的重碎片质量在</a:t>
            </a:r>
            <a:r>
              <a:rPr kumimoji="1" lang="en-US" altLang="zh-CN" baseline="0" dirty="0"/>
              <a:t>96~106</a:t>
            </a:r>
            <a:r>
              <a:rPr kumimoji="1" lang="zh-CN" altLang="en-US" baseline="0" dirty="0"/>
              <a:t>左右，这刚好对应到最有可能的实验观测量。</a:t>
            </a:r>
            <a:endParaRPr kumimoji="1" lang="en-US" altLang="zh-CN" baseline="0" dirty="0"/>
          </a:p>
          <a:p>
            <a:endParaRPr kumimoji="1" lang="en-US" altLang="zh-CN" baseline="0" dirty="0"/>
          </a:p>
          <a:p>
            <a:r>
              <a:rPr kumimoji="1" lang="zh-CN" altLang="en-US" baseline="0" dirty="0"/>
              <a:t>为理解其变化原因，我们将最可能的偶偶核裂变碎片</a:t>
            </a:r>
            <a:r>
              <a:rPr kumimoji="1" lang="en-US" altLang="zh-CN" baseline="0" dirty="0"/>
              <a:t>100Ru</a:t>
            </a:r>
            <a:r>
              <a:rPr kumimoji="1" lang="zh-CN" altLang="en-US" baseline="0" dirty="0"/>
              <a:t>的势能面及其单粒子能级随原子核形状拉伸的图像描绘了出来。在</a:t>
            </a:r>
            <a:r>
              <a:rPr kumimoji="1" lang="en-US" altLang="zh-CN" baseline="0" dirty="0"/>
              <a:t>100Ru</a:t>
            </a:r>
            <a:r>
              <a:rPr kumimoji="1" lang="zh-CN" altLang="en-US" baseline="0" dirty="0"/>
              <a:t>势能面中，紫色星号表示裂变过程中能量最低出最对应的形变点，它恰好位于球形极小（</a:t>
            </a:r>
            <a:r>
              <a:rPr kumimoji="1" lang="en-US" altLang="zh-CN" baseline="0" dirty="0"/>
              <a:t>0.2</a:t>
            </a:r>
            <a:r>
              <a:rPr kumimoji="1" lang="zh-CN" altLang="en-US" baseline="0" dirty="0"/>
              <a:t>，</a:t>
            </a:r>
            <a:r>
              <a:rPr kumimoji="1" lang="en-US" altLang="zh-CN" baseline="0" dirty="0"/>
              <a:t>0.0</a:t>
            </a:r>
            <a:r>
              <a:rPr kumimoji="1" lang="zh-CN" altLang="en-US" baseline="0" dirty="0"/>
              <a:t>）和（</a:t>
            </a:r>
            <a:r>
              <a:rPr kumimoji="1" lang="en-US" altLang="zh-CN" baseline="0" dirty="0"/>
              <a:t>0.4</a:t>
            </a:r>
            <a:r>
              <a:rPr kumimoji="1" lang="zh-CN" altLang="en-US" baseline="0" dirty="0"/>
              <a:t>，</a:t>
            </a:r>
            <a:r>
              <a:rPr kumimoji="1" lang="en-US" altLang="zh-CN" baseline="0" dirty="0"/>
              <a:t>0.5</a:t>
            </a:r>
            <a:r>
              <a:rPr kumimoji="1" lang="zh-CN" altLang="en-US" baseline="0" dirty="0"/>
              <a:t>）间的浅谷之间，而这可能拉低整个系统的结合能。此外，我们发现这个浅谷是由</a:t>
            </a:r>
            <a:r>
              <a:rPr kumimoji="1" lang="en-US" altLang="zh-CN" baseline="0" dirty="0"/>
              <a:t>N=56</a:t>
            </a:r>
            <a:r>
              <a:rPr kumimoji="1" lang="zh-CN" altLang="en-US" baseline="0" dirty="0"/>
              <a:t>的八极壳间隙驱动形成的，即所谓的</a:t>
            </a:r>
            <a:r>
              <a:rPr kumimoji="1" lang="en-US" altLang="zh-CN" baseline="0" dirty="0"/>
              <a:t>”</a:t>
            </a:r>
            <a:r>
              <a:rPr kumimoji="1" lang="zh-CN" altLang="en-US" baseline="0" dirty="0"/>
              <a:t>八极幻数“，认为这是导致非对称裂变道能量比对称裂变道能量更低的微观机制。</a:t>
            </a:r>
            <a:endParaRPr kumimoji="1" baseline="0"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44</a:t>
            </a:fld>
            <a:endParaRPr lang="zh-CN" altLang="en-US"/>
          </a:p>
        </p:txBody>
      </p:sp>
    </p:spTree>
    <p:extLst>
      <p:ext uri="{BB962C8B-B14F-4D97-AF65-F5344CB8AC3E}">
        <p14:creationId xmlns:p14="http://schemas.microsoft.com/office/powerpoint/2010/main" val="1647117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a:t>我们在这里展示了 </a:t>
            </a:r>
            <a:r>
              <a:rPr kumimoji="1" lang="en-US" altLang="zh-CN" baseline="0" dirty="0"/>
              <a:t>180Hg </a:t>
            </a:r>
            <a:r>
              <a:rPr kumimoji="1" lang="zh-CN" altLang="en-US" baseline="0" dirty="0"/>
              <a:t>的裂变动力学结果以及相应的总动能分布。</a:t>
            </a:r>
            <a:endParaRPr kumimoji="1" lang="en-US" altLang="zh-CN" baseline="0" dirty="0"/>
          </a:p>
          <a:p>
            <a:r>
              <a:rPr kumimoji="1" lang="zh-CN" altLang="en-US" baseline="0" dirty="0"/>
              <a:t>左图我们展示了碎片的总动能分布。目前我们计算总动能所用的公式比较简单，但整体上实现了实验观测量的趋势。</a:t>
            </a:r>
            <a:endParaRPr kumimoji="1"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右图展示了碎片质量分布，我们与现有的理论和实验值做了对比。计算结果整体复现了实验趋势，特别是复现了非对称裂变峰的位置，其对应元素为</a:t>
            </a:r>
            <a:r>
              <a:rPr kumimoji="1" lang="en-US" altLang="zh-CN" baseline="0" dirty="0"/>
              <a:t>101Rh</a:t>
            </a:r>
            <a:r>
              <a:rPr kumimoji="1" lang="zh-CN" altLang="en-US" baseline="0" dirty="0"/>
              <a:t>（铑）和</a:t>
            </a:r>
            <a:r>
              <a:rPr kumimoji="1" lang="en-US" altLang="zh-CN" baseline="0" dirty="0"/>
              <a:t>79Br</a:t>
            </a:r>
            <a:r>
              <a:rPr kumimoji="1" lang="zh-CN" altLang="en-US" baseline="0" dirty="0"/>
              <a:t>（溴）。而其他理论如 </a:t>
            </a:r>
            <a:r>
              <a:rPr kumimoji="1" lang="en-US" altLang="zh-CN" baseline="0" dirty="0"/>
              <a:t>BSM(</a:t>
            </a:r>
            <a:r>
              <a:rPr lang="en-US" altLang="zh-CN" sz="1200" b="0" i="0" kern="1200" dirty="0">
                <a:solidFill>
                  <a:schemeClr val="tx1"/>
                </a:solidFill>
                <a:effectLst/>
                <a:latin typeface="+mn-lt"/>
                <a:ea typeface="+mn-ea"/>
                <a:cs typeface="+mn-cs"/>
              </a:rPr>
              <a:t>Brownian Shape Motion</a:t>
            </a:r>
            <a:r>
              <a:rPr kumimoji="1" lang="en-US" altLang="zh-CN" baseline="0" dirty="0"/>
              <a:t>)</a:t>
            </a:r>
            <a:r>
              <a:rPr kumimoji="1" lang="zh-CN" altLang="en-US" baseline="0" dirty="0"/>
              <a:t>，</a:t>
            </a:r>
            <a:r>
              <a:rPr kumimoji="1" lang="en-US" altLang="zh-CN" baseline="0" dirty="0"/>
              <a:t> </a:t>
            </a:r>
            <a:r>
              <a:rPr kumimoji="1" lang="zh-CN" altLang="en-US" baseline="0" dirty="0"/>
              <a:t>非对称峰峰位相差了约</a:t>
            </a:r>
            <a:r>
              <a:rPr kumimoji="1" lang="en-US" altLang="zh-CN" baseline="0" dirty="0"/>
              <a:t>4</a:t>
            </a:r>
            <a:r>
              <a:rPr kumimoji="1" lang="zh-CN" altLang="en-US" baseline="0" dirty="0"/>
              <a:t>个核子</a:t>
            </a:r>
            <a:endParaRPr kumimoji="1"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此外，我们预测了 </a:t>
            </a:r>
            <a:r>
              <a:rPr kumimoji="1" lang="en-US" altLang="zh-CN" baseline="0" dirty="0"/>
              <a:t>AH=116 </a:t>
            </a:r>
            <a:r>
              <a:rPr kumimoji="1" lang="zh-CN" altLang="en-US" baseline="0" dirty="0"/>
              <a:t>的非对称裂变峰峰位</a:t>
            </a:r>
            <a:endParaRPr kumimoji="1" lang="en-US" altLang="zh-CN" baseline="0"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45</a:t>
            </a:fld>
            <a:endParaRPr lang="zh-CN" altLang="en-US"/>
          </a:p>
        </p:txBody>
      </p:sp>
    </p:spTree>
    <p:extLst>
      <p:ext uri="{BB962C8B-B14F-4D97-AF65-F5344CB8AC3E}">
        <p14:creationId xmlns:p14="http://schemas.microsoft.com/office/powerpoint/2010/main" val="2924601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Here is a brief</a:t>
            </a:r>
            <a:r>
              <a:rPr lang="en-US" altLang="zh-CN" b="0" baseline="0" dirty="0"/>
              <a:t> summary, that we have </a:t>
            </a:r>
            <a:r>
              <a:rPr lang="mr-IN" altLang="zh-CN" b="0" baseline="0" dirty="0"/>
              <a:t>…</a:t>
            </a:r>
            <a:endParaRPr lang="zh-CN" altLang="en-US" b="0" dirty="0"/>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46</a:t>
            </a:fld>
            <a:endParaRPr lang="zh-CN" altLang="en-US"/>
          </a:p>
        </p:txBody>
      </p:sp>
    </p:spTree>
    <p:extLst>
      <p:ext uri="{BB962C8B-B14F-4D97-AF65-F5344CB8AC3E}">
        <p14:creationId xmlns:p14="http://schemas.microsoft.com/office/powerpoint/2010/main" val="9670529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Here is a brief</a:t>
            </a:r>
            <a:r>
              <a:rPr lang="en-US" altLang="zh-CN" b="0" baseline="0" dirty="0"/>
              <a:t> summary, that we have </a:t>
            </a:r>
            <a:r>
              <a:rPr lang="mr-IN" altLang="zh-CN" b="0" baseline="0" dirty="0"/>
              <a:t>…</a:t>
            </a:r>
            <a:endParaRPr lang="zh-CN" altLang="en-US" b="0" dirty="0"/>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47</a:t>
            </a:fld>
            <a:endParaRPr lang="zh-CN" altLang="en-US"/>
          </a:p>
        </p:txBody>
      </p:sp>
    </p:spTree>
    <p:extLst>
      <p:ext uri="{BB962C8B-B14F-4D97-AF65-F5344CB8AC3E}">
        <p14:creationId xmlns:p14="http://schemas.microsoft.com/office/powerpoint/2010/main" val="453953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OK, our topic is nuclear shapes</a:t>
            </a:r>
            <a:r>
              <a:rPr lang="zh-CN" altLang="en-US" b="0" dirty="0"/>
              <a:t> </a:t>
            </a:r>
            <a:r>
              <a:rPr lang="en-US" altLang="zh-CN" b="0" dirty="0"/>
              <a:t>and</a:t>
            </a:r>
            <a:r>
              <a:rPr lang="en-US" altLang="zh-CN" b="0" baseline="0" dirty="0"/>
              <a:t> collective motion</a:t>
            </a:r>
            <a:r>
              <a:rPr lang="en-US" altLang="zh-CN" b="0" dirty="0"/>
              <a:t>. In general, we describe</a:t>
            </a:r>
            <a:r>
              <a:rPr lang="en-US" altLang="zh-CN" b="0" baseline="0" dirty="0"/>
              <a:t> the intrinsic nuclear shapes using this </a:t>
            </a:r>
            <a:r>
              <a:rPr lang="en-US" altLang="zh-CN" b="0" baseline="0" dirty="0" err="1"/>
              <a:t>expension</a:t>
            </a:r>
            <a:r>
              <a:rPr lang="en-US" altLang="zh-CN" b="0" baseline="0" dirty="0"/>
              <a:t>. R is the radius which is depends on the angles. R_0 is the </a:t>
            </a:r>
            <a:r>
              <a:rPr lang="en-US" altLang="zh-CN" b="0" baseline="0" dirty="0" err="1"/>
              <a:t>equavelent</a:t>
            </a:r>
            <a:r>
              <a:rPr lang="en-US" altLang="zh-CN" b="0" baseline="0" dirty="0"/>
              <a:t> radius as a sphere. </a:t>
            </a:r>
            <a:r>
              <a:rPr lang="en-US" altLang="zh-CN" b="0" baseline="0" dirty="0" err="1"/>
              <a:t>Beta_lambda</a:t>
            </a:r>
            <a:r>
              <a:rPr lang="en-US" altLang="zh-CN" b="0" baseline="0" dirty="0"/>
              <a:t>\mu are the deformation parameters for different multipole expansions. </a:t>
            </a:r>
            <a:r>
              <a:rPr lang="en-US" altLang="zh-CN" b="0" baseline="0" dirty="0" err="1"/>
              <a:t>Ylu</a:t>
            </a:r>
            <a:r>
              <a:rPr lang="en-US" altLang="zh-CN" b="0" baseline="0" dirty="0"/>
              <a:t> are the spherical harmonic functions.</a:t>
            </a:r>
          </a:p>
          <a:p>
            <a:endParaRPr lang="en-US" altLang="zh-CN" b="0" baseline="0" dirty="0"/>
          </a:p>
          <a:p>
            <a:r>
              <a:rPr lang="en-US" altLang="zh-CN" b="0" baseline="0" dirty="0"/>
              <a:t>The following are the main focused shapes, the sphere, like a orange; </a:t>
            </a:r>
            <a:r>
              <a:rPr lang="en-US" altLang="zh-CN" b="0" baseline="0" dirty="0" err="1"/>
              <a:t>prolate</a:t>
            </a:r>
            <a:r>
              <a:rPr lang="en-US" altLang="zh-CN" b="0" baseline="0" dirty="0"/>
              <a:t>, like a watermelon; oblate, like a pumpkin; </a:t>
            </a:r>
            <a:r>
              <a:rPr lang="en-US" altLang="zh-CN" b="0" baseline="0" dirty="0" err="1"/>
              <a:t>triaxial</a:t>
            </a:r>
            <a:r>
              <a:rPr lang="en-US" altLang="zh-CN" b="0" baseline="0" dirty="0"/>
              <a:t>, like a kiwi; reflection-asymmetric </a:t>
            </a:r>
            <a:r>
              <a:rPr lang="en-US" altLang="zh-CN" b="0" baseline="0" dirty="0" err="1"/>
              <a:t>octupole</a:t>
            </a:r>
            <a:r>
              <a:rPr lang="en-US" altLang="zh-CN" b="0" baseline="0" dirty="0"/>
              <a:t> shape, like a pear; </a:t>
            </a:r>
            <a:r>
              <a:rPr lang="en-US" altLang="zh-CN" b="0" baseline="0" dirty="0" err="1"/>
              <a:t>triaxial</a:t>
            </a:r>
            <a:r>
              <a:rPr lang="en-US" altLang="zh-CN" b="0" baseline="0" dirty="0"/>
              <a:t> </a:t>
            </a:r>
            <a:r>
              <a:rPr lang="en-US" altLang="zh-CN" b="0" baseline="0" dirty="0" err="1"/>
              <a:t>octupole</a:t>
            </a:r>
            <a:r>
              <a:rPr lang="en-US" altLang="zh-CN" b="0" baseline="0" dirty="0"/>
              <a:t>, the so-called tetrahedron, like a </a:t>
            </a:r>
            <a:r>
              <a:rPr lang="en-US" altLang="zh-CN" b="0" baseline="0" dirty="0" err="1"/>
              <a:t>tridational</a:t>
            </a:r>
            <a:r>
              <a:rPr lang="en-US" altLang="zh-CN" b="0" baseline="0" dirty="0"/>
              <a:t> </a:t>
            </a:r>
            <a:r>
              <a:rPr lang="en-US" altLang="zh-CN" b="0" baseline="0" dirty="0" err="1"/>
              <a:t>chinese</a:t>
            </a:r>
            <a:r>
              <a:rPr lang="en-US" altLang="zh-CN" b="0" baseline="0" dirty="0"/>
              <a:t> food, </a:t>
            </a:r>
            <a:r>
              <a:rPr lang="en-US" altLang="zh-CN" b="0" baseline="0" dirty="0" err="1"/>
              <a:t>Zongzi</a:t>
            </a:r>
            <a:r>
              <a:rPr lang="en-US" altLang="zh-CN" b="0" baseline="0" dirty="0"/>
              <a:t>. Very large quadrupole </a:t>
            </a:r>
            <a:r>
              <a:rPr lang="en-US" altLang="zh-CN" b="0" baseline="0" dirty="0" err="1"/>
              <a:t>deforamtion</a:t>
            </a:r>
            <a:r>
              <a:rPr lang="en-US" altLang="zh-CN" b="0" baseline="0" dirty="0"/>
              <a:t>, like a gourd.</a:t>
            </a:r>
            <a:endParaRPr lang="zh-CN" altLang="en-US" b="0" dirty="0"/>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6</a:t>
            </a:fld>
            <a:endParaRPr lang="zh-CN" altLang="en-US"/>
          </a:p>
        </p:txBody>
      </p:sp>
    </p:spTree>
    <p:extLst>
      <p:ext uri="{BB962C8B-B14F-4D97-AF65-F5344CB8AC3E}">
        <p14:creationId xmlns:p14="http://schemas.microsoft.com/office/powerpoint/2010/main" val="472284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dirty="0"/>
              <a:t>These</a:t>
            </a:r>
            <a:r>
              <a:rPr lang="en-US" altLang="zh-CN" b="0" baseline="0" dirty="0"/>
              <a:t> shapes are generally not static, the system will do collective motions around their equilibrium shape, like the vibration, rotation and also the coupling between them. These will be reflected in the positive-parity low-lying spectrum.</a:t>
            </a:r>
            <a:endParaRPr lang="zh-CN" altLang="en-US" b="0" dirty="0"/>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7</a:t>
            </a:fld>
            <a:endParaRPr lang="zh-CN" altLang="en-US"/>
          </a:p>
        </p:txBody>
      </p:sp>
    </p:spTree>
    <p:extLst>
      <p:ext uri="{BB962C8B-B14F-4D97-AF65-F5344CB8AC3E}">
        <p14:creationId xmlns:p14="http://schemas.microsoft.com/office/powerpoint/2010/main" val="174210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dirty="0" err="1"/>
              <a:t>Vib</a:t>
            </a:r>
            <a:r>
              <a:rPr lang="en-US" altLang="zh-CN" b="0" dirty="0"/>
              <a:t> &amp; rot are also observed</a:t>
            </a:r>
            <a:r>
              <a:rPr lang="en-US" altLang="zh-CN" b="0" baseline="0" dirty="0"/>
              <a:t> in </a:t>
            </a:r>
            <a:r>
              <a:rPr lang="en-US" altLang="zh-CN" b="0" dirty="0" err="1"/>
              <a:t>octupole</a:t>
            </a:r>
            <a:r>
              <a:rPr lang="en-US" altLang="zh-CN" b="0" dirty="0"/>
              <a:t> deformed</a:t>
            </a:r>
            <a:r>
              <a:rPr lang="en-US" altLang="zh-CN" b="0" baseline="0" dirty="0"/>
              <a:t> nuclei and low-lying negative parity band appears in the system.</a:t>
            </a:r>
            <a:endParaRPr lang="zh-CN" altLang="en-US" b="0" dirty="0"/>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8</a:t>
            </a:fld>
            <a:endParaRPr lang="zh-CN" altLang="en-US"/>
          </a:p>
        </p:txBody>
      </p:sp>
    </p:spTree>
    <p:extLst>
      <p:ext uri="{BB962C8B-B14F-4D97-AF65-F5344CB8AC3E}">
        <p14:creationId xmlns:p14="http://schemas.microsoft.com/office/powerpoint/2010/main" val="2146746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dirty="0"/>
              <a:t>The</a:t>
            </a:r>
            <a:r>
              <a:rPr lang="en-US" altLang="zh-CN" b="0" baseline="0" dirty="0"/>
              <a:t> very large elongation of heavy nuclei is highly related to the nuclear fission, which is always the frontier of nuclear physics from its discovery.</a:t>
            </a:r>
            <a:endParaRPr lang="zh-CN" altLang="en-US" b="0" dirty="0"/>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9</a:t>
            </a:fld>
            <a:endParaRPr lang="zh-CN" altLang="en-US"/>
          </a:p>
        </p:txBody>
      </p:sp>
    </p:spTree>
    <p:extLst>
      <p:ext uri="{BB962C8B-B14F-4D97-AF65-F5344CB8AC3E}">
        <p14:creationId xmlns:p14="http://schemas.microsoft.com/office/powerpoint/2010/main" val="844836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Here,</a:t>
            </a:r>
            <a:r>
              <a:rPr lang="en-US" altLang="zh-CN" b="0" baseline="0" dirty="0"/>
              <a:t> I summarize the very interesting topics related to nuclear shapes and collective motion, such as QPT, </a:t>
            </a:r>
            <a:r>
              <a:rPr lang="mr-IN" altLang="zh-CN" b="0" baseline="0" dirty="0"/>
              <a:t>…</a:t>
            </a:r>
            <a:endParaRPr lang="zh-CN" altLang="en-US" b="0" dirty="0"/>
          </a:p>
          <a:p>
            <a:endParaRPr kumimoji="1" lang="zh-CN" altLang="en-US" dirty="0"/>
          </a:p>
        </p:txBody>
      </p:sp>
      <p:sp>
        <p:nvSpPr>
          <p:cNvPr id="4" name="幻灯片编号占位符 3"/>
          <p:cNvSpPr>
            <a:spLocks noGrp="1"/>
          </p:cNvSpPr>
          <p:nvPr>
            <p:ph type="sldNum" sz="quarter" idx="10"/>
          </p:nvPr>
        </p:nvSpPr>
        <p:spPr/>
        <p:txBody>
          <a:bodyPr/>
          <a:lstStyle/>
          <a:p>
            <a:fld id="{507BEB83-26DC-4CCC-A594-0D786D9F222F}" type="slidenum">
              <a:rPr lang="zh-CN" altLang="en-US" smtClean="0"/>
              <a:t>10</a:t>
            </a:fld>
            <a:endParaRPr lang="zh-CN" altLang="en-US"/>
          </a:p>
        </p:txBody>
      </p:sp>
    </p:spTree>
    <p:extLst>
      <p:ext uri="{BB962C8B-B14F-4D97-AF65-F5344CB8AC3E}">
        <p14:creationId xmlns:p14="http://schemas.microsoft.com/office/powerpoint/2010/main" val="125656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0A8391-0755-432E-B3FE-9D6049C2EE8C}"/>
              </a:ext>
            </a:extLst>
          </p:cNvPr>
          <p:cNvSpPr>
            <a:spLocks noGrp="1"/>
          </p:cNvSpPr>
          <p:nvPr>
            <p:ph type="dt" sz="half" idx="10"/>
          </p:nvPr>
        </p:nvSpPr>
        <p:spPr/>
        <p:txBody>
          <a:bodyPr/>
          <a:lstStyle/>
          <a:p>
            <a:fld id="{DED542DD-126E-4839-B90E-B82F3413E151}" type="datetime1">
              <a:rPr lang="zh-CN" altLang="en-US" smtClean="0"/>
              <a:t>2022/9/16</a:t>
            </a:fld>
            <a:endParaRPr lang="zh-CN" altLang="en-US"/>
          </a:p>
        </p:txBody>
      </p:sp>
      <p:sp>
        <p:nvSpPr>
          <p:cNvPr id="3" name="页脚占位符 2">
            <a:extLst>
              <a:ext uri="{FF2B5EF4-FFF2-40B4-BE49-F238E27FC236}">
                <a16:creationId xmlns:a16="http://schemas.microsoft.com/office/drawing/2014/main" id="{8424AC1A-B3FA-42B4-B583-87BF2092F149}"/>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1EE8A098-470A-466A-B18B-D928F80399C9}"/>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
        <p:nvSpPr>
          <p:cNvPr id="6" name="标题 5">
            <a:extLst>
              <a:ext uri="{FF2B5EF4-FFF2-40B4-BE49-F238E27FC236}">
                <a16:creationId xmlns:a16="http://schemas.microsoft.com/office/drawing/2014/main" id="{B35F80BC-A223-40DF-B68A-0EE9372D5003}"/>
              </a:ext>
            </a:extLst>
          </p:cNvPr>
          <p:cNvSpPr>
            <a:spLocks noGrp="1"/>
          </p:cNvSpPr>
          <p:nvPr>
            <p:ph type="title"/>
          </p:nvPr>
        </p:nvSpPr>
        <p:spPr>
          <a:xfrm>
            <a:off x="660400" y="191529"/>
            <a:ext cx="9679880" cy="687820"/>
          </a:xfrm>
        </p:spPr>
        <p:txBody>
          <a:bodyPr lIns="72000"/>
          <a:lstStyle/>
          <a:p>
            <a:r>
              <a:rPr lang="zh-CN" altLang="en-US"/>
              <a:t>单击此处编辑母版标题样式</a:t>
            </a:r>
          </a:p>
        </p:txBody>
      </p:sp>
    </p:spTree>
    <p:extLst>
      <p:ext uri="{BB962C8B-B14F-4D97-AF65-F5344CB8AC3E}">
        <p14:creationId xmlns:p14="http://schemas.microsoft.com/office/powerpoint/2010/main" val="27975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DF5905D6-2041-4878-9222-3C7EF47C57D4}"/>
              </a:ext>
            </a:extLst>
          </p:cNvPr>
          <p:cNvSpPr/>
          <p:nvPr userDrawn="1"/>
        </p:nvSpPr>
        <p:spPr>
          <a:xfrm>
            <a:off x="408214" y="391712"/>
            <a:ext cx="11375571" cy="55118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58" name="组合 57">
            <a:extLst>
              <a:ext uri="{FF2B5EF4-FFF2-40B4-BE49-F238E27FC236}">
                <a16:creationId xmlns:a16="http://schemas.microsoft.com/office/drawing/2014/main" id="{5135C0F6-C32E-4D57-B6CE-13FD9AF89DBC}"/>
              </a:ext>
            </a:extLst>
          </p:cNvPr>
          <p:cNvGrpSpPr/>
          <p:nvPr userDrawn="1"/>
        </p:nvGrpSpPr>
        <p:grpSpPr>
          <a:xfrm>
            <a:off x="3572716" y="615087"/>
            <a:ext cx="5046569" cy="4988761"/>
            <a:chOff x="4065588" y="1646238"/>
            <a:chExt cx="969963" cy="958850"/>
          </a:xfrm>
          <a:solidFill>
            <a:schemeClr val="bg1">
              <a:alpha val="5000"/>
            </a:schemeClr>
          </a:solidFill>
        </p:grpSpPr>
        <p:sp>
          <p:nvSpPr>
            <p:cNvPr id="59" name="Freeform 5">
              <a:extLst>
                <a:ext uri="{FF2B5EF4-FFF2-40B4-BE49-F238E27FC236}">
                  <a16:creationId xmlns:a16="http://schemas.microsoft.com/office/drawing/2014/main" id="{F711A65B-9B57-4781-8F78-84540C2B72DA}"/>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0" name="Freeform 6">
              <a:extLst>
                <a:ext uri="{FF2B5EF4-FFF2-40B4-BE49-F238E27FC236}">
                  <a16:creationId xmlns:a16="http://schemas.microsoft.com/office/drawing/2014/main" id="{DD933A91-2D88-4207-91CC-02DAEB6805B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1" name="Freeform 7">
              <a:extLst>
                <a:ext uri="{FF2B5EF4-FFF2-40B4-BE49-F238E27FC236}">
                  <a16:creationId xmlns:a16="http://schemas.microsoft.com/office/drawing/2014/main" id="{210A1EAC-FD6E-4E88-8C3A-92E8553124F5}"/>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2" name="Freeform 8">
              <a:extLst>
                <a:ext uri="{FF2B5EF4-FFF2-40B4-BE49-F238E27FC236}">
                  <a16:creationId xmlns:a16="http://schemas.microsoft.com/office/drawing/2014/main" id="{0F2DBB19-9C0A-4080-BE44-771804FF956F}"/>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3" name="Freeform 9">
              <a:extLst>
                <a:ext uri="{FF2B5EF4-FFF2-40B4-BE49-F238E27FC236}">
                  <a16:creationId xmlns:a16="http://schemas.microsoft.com/office/drawing/2014/main" id="{8D022DE0-A838-497E-9DAB-460078C12FD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4" name="Freeform 10">
              <a:extLst>
                <a:ext uri="{FF2B5EF4-FFF2-40B4-BE49-F238E27FC236}">
                  <a16:creationId xmlns:a16="http://schemas.microsoft.com/office/drawing/2014/main" id="{9821F560-C191-4C9F-946E-4996E56FC6FC}"/>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5" name="Freeform 11">
              <a:extLst>
                <a:ext uri="{FF2B5EF4-FFF2-40B4-BE49-F238E27FC236}">
                  <a16:creationId xmlns:a16="http://schemas.microsoft.com/office/drawing/2014/main" id="{AEF0A399-78C3-4DB5-BC45-8A02F9EB2E57}"/>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6" name="Freeform 12">
              <a:extLst>
                <a:ext uri="{FF2B5EF4-FFF2-40B4-BE49-F238E27FC236}">
                  <a16:creationId xmlns:a16="http://schemas.microsoft.com/office/drawing/2014/main" id="{F123BC2B-23DE-4C17-A82B-1A761F343385}"/>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7" name="Freeform 13">
              <a:extLst>
                <a:ext uri="{FF2B5EF4-FFF2-40B4-BE49-F238E27FC236}">
                  <a16:creationId xmlns:a16="http://schemas.microsoft.com/office/drawing/2014/main" id="{F8B73C0B-4D2F-4DA2-8BE0-D034A8DC8B80}"/>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8" name="Freeform 14">
              <a:extLst>
                <a:ext uri="{FF2B5EF4-FFF2-40B4-BE49-F238E27FC236}">
                  <a16:creationId xmlns:a16="http://schemas.microsoft.com/office/drawing/2014/main" id="{277CB40C-6469-4375-96F3-89FB915D94A8}"/>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9" name="Freeform 15">
              <a:extLst>
                <a:ext uri="{FF2B5EF4-FFF2-40B4-BE49-F238E27FC236}">
                  <a16:creationId xmlns:a16="http://schemas.microsoft.com/office/drawing/2014/main" id="{2AE1F007-12A6-4657-8CA7-15C6B06CA2B9}"/>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0" name="Freeform 16">
              <a:extLst>
                <a:ext uri="{FF2B5EF4-FFF2-40B4-BE49-F238E27FC236}">
                  <a16:creationId xmlns:a16="http://schemas.microsoft.com/office/drawing/2014/main" id="{6DCC5B36-D5B4-4E2A-8768-4B771CD1D6D9}"/>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1" name="Freeform 17">
              <a:extLst>
                <a:ext uri="{FF2B5EF4-FFF2-40B4-BE49-F238E27FC236}">
                  <a16:creationId xmlns:a16="http://schemas.microsoft.com/office/drawing/2014/main" id="{9B973CAF-DFF2-453E-9A2A-DE69F0143D2F}"/>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2" name="Freeform 18">
              <a:extLst>
                <a:ext uri="{FF2B5EF4-FFF2-40B4-BE49-F238E27FC236}">
                  <a16:creationId xmlns:a16="http://schemas.microsoft.com/office/drawing/2014/main" id="{7F7ECFB7-6607-44E3-B174-35F1CB15F0C2}"/>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3" name="Freeform 19">
              <a:extLst>
                <a:ext uri="{FF2B5EF4-FFF2-40B4-BE49-F238E27FC236}">
                  <a16:creationId xmlns:a16="http://schemas.microsoft.com/office/drawing/2014/main" id="{A2C0F636-84F4-4025-A009-C34FC9B2A65E}"/>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4" name="Freeform 20">
              <a:extLst>
                <a:ext uri="{FF2B5EF4-FFF2-40B4-BE49-F238E27FC236}">
                  <a16:creationId xmlns:a16="http://schemas.microsoft.com/office/drawing/2014/main" id="{D5186D11-9608-421E-AB65-30FD590C6F88}"/>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5" name="Freeform 21">
              <a:extLst>
                <a:ext uri="{FF2B5EF4-FFF2-40B4-BE49-F238E27FC236}">
                  <a16:creationId xmlns:a16="http://schemas.microsoft.com/office/drawing/2014/main" id="{72F0B340-1334-4835-AAC8-8E9A528A993A}"/>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6" name="Freeform 22">
              <a:extLst>
                <a:ext uri="{FF2B5EF4-FFF2-40B4-BE49-F238E27FC236}">
                  <a16:creationId xmlns:a16="http://schemas.microsoft.com/office/drawing/2014/main" id="{AD67D762-84CE-4160-BDFD-243CB38224DD}"/>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7" name="Freeform 23">
              <a:extLst>
                <a:ext uri="{FF2B5EF4-FFF2-40B4-BE49-F238E27FC236}">
                  <a16:creationId xmlns:a16="http://schemas.microsoft.com/office/drawing/2014/main" id="{FCF3C359-FAA1-48C9-AC5D-A9C4D1681E2F}"/>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8" name="Freeform 24">
              <a:extLst>
                <a:ext uri="{FF2B5EF4-FFF2-40B4-BE49-F238E27FC236}">
                  <a16:creationId xmlns:a16="http://schemas.microsoft.com/office/drawing/2014/main" id="{8072B349-4985-426F-8FD3-3A4E3563A26E}"/>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9" name="Freeform 25">
              <a:extLst>
                <a:ext uri="{FF2B5EF4-FFF2-40B4-BE49-F238E27FC236}">
                  <a16:creationId xmlns:a16="http://schemas.microsoft.com/office/drawing/2014/main" id="{886ABD96-FD92-4B8C-B60C-589DEB0894BA}"/>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0" name="Freeform 26">
              <a:extLst>
                <a:ext uri="{FF2B5EF4-FFF2-40B4-BE49-F238E27FC236}">
                  <a16:creationId xmlns:a16="http://schemas.microsoft.com/office/drawing/2014/main" id="{C58D0DE5-915D-4A2E-A406-398AFF042B2C}"/>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1" name="Freeform 27">
              <a:extLst>
                <a:ext uri="{FF2B5EF4-FFF2-40B4-BE49-F238E27FC236}">
                  <a16:creationId xmlns:a16="http://schemas.microsoft.com/office/drawing/2014/main" id="{5F00B622-9234-46FB-B021-AAD8A00F785F}"/>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2" name="Freeform 28">
              <a:extLst>
                <a:ext uri="{FF2B5EF4-FFF2-40B4-BE49-F238E27FC236}">
                  <a16:creationId xmlns:a16="http://schemas.microsoft.com/office/drawing/2014/main" id="{CF43778C-78EB-481E-B0DE-A8E652B64F1E}"/>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3" name="Freeform 29">
              <a:extLst>
                <a:ext uri="{FF2B5EF4-FFF2-40B4-BE49-F238E27FC236}">
                  <a16:creationId xmlns:a16="http://schemas.microsoft.com/office/drawing/2014/main" id="{9FB9A8FD-F8CC-4E1E-B78B-36DD17316872}"/>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4" name="Freeform 30">
              <a:extLst>
                <a:ext uri="{FF2B5EF4-FFF2-40B4-BE49-F238E27FC236}">
                  <a16:creationId xmlns:a16="http://schemas.microsoft.com/office/drawing/2014/main" id="{2A36E41C-F911-4BF1-BB1C-7FDF8595DD8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5" name="Freeform 31">
              <a:extLst>
                <a:ext uri="{FF2B5EF4-FFF2-40B4-BE49-F238E27FC236}">
                  <a16:creationId xmlns:a16="http://schemas.microsoft.com/office/drawing/2014/main" id="{20D074A1-1A62-4430-A7D6-11C8A8A3E9A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6" name="Freeform 38">
              <a:extLst>
                <a:ext uri="{FF2B5EF4-FFF2-40B4-BE49-F238E27FC236}">
                  <a16:creationId xmlns:a16="http://schemas.microsoft.com/office/drawing/2014/main" id="{D9D471AB-13A4-468D-8C9D-D82EEF6B8C33}"/>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cxnSp>
        <p:nvCxnSpPr>
          <p:cNvPr id="56" name="直接连接符 55">
            <a:extLst>
              <a:ext uri="{FF2B5EF4-FFF2-40B4-BE49-F238E27FC236}">
                <a16:creationId xmlns:a16="http://schemas.microsoft.com/office/drawing/2014/main" id="{FA46F128-243D-4E5F-A7C3-C825FEAE504F}"/>
              </a:ext>
            </a:extLst>
          </p:cNvPr>
          <p:cNvCxnSpPr/>
          <p:nvPr userDrawn="1"/>
        </p:nvCxnSpPr>
        <p:spPr>
          <a:xfrm>
            <a:off x="408214" y="6044327"/>
            <a:ext cx="1137557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8" name="标题 75">
            <a:extLst>
              <a:ext uri="{FF2B5EF4-FFF2-40B4-BE49-F238E27FC236}">
                <a16:creationId xmlns:a16="http://schemas.microsoft.com/office/drawing/2014/main" id="{440C4DB3-48DD-4437-8C58-BFF9A945F6B7}"/>
              </a:ext>
            </a:extLst>
          </p:cNvPr>
          <p:cNvSpPr>
            <a:spLocks noGrp="1"/>
          </p:cNvSpPr>
          <p:nvPr>
            <p:ph type="title"/>
          </p:nvPr>
        </p:nvSpPr>
        <p:spPr>
          <a:xfrm>
            <a:off x="838200" y="2508325"/>
            <a:ext cx="10515600" cy="840230"/>
          </a:xfrm>
          <a:prstGeom prst="rect">
            <a:avLst/>
          </a:prstGeom>
          <a:noFill/>
        </p:spPr>
        <p:txBody>
          <a:bodyPr wrap="square" rtlCol="0">
            <a:spAutoFit/>
          </a:bodyPr>
          <a:lstStyle>
            <a:lvl1pPr algn="ctr">
              <a:defRPr lang="zh-CN" altLang="en-US" sz="5400">
                <a:solidFill>
                  <a:schemeClr val="bg1"/>
                </a:solidFill>
                <a:latin typeface="+mj-ea"/>
                <a:cs typeface="+mn-cs"/>
              </a:defRPr>
            </a:lvl1pPr>
          </a:lstStyle>
          <a:p>
            <a:pPr marL="0" lvl="0" algn="ctr"/>
            <a:r>
              <a:rPr lang="zh-CN" altLang="en-US" dirty="0"/>
              <a:t>单击此处编辑母版标题样式</a:t>
            </a:r>
          </a:p>
        </p:txBody>
      </p:sp>
      <p:sp>
        <p:nvSpPr>
          <p:cNvPr id="89" name="文本占位符 79">
            <a:extLst>
              <a:ext uri="{FF2B5EF4-FFF2-40B4-BE49-F238E27FC236}">
                <a16:creationId xmlns:a16="http://schemas.microsoft.com/office/drawing/2014/main" id="{7F108948-4F01-4ECC-9027-DE65291F2ED9}"/>
              </a:ext>
            </a:extLst>
          </p:cNvPr>
          <p:cNvSpPr>
            <a:spLocks noGrp="1"/>
          </p:cNvSpPr>
          <p:nvPr>
            <p:ph type="body" sz="quarter" idx="10" hasCustomPrompt="1"/>
          </p:nvPr>
        </p:nvSpPr>
        <p:spPr>
          <a:xfrm>
            <a:off x="2726351" y="3399678"/>
            <a:ext cx="6807201" cy="378667"/>
          </a:xfrm>
          <a:prstGeom prst="rect">
            <a:avLst/>
          </a:prstGeom>
        </p:spPr>
        <p:txBody>
          <a:bodyPr>
            <a:normAutofit/>
          </a:bodyPr>
          <a:lstStyle>
            <a:lvl1pPr marL="342900" indent="-342900" algn="dist">
              <a:buFont typeface="Arial" panose="020B0604020202020204" pitchFamily="34" charset="0"/>
              <a:buChar char="•"/>
              <a:defRPr/>
            </a:lvl1pPr>
          </a:lstStyle>
          <a:p>
            <a:pPr marL="0" indent="0" algn="dist">
              <a:buNone/>
            </a:pPr>
            <a:r>
              <a:rPr lang="en-US" altLang="zh-CN" sz="2000" dirty="0">
                <a:solidFill>
                  <a:schemeClr val="bg1"/>
                </a:solidFill>
                <a:ea typeface="微软雅黑 Light" panose="020B0502040204020203" pitchFamily="34" charset="-122"/>
              </a:rPr>
              <a:t>Click here to edit the master title style</a:t>
            </a:r>
            <a:endParaRPr lang="zh-CN" altLang="en-US" sz="2000" dirty="0">
              <a:solidFill>
                <a:schemeClr val="bg1"/>
              </a:solidFill>
              <a:ea typeface="微软雅黑 Light" panose="020B0502040204020203" pitchFamily="34" charset="-122"/>
            </a:endParaRPr>
          </a:p>
        </p:txBody>
      </p:sp>
      <p:grpSp>
        <p:nvGrpSpPr>
          <p:cNvPr id="95" name="组合 94">
            <a:extLst>
              <a:ext uri="{FF2B5EF4-FFF2-40B4-BE49-F238E27FC236}">
                <a16:creationId xmlns:a16="http://schemas.microsoft.com/office/drawing/2014/main" id="{6309FD81-65B0-4418-B923-C6CABEDB0540}"/>
              </a:ext>
            </a:extLst>
          </p:cNvPr>
          <p:cNvGrpSpPr/>
          <p:nvPr userDrawn="1"/>
        </p:nvGrpSpPr>
        <p:grpSpPr>
          <a:xfrm>
            <a:off x="3795131" y="6331235"/>
            <a:ext cx="4766946" cy="452499"/>
            <a:chOff x="3721016" y="5441926"/>
            <a:chExt cx="5306957" cy="503759"/>
          </a:xfrm>
        </p:grpSpPr>
        <p:pic>
          <p:nvPicPr>
            <p:cNvPr id="96" name="图片 95">
              <a:extLst>
                <a:ext uri="{FF2B5EF4-FFF2-40B4-BE49-F238E27FC236}">
                  <a16:creationId xmlns:a16="http://schemas.microsoft.com/office/drawing/2014/main" id="{867AC377-02AA-411D-AAAF-DB58B4A24916}"/>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97" name="图片 96">
              <a:extLst>
                <a:ext uri="{FF2B5EF4-FFF2-40B4-BE49-F238E27FC236}">
                  <a16:creationId xmlns:a16="http://schemas.microsoft.com/office/drawing/2014/main" id="{6334AEB0-A985-4F0F-8610-33E2545E7AF9}"/>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272975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过渡页">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94ED9A4A-0FE2-4D6C-B886-54EEDEADF843}"/>
              </a:ext>
            </a:extLst>
          </p:cNvPr>
          <p:cNvSpPr/>
          <p:nvPr userDrawn="1"/>
        </p:nvSpPr>
        <p:spPr>
          <a:xfrm>
            <a:off x="407987" y="670679"/>
            <a:ext cx="11376026" cy="5565021"/>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7" name="矩形: 圆角 6">
            <a:extLst>
              <a:ext uri="{FF2B5EF4-FFF2-40B4-BE49-F238E27FC236}">
                <a16:creationId xmlns:a16="http://schemas.microsoft.com/office/drawing/2014/main" id="{652C9BCB-B4B4-443B-B361-02B3598DC747}"/>
              </a:ext>
            </a:extLst>
          </p:cNvPr>
          <p:cNvSpPr/>
          <p:nvPr userDrawn="1"/>
        </p:nvSpPr>
        <p:spPr>
          <a:xfrm>
            <a:off x="4714753" y="1170542"/>
            <a:ext cx="2762494" cy="2762594"/>
          </a:xfrm>
          <a:prstGeom prst="roundRect">
            <a:avLst>
              <a:gd name="adj" fmla="val 50000"/>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8" name="矩形: 圆角 7">
            <a:extLst>
              <a:ext uri="{FF2B5EF4-FFF2-40B4-BE49-F238E27FC236}">
                <a16:creationId xmlns:a16="http://schemas.microsoft.com/office/drawing/2014/main" id="{7B1DEB05-25AA-44EC-A28C-43BA351F9513}"/>
              </a:ext>
            </a:extLst>
          </p:cNvPr>
          <p:cNvSpPr/>
          <p:nvPr userDrawn="1"/>
        </p:nvSpPr>
        <p:spPr>
          <a:xfrm>
            <a:off x="4805326" y="1261118"/>
            <a:ext cx="2581349" cy="2581443"/>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3" name="椭圆 12">
            <a:extLst>
              <a:ext uri="{FF2B5EF4-FFF2-40B4-BE49-F238E27FC236}">
                <a16:creationId xmlns:a16="http://schemas.microsoft.com/office/drawing/2014/main" id="{1DEC5DD7-56F1-4BF4-B7B3-F54FE81D72DF}"/>
              </a:ext>
            </a:extLst>
          </p:cNvPr>
          <p:cNvSpPr/>
          <p:nvPr userDrawn="1"/>
        </p:nvSpPr>
        <p:spPr>
          <a:xfrm>
            <a:off x="4314496" y="770335"/>
            <a:ext cx="3563008" cy="3563008"/>
          </a:xfrm>
          <a:prstGeom prst="ellipse">
            <a:avLst/>
          </a:prstGeom>
          <a:noFill/>
          <a:ln>
            <a:gradFill>
              <a:gsLst>
                <a:gs pos="10000">
                  <a:schemeClr val="accent1"/>
                </a:gs>
                <a:gs pos="53000">
                  <a:schemeClr val="bg1"/>
                </a:gs>
                <a:gs pos="9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A7FDF82-6014-40DF-8F38-3133CFE07A78}"/>
              </a:ext>
            </a:extLst>
          </p:cNvPr>
          <p:cNvSpPr/>
          <p:nvPr userDrawn="1"/>
        </p:nvSpPr>
        <p:spPr>
          <a:xfrm>
            <a:off x="3946105" y="401944"/>
            <a:ext cx="4299790" cy="4299790"/>
          </a:xfrm>
          <a:prstGeom prst="ellipse">
            <a:avLst/>
          </a:prstGeom>
          <a:noFill/>
          <a:ln>
            <a:gradFill>
              <a:gsLst>
                <a:gs pos="19000">
                  <a:schemeClr val="accent1">
                    <a:alpha val="0"/>
                  </a:schemeClr>
                </a:gs>
                <a:gs pos="53000">
                  <a:schemeClr val="bg1"/>
                </a:gs>
                <a:gs pos="76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B021A84-DD66-4C67-8A36-70FB9ED022B5}"/>
              </a:ext>
            </a:extLst>
          </p:cNvPr>
          <p:cNvSpPr/>
          <p:nvPr userDrawn="1"/>
        </p:nvSpPr>
        <p:spPr>
          <a:xfrm>
            <a:off x="4314496" y="1645920"/>
            <a:ext cx="326165" cy="326165"/>
          </a:xfrm>
          <a:prstGeom prst="ellipse">
            <a:avLst/>
          </a:prstGeom>
          <a:gradFill flip="none" rotWithShape="1">
            <a:gsLst>
              <a:gs pos="0">
                <a:schemeClr val="bg1"/>
              </a:gs>
              <a:gs pos="100000">
                <a:schemeClr val="accent1"/>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6" name="椭圆 15">
            <a:extLst>
              <a:ext uri="{FF2B5EF4-FFF2-40B4-BE49-F238E27FC236}">
                <a16:creationId xmlns:a16="http://schemas.microsoft.com/office/drawing/2014/main" id="{3C340B94-77C8-4825-BBDF-C5B33F062C03}"/>
              </a:ext>
            </a:extLst>
          </p:cNvPr>
          <p:cNvSpPr/>
          <p:nvPr userDrawn="1"/>
        </p:nvSpPr>
        <p:spPr>
          <a:xfrm>
            <a:off x="7551339" y="3350083"/>
            <a:ext cx="193526" cy="197430"/>
          </a:xfrm>
          <a:prstGeom prst="ellipse">
            <a:avLst/>
          </a:prstGeom>
          <a:gradFill flip="none" rotWithShape="1">
            <a:gsLst>
              <a:gs pos="0">
                <a:schemeClr val="bg1"/>
              </a:gs>
              <a:gs pos="10000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7" name="椭圆 16">
            <a:extLst>
              <a:ext uri="{FF2B5EF4-FFF2-40B4-BE49-F238E27FC236}">
                <a16:creationId xmlns:a16="http://schemas.microsoft.com/office/drawing/2014/main" id="{F0568B68-DA9F-432A-BD13-19765E93C840}"/>
              </a:ext>
            </a:extLst>
          </p:cNvPr>
          <p:cNvSpPr/>
          <p:nvPr userDrawn="1"/>
        </p:nvSpPr>
        <p:spPr>
          <a:xfrm>
            <a:off x="8093244" y="1956947"/>
            <a:ext cx="224564" cy="224564"/>
          </a:xfrm>
          <a:prstGeom prst="ellipse">
            <a:avLst/>
          </a:prstGeom>
          <a:gradFill flip="none" rotWithShape="1">
            <a:gsLst>
              <a:gs pos="0">
                <a:schemeClr val="bg1"/>
              </a:gs>
              <a:gs pos="100000">
                <a:schemeClr val="accent1"/>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8" name="Freeform 6">
            <a:extLst>
              <a:ext uri="{FF2B5EF4-FFF2-40B4-BE49-F238E27FC236}">
                <a16:creationId xmlns:a16="http://schemas.microsoft.com/office/drawing/2014/main" id="{FFB110D7-8436-4AA1-ADE8-367869D5A1FC}"/>
              </a:ext>
            </a:extLst>
          </p:cNvPr>
          <p:cNvSpPr>
            <a:spLocks/>
          </p:cNvSpPr>
          <p:nvPr userDrawn="1"/>
        </p:nvSpPr>
        <p:spPr bwMode="auto">
          <a:xfrm>
            <a:off x="-449767" y="529455"/>
            <a:ext cx="2905884" cy="1710187"/>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9" name="Freeform 6">
            <a:extLst>
              <a:ext uri="{FF2B5EF4-FFF2-40B4-BE49-F238E27FC236}">
                <a16:creationId xmlns:a16="http://schemas.microsoft.com/office/drawing/2014/main" id="{8228B88F-BA6D-47DD-A921-8CF59E325132}"/>
              </a:ext>
            </a:extLst>
          </p:cNvPr>
          <p:cNvSpPr>
            <a:spLocks/>
          </p:cNvSpPr>
          <p:nvPr userDrawn="1"/>
        </p:nvSpPr>
        <p:spPr bwMode="auto">
          <a:xfrm>
            <a:off x="9662784" y="4166738"/>
            <a:ext cx="2905884" cy="1710187"/>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 name="文本占位符 11">
            <a:extLst>
              <a:ext uri="{FF2B5EF4-FFF2-40B4-BE49-F238E27FC236}">
                <a16:creationId xmlns:a16="http://schemas.microsoft.com/office/drawing/2014/main" id="{3892805C-EF25-4E98-88FA-B6768F222BB1}"/>
              </a:ext>
            </a:extLst>
          </p:cNvPr>
          <p:cNvSpPr>
            <a:spLocks noGrp="1"/>
          </p:cNvSpPr>
          <p:nvPr>
            <p:ph type="body" sz="quarter" idx="12" hasCustomPrompt="1"/>
          </p:nvPr>
        </p:nvSpPr>
        <p:spPr>
          <a:xfrm>
            <a:off x="4279900" y="1878399"/>
            <a:ext cx="3632200" cy="1363662"/>
          </a:xfrm>
        </p:spPr>
        <p:txBody>
          <a:bodyPr>
            <a:noAutofit/>
          </a:bodyPr>
          <a:lstStyle>
            <a:lvl1pPr marL="0" indent="0" algn="ctr">
              <a:buNone/>
              <a:defRPr sz="9600">
                <a:solidFill>
                  <a:schemeClr val="accent1"/>
                </a:solidFill>
                <a:latin typeface="+mj-ea"/>
                <a:ea typeface="+mj-ea"/>
              </a:defRPr>
            </a:lvl1pPr>
          </a:lstStyle>
          <a:p>
            <a:pPr lvl="0"/>
            <a:r>
              <a:rPr lang="en-US" altLang="zh-CN" dirty="0"/>
              <a:t>00</a:t>
            </a:r>
            <a:endParaRPr lang="zh-CN" altLang="en-US" dirty="0"/>
          </a:p>
        </p:txBody>
      </p:sp>
      <p:sp>
        <p:nvSpPr>
          <p:cNvPr id="21" name="标题 2">
            <a:extLst>
              <a:ext uri="{FF2B5EF4-FFF2-40B4-BE49-F238E27FC236}">
                <a16:creationId xmlns:a16="http://schemas.microsoft.com/office/drawing/2014/main" id="{27E46B89-E504-4943-8646-9D8361D13FD2}"/>
              </a:ext>
            </a:extLst>
          </p:cNvPr>
          <p:cNvSpPr>
            <a:spLocks noGrp="1"/>
          </p:cNvSpPr>
          <p:nvPr>
            <p:ph type="title" hasCustomPrompt="1"/>
          </p:nvPr>
        </p:nvSpPr>
        <p:spPr>
          <a:xfrm>
            <a:off x="1256060" y="4620737"/>
            <a:ext cx="9679880" cy="757130"/>
          </a:xfrm>
          <a:noFill/>
        </p:spPr>
        <p:txBody>
          <a:bodyPr wrap="square" rtlCol="0">
            <a:spAutoFit/>
          </a:bodyPr>
          <a:lstStyle>
            <a:lvl1pPr algn="ctr">
              <a:defRPr lang="zh-CN" altLang="en-US" sz="4800">
                <a:solidFill>
                  <a:schemeClr val="bg1"/>
                </a:solidFill>
                <a:cs typeface="+mn-cs"/>
              </a:defRPr>
            </a:lvl1pPr>
          </a:lstStyle>
          <a:p>
            <a:pPr marL="0" lvl="0" algn="ctr"/>
            <a:r>
              <a:rPr lang="zh-CN" altLang="en-US" dirty="0"/>
              <a:t>单击此处编辑章节标题</a:t>
            </a:r>
          </a:p>
        </p:txBody>
      </p:sp>
      <p:sp>
        <p:nvSpPr>
          <p:cNvPr id="22" name="文本占位符 7">
            <a:extLst>
              <a:ext uri="{FF2B5EF4-FFF2-40B4-BE49-F238E27FC236}">
                <a16:creationId xmlns:a16="http://schemas.microsoft.com/office/drawing/2014/main" id="{A3A08088-6653-465C-BABC-45B1335D5814}"/>
              </a:ext>
            </a:extLst>
          </p:cNvPr>
          <p:cNvSpPr>
            <a:spLocks noGrp="1"/>
          </p:cNvSpPr>
          <p:nvPr>
            <p:ph type="body" sz="quarter" idx="10" hasCustomPrompt="1"/>
          </p:nvPr>
        </p:nvSpPr>
        <p:spPr>
          <a:xfrm>
            <a:off x="3088539" y="5431404"/>
            <a:ext cx="6014922" cy="341208"/>
          </a:xfrm>
        </p:spPr>
        <p:txBody>
          <a:bodyPr wrap="none" lIns="0" rIns="0">
            <a:normAutofit/>
          </a:bodyPr>
          <a:lstStyle>
            <a:lvl1pPr marL="0" indent="0" algn="ctr">
              <a:buNone/>
              <a:defRPr sz="1800">
                <a:solidFill>
                  <a:schemeClr val="bg1"/>
                </a:solidFill>
              </a:defRPr>
            </a:lvl1pPr>
            <a:lvl2pPr marL="457200" indent="0">
              <a:buNone/>
              <a:defRPr/>
            </a:lvl2pPr>
          </a:lstStyle>
          <a:p>
            <a:pPr lvl="0"/>
            <a:r>
              <a:rPr lang="en-US" altLang="zh-CN" dirty="0"/>
              <a:t>Click here to edit the master title style</a:t>
            </a:r>
            <a:endParaRPr lang="zh-CN" altLang="en-US" dirty="0"/>
          </a:p>
        </p:txBody>
      </p:sp>
    </p:spTree>
    <p:extLst>
      <p:ext uri="{BB962C8B-B14F-4D97-AF65-F5344CB8AC3E}">
        <p14:creationId xmlns:p14="http://schemas.microsoft.com/office/powerpoint/2010/main" val="508167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结尾页">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F5EF8CEA-71C5-4A9A-8DFA-3D1739A49EAF}"/>
              </a:ext>
            </a:extLst>
          </p:cNvPr>
          <p:cNvSpPr/>
          <p:nvPr userDrawn="1"/>
        </p:nvSpPr>
        <p:spPr>
          <a:xfrm>
            <a:off x="408214" y="391712"/>
            <a:ext cx="11375571" cy="55118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53" name="组合 52">
            <a:extLst>
              <a:ext uri="{FF2B5EF4-FFF2-40B4-BE49-F238E27FC236}">
                <a16:creationId xmlns:a16="http://schemas.microsoft.com/office/drawing/2014/main" id="{07ACF833-C555-4B20-8BAA-60F92019FBC1}"/>
              </a:ext>
            </a:extLst>
          </p:cNvPr>
          <p:cNvGrpSpPr/>
          <p:nvPr userDrawn="1"/>
        </p:nvGrpSpPr>
        <p:grpSpPr>
          <a:xfrm>
            <a:off x="3572716" y="615087"/>
            <a:ext cx="5046569" cy="4988761"/>
            <a:chOff x="4065588" y="1646238"/>
            <a:chExt cx="969963" cy="958850"/>
          </a:xfrm>
          <a:solidFill>
            <a:schemeClr val="bg1">
              <a:alpha val="5000"/>
            </a:schemeClr>
          </a:solidFill>
        </p:grpSpPr>
        <p:sp>
          <p:nvSpPr>
            <p:cNvPr id="54" name="Freeform 5">
              <a:extLst>
                <a:ext uri="{FF2B5EF4-FFF2-40B4-BE49-F238E27FC236}">
                  <a16:creationId xmlns:a16="http://schemas.microsoft.com/office/drawing/2014/main" id="{8A5C9BD9-A6D9-42F5-A77A-CFE1CE1E6EF8}"/>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5" name="Freeform 6">
              <a:extLst>
                <a:ext uri="{FF2B5EF4-FFF2-40B4-BE49-F238E27FC236}">
                  <a16:creationId xmlns:a16="http://schemas.microsoft.com/office/drawing/2014/main" id="{F185BD41-5C36-4E04-B63B-A995BE521F42}"/>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6" name="Freeform 7">
              <a:extLst>
                <a:ext uri="{FF2B5EF4-FFF2-40B4-BE49-F238E27FC236}">
                  <a16:creationId xmlns:a16="http://schemas.microsoft.com/office/drawing/2014/main" id="{09634067-427E-44A2-B0F3-23C02633BFCE}"/>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7" name="Freeform 8">
              <a:extLst>
                <a:ext uri="{FF2B5EF4-FFF2-40B4-BE49-F238E27FC236}">
                  <a16:creationId xmlns:a16="http://schemas.microsoft.com/office/drawing/2014/main" id="{C3AA8FF7-1433-46F9-97B9-8E4A0FB753EA}"/>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8" name="Freeform 9">
              <a:extLst>
                <a:ext uri="{FF2B5EF4-FFF2-40B4-BE49-F238E27FC236}">
                  <a16:creationId xmlns:a16="http://schemas.microsoft.com/office/drawing/2014/main" id="{B69BDC35-5493-4F2E-8DBF-2EC73B83F35D}"/>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9" name="Freeform 10">
              <a:extLst>
                <a:ext uri="{FF2B5EF4-FFF2-40B4-BE49-F238E27FC236}">
                  <a16:creationId xmlns:a16="http://schemas.microsoft.com/office/drawing/2014/main" id="{54E4FA8D-AE70-4138-9C1C-87F88D77A06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0" name="Freeform 11">
              <a:extLst>
                <a:ext uri="{FF2B5EF4-FFF2-40B4-BE49-F238E27FC236}">
                  <a16:creationId xmlns:a16="http://schemas.microsoft.com/office/drawing/2014/main" id="{427DD567-602C-40AA-8C56-A0729811B414}"/>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09" name="Freeform 12">
              <a:extLst>
                <a:ext uri="{FF2B5EF4-FFF2-40B4-BE49-F238E27FC236}">
                  <a16:creationId xmlns:a16="http://schemas.microsoft.com/office/drawing/2014/main" id="{DD835971-C669-4887-927F-A323C9495DC3}"/>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0" name="Freeform 13">
              <a:extLst>
                <a:ext uri="{FF2B5EF4-FFF2-40B4-BE49-F238E27FC236}">
                  <a16:creationId xmlns:a16="http://schemas.microsoft.com/office/drawing/2014/main" id="{3C890E6F-D473-423E-91BC-74AA9965A2B4}"/>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1" name="Freeform 14">
              <a:extLst>
                <a:ext uri="{FF2B5EF4-FFF2-40B4-BE49-F238E27FC236}">
                  <a16:creationId xmlns:a16="http://schemas.microsoft.com/office/drawing/2014/main" id="{E1EAC254-16F9-4513-8A0A-11F8126F88DB}"/>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2" name="Freeform 15">
              <a:extLst>
                <a:ext uri="{FF2B5EF4-FFF2-40B4-BE49-F238E27FC236}">
                  <a16:creationId xmlns:a16="http://schemas.microsoft.com/office/drawing/2014/main" id="{9F11BBE7-7B42-4244-83C8-CCF9A67F03ED}"/>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3" name="Freeform 16">
              <a:extLst>
                <a:ext uri="{FF2B5EF4-FFF2-40B4-BE49-F238E27FC236}">
                  <a16:creationId xmlns:a16="http://schemas.microsoft.com/office/drawing/2014/main" id="{F47319CD-7D74-4DC2-A5C0-77CB33B4661E}"/>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4" name="Freeform 17">
              <a:extLst>
                <a:ext uri="{FF2B5EF4-FFF2-40B4-BE49-F238E27FC236}">
                  <a16:creationId xmlns:a16="http://schemas.microsoft.com/office/drawing/2014/main" id="{812198E5-A07D-4C98-B91B-D3F13BF1102B}"/>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5" name="Freeform 18">
              <a:extLst>
                <a:ext uri="{FF2B5EF4-FFF2-40B4-BE49-F238E27FC236}">
                  <a16:creationId xmlns:a16="http://schemas.microsoft.com/office/drawing/2014/main" id="{D80CF945-F4C2-44C6-8248-5CAC601C04E0}"/>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6" name="Freeform 19">
              <a:extLst>
                <a:ext uri="{FF2B5EF4-FFF2-40B4-BE49-F238E27FC236}">
                  <a16:creationId xmlns:a16="http://schemas.microsoft.com/office/drawing/2014/main" id="{AA0CC09F-86FC-4266-AC15-2A46F34A3B88}"/>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7" name="Freeform 20">
              <a:extLst>
                <a:ext uri="{FF2B5EF4-FFF2-40B4-BE49-F238E27FC236}">
                  <a16:creationId xmlns:a16="http://schemas.microsoft.com/office/drawing/2014/main" id="{8D666B6D-3691-440A-9992-8C9B75C7D362}"/>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8" name="Freeform 21">
              <a:extLst>
                <a:ext uri="{FF2B5EF4-FFF2-40B4-BE49-F238E27FC236}">
                  <a16:creationId xmlns:a16="http://schemas.microsoft.com/office/drawing/2014/main" id="{28266A3D-F801-4914-B025-35C079BEE8F0}"/>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9" name="Freeform 22">
              <a:extLst>
                <a:ext uri="{FF2B5EF4-FFF2-40B4-BE49-F238E27FC236}">
                  <a16:creationId xmlns:a16="http://schemas.microsoft.com/office/drawing/2014/main" id="{D17E39E1-F20C-4426-8ACA-353AA24CCD99}"/>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0" name="Freeform 23">
              <a:extLst>
                <a:ext uri="{FF2B5EF4-FFF2-40B4-BE49-F238E27FC236}">
                  <a16:creationId xmlns:a16="http://schemas.microsoft.com/office/drawing/2014/main" id="{F2ED43E0-6F81-4C43-81AF-BDD02899756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1" name="Freeform 24">
              <a:extLst>
                <a:ext uri="{FF2B5EF4-FFF2-40B4-BE49-F238E27FC236}">
                  <a16:creationId xmlns:a16="http://schemas.microsoft.com/office/drawing/2014/main" id="{7D3A3F96-3589-4980-890F-0177C382455A}"/>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2" name="Freeform 25">
              <a:extLst>
                <a:ext uri="{FF2B5EF4-FFF2-40B4-BE49-F238E27FC236}">
                  <a16:creationId xmlns:a16="http://schemas.microsoft.com/office/drawing/2014/main" id="{7A5BA4AF-F7CD-41D5-B454-1369EDFC1B05}"/>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3" name="Freeform 26">
              <a:extLst>
                <a:ext uri="{FF2B5EF4-FFF2-40B4-BE49-F238E27FC236}">
                  <a16:creationId xmlns:a16="http://schemas.microsoft.com/office/drawing/2014/main" id="{C37E3B26-858F-4BA8-AB5E-BC2B33AB6D44}"/>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4" name="Freeform 27">
              <a:extLst>
                <a:ext uri="{FF2B5EF4-FFF2-40B4-BE49-F238E27FC236}">
                  <a16:creationId xmlns:a16="http://schemas.microsoft.com/office/drawing/2014/main" id="{139DFA7C-F34E-466A-8C7F-FB2FE1A4048D}"/>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5" name="Freeform 28">
              <a:extLst>
                <a:ext uri="{FF2B5EF4-FFF2-40B4-BE49-F238E27FC236}">
                  <a16:creationId xmlns:a16="http://schemas.microsoft.com/office/drawing/2014/main" id="{43C8821E-F57E-4BF3-A7FD-6A037DCBF5AB}"/>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6" name="Freeform 29">
              <a:extLst>
                <a:ext uri="{FF2B5EF4-FFF2-40B4-BE49-F238E27FC236}">
                  <a16:creationId xmlns:a16="http://schemas.microsoft.com/office/drawing/2014/main" id="{DA86E0FA-F2C9-4CDA-8BC4-06EE317680B4}"/>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7" name="Freeform 30">
              <a:extLst>
                <a:ext uri="{FF2B5EF4-FFF2-40B4-BE49-F238E27FC236}">
                  <a16:creationId xmlns:a16="http://schemas.microsoft.com/office/drawing/2014/main" id="{67DB5C35-EE62-46C8-8E02-A05D0CE678A1}"/>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8" name="Freeform 31">
              <a:extLst>
                <a:ext uri="{FF2B5EF4-FFF2-40B4-BE49-F238E27FC236}">
                  <a16:creationId xmlns:a16="http://schemas.microsoft.com/office/drawing/2014/main" id="{A65DDA0C-5652-4FAD-AAEE-46E332A4BDCD}"/>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9" name="Freeform 38">
              <a:extLst>
                <a:ext uri="{FF2B5EF4-FFF2-40B4-BE49-F238E27FC236}">
                  <a16:creationId xmlns:a16="http://schemas.microsoft.com/office/drawing/2014/main" id="{29688483-2BC8-4B09-AA0A-5EDE17363041}"/>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cxnSp>
        <p:nvCxnSpPr>
          <p:cNvPr id="7" name="直接连接符 6">
            <a:extLst>
              <a:ext uri="{FF2B5EF4-FFF2-40B4-BE49-F238E27FC236}">
                <a16:creationId xmlns:a16="http://schemas.microsoft.com/office/drawing/2014/main" id="{E51F3465-A705-4961-AD0D-883F42AF7D27}"/>
              </a:ext>
            </a:extLst>
          </p:cNvPr>
          <p:cNvCxnSpPr/>
          <p:nvPr userDrawn="1"/>
        </p:nvCxnSpPr>
        <p:spPr>
          <a:xfrm>
            <a:off x="408214" y="6044327"/>
            <a:ext cx="1137557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5" name="标题 1">
            <a:extLst>
              <a:ext uri="{FF2B5EF4-FFF2-40B4-BE49-F238E27FC236}">
                <a16:creationId xmlns:a16="http://schemas.microsoft.com/office/drawing/2014/main" id="{8EAED555-D5FF-421E-8F3E-DE58928AE724}"/>
              </a:ext>
            </a:extLst>
          </p:cNvPr>
          <p:cNvSpPr>
            <a:spLocks noGrp="1"/>
          </p:cNvSpPr>
          <p:nvPr>
            <p:ph type="title" hasCustomPrompt="1"/>
          </p:nvPr>
        </p:nvSpPr>
        <p:spPr>
          <a:xfrm>
            <a:off x="1256060" y="2557015"/>
            <a:ext cx="9679880" cy="840230"/>
          </a:xfrm>
          <a:noFill/>
        </p:spPr>
        <p:txBody>
          <a:bodyPr wrap="square" rtlCol="0">
            <a:spAutoFit/>
          </a:bodyPr>
          <a:lstStyle>
            <a:lvl1pPr algn="ctr">
              <a:defRPr lang="zh-CN" altLang="en-US" sz="5400">
                <a:solidFill>
                  <a:schemeClr val="bg1"/>
                </a:solidFill>
                <a:cs typeface="+mn-cs"/>
              </a:defRPr>
            </a:lvl1pPr>
          </a:lstStyle>
          <a:p>
            <a:pPr marL="0" lvl="0" algn="ctr"/>
            <a:r>
              <a:rPr lang="zh-CN" altLang="en-US" dirty="0"/>
              <a:t>单击此处加入总结文字</a:t>
            </a:r>
          </a:p>
        </p:txBody>
      </p:sp>
      <p:grpSp>
        <p:nvGrpSpPr>
          <p:cNvPr id="132" name="组合 131">
            <a:extLst>
              <a:ext uri="{FF2B5EF4-FFF2-40B4-BE49-F238E27FC236}">
                <a16:creationId xmlns:a16="http://schemas.microsoft.com/office/drawing/2014/main" id="{CA3DC253-738F-4280-80F1-4ED1880AFE4F}"/>
              </a:ext>
            </a:extLst>
          </p:cNvPr>
          <p:cNvGrpSpPr/>
          <p:nvPr userDrawn="1"/>
        </p:nvGrpSpPr>
        <p:grpSpPr>
          <a:xfrm>
            <a:off x="3795131" y="6307262"/>
            <a:ext cx="4766946" cy="452499"/>
            <a:chOff x="3721016" y="5441926"/>
            <a:chExt cx="5306957" cy="503759"/>
          </a:xfrm>
        </p:grpSpPr>
        <p:pic>
          <p:nvPicPr>
            <p:cNvPr id="133" name="图片 132">
              <a:extLst>
                <a:ext uri="{FF2B5EF4-FFF2-40B4-BE49-F238E27FC236}">
                  <a16:creationId xmlns:a16="http://schemas.microsoft.com/office/drawing/2014/main" id="{61B8B69B-4A0A-48E4-A215-ECCB09C53802}"/>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134" name="图片 133">
              <a:extLst>
                <a:ext uri="{FF2B5EF4-FFF2-40B4-BE49-F238E27FC236}">
                  <a16:creationId xmlns:a16="http://schemas.microsoft.com/office/drawing/2014/main" id="{223002FA-8A0D-4EF4-ADF0-D4365BB9D0AC}"/>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3336934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32C7C6-6EF9-4A00-A774-6DD9DB60FC9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AFD1455-8EFB-4323-AE3B-9521883023AB}"/>
              </a:ext>
            </a:extLst>
          </p:cNvPr>
          <p:cNvSpPr>
            <a:spLocks noGrp="1"/>
          </p:cNvSpPr>
          <p:nvPr>
            <p:ph type="dt" sz="half" idx="10"/>
          </p:nvPr>
        </p:nvSpPr>
        <p:spPr/>
        <p:txBody>
          <a:bodyPr/>
          <a:lstStyle/>
          <a:p>
            <a:fld id="{4ADBBD82-E654-4EB1-95B1-75237CCC47FD}" type="datetime1">
              <a:rPr lang="zh-CN" altLang="en-US" smtClean="0"/>
              <a:t>2022/9/16</a:t>
            </a:fld>
            <a:endParaRPr lang="zh-CN" altLang="en-US"/>
          </a:p>
        </p:txBody>
      </p:sp>
      <p:sp>
        <p:nvSpPr>
          <p:cNvPr id="4" name="页脚占位符 3">
            <a:extLst>
              <a:ext uri="{FF2B5EF4-FFF2-40B4-BE49-F238E27FC236}">
                <a16:creationId xmlns:a16="http://schemas.microsoft.com/office/drawing/2014/main" id="{206E8621-F367-435C-9287-CB7CA65D166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43F900B-55E5-48D4-BBC0-E005FF92A3DD}"/>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Tree>
    <p:extLst>
      <p:ext uri="{BB962C8B-B14F-4D97-AF65-F5344CB8AC3E}">
        <p14:creationId xmlns:p14="http://schemas.microsoft.com/office/powerpoint/2010/main" val="2811790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06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0A8391-0755-432E-B3FE-9D6049C2EE8C}"/>
              </a:ext>
            </a:extLst>
          </p:cNvPr>
          <p:cNvSpPr>
            <a:spLocks noGrp="1"/>
          </p:cNvSpPr>
          <p:nvPr>
            <p:ph type="dt" sz="half" idx="10"/>
          </p:nvPr>
        </p:nvSpPr>
        <p:spPr/>
        <p:txBody>
          <a:bodyPr/>
          <a:lstStyle/>
          <a:p>
            <a:fld id="{6E0837CB-76F4-41CD-BDBB-A32653B330C9}" type="datetime1">
              <a:rPr lang="zh-CN" altLang="en-US" smtClean="0"/>
              <a:t>2022/9/16</a:t>
            </a:fld>
            <a:endParaRPr lang="zh-CN" altLang="en-US"/>
          </a:p>
        </p:txBody>
      </p:sp>
      <p:sp>
        <p:nvSpPr>
          <p:cNvPr id="3" name="页脚占位符 2">
            <a:extLst>
              <a:ext uri="{FF2B5EF4-FFF2-40B4-BE49-F238E27FC236}">
                <a16:creationId xmlns:a16="http://schemas.microsoft.com/office/drawing/2014/main" id="{8424AC1A-B3FA-42B4-B583-87BF2092F149}"/>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1EE8A098-470A-466A-B18B-D928F80399C9}"/>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
        <p:nvSpPr>
          <p:cNvPr id="6" name="标题 5">
            <a:extLst>
              <a:ext uri="{FF2B5EF4-FFF2-40B4-BE49-F238E27FC236}">
                <a16:creationId xmlns:a16="http://schemas.microsoft.com/office/drawing/2014/main" id="{B35F80BC-A223-40DF-B68A-0EE9372D5003}"/>
              </a:ext>
            </a:extLst>
          </p:cNvPr>
          <p:cNvSpPr>
            <a:spLocks noGrp="1"/>
          </p:cNvSpPr>
          <p:nvPr>
            <p:ph type="title"/>
          </p:nvPr>
        </p:nvSpPr>
        <p:spPr>
          <a:xfrm>
            <a:off x="660400" y="191529"/>
            <a:ext cx="9679880" cy="687820"/>
          </a:xfrm>
        </p:spPr>
        <p:txBody>
          <a:bodyPr lIns="72000"/>
          <a:lstStyle/>
          <a:p>
            <a:r>
              <a:rPr lang="zh-CN" altLang="en-US"/>
              <a:t>单击此处编辑母版标题样式</a:t>
            </a:r>
          </a:p>
        </p:txBody>
      </p:sp>
    </p:spTree>
    <p:extLst>
      <p:ext uri="{BB962C8B-B14F-4D97-AF65-F5344CB8AC3E}">
        <p14:creationId xmlns:p14="http://schemas.microsoft.com/office/powerpoint/2010/main" val="3900971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4CC6F-A21B-4D50-899A-6DB11459F7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091209-FAC0-407B-B25C-486A4E2E7D32}"/>
              </a:ext>
            </a:extLst>
          </p:cNvPr>
          <p:cNvSpPr>
            <a:spLocks noGrp="1"/>
          </p:cNvSpPr>
          <p:nvPr>
            <p:ph type="dt" sz="half" idx="10"/>
          </p:nvPr>
        </p:nvSpPr>
        <p:spPr/>
        <p:txBody>
          <a:bodyPr/>
          <a:lstStyle/>
          <a:p>
            <a:fld id="{7A14ECF5-C0E0-4B7C-9AF9-EC40FD0C8C93}" type="datetime1">
              <a:rPr lang="zh-CN" altLang="en-US" smtClean="0"/>
              <a:t>2022/9/16</a:t>
            </a:fld>
            <a:endParaRPr lang="zh-CN" altLang="en-US"/>
          </a:p>
        </p:txBody>
      </p:sp>
      <p:sp>
        <p:nvSpPr>
          <p:cNvPr id="4" name="页脚占位符 3">
            <a:extLst>
              <a:ext uri="{FF2B5EF4-FFF2-40B4-BE49-F238E27FC236}">
                <a16:creationId xmlns:a16="http://schemas.microsoft.com/office/drawing/2014/main" id="{27C4100B-5F3A-4405-A755-842F55721CCD}"/>
              </a:ext>
            </a:extLst>
          </p:cNvPr>
          <p:cNvSpPr>
            <a:spLocks noGrp="1"/>
          </p:cNvSpPr>
          <p:nvPr>
            <p:ph type="ftr" sz="quarter" idx="11"/>
          </p:nvPr>
        </p:nvSpPr>
        <p:spPr>
          <a:xfrm>
            <a:off x="4038600" y="6269159"/>
            <a:ext cx="4114800" cy="365125"/>
          </a:xfrm>
          <a:prstGeom prst="rect">
            <a:avLst/>
          </a:prstGeom>
        </p:spPr>
        <p:txBody>
          <a:bodyPr/>
          <a:lstStyle/>
          <a:p>
            <a:endParaRPr lang="zh-CN" altLang="en-US" dirty="0"/>
          </a:p>
        </p:txBody>
      </p:sp>
      <p:sp>
        <p:nvSpPr>
          <p:cNvPr id="5" name="灯片编号占位符 4">
            <a:extLst>
              <a:ext uri="{FF2B5EF4-FFF2-40B4-BE49-F238E27FC236}">
                <a16:creationId xmlns:a16="http://schemas.microsoft.com/office/drawing/2014/main" id="{E9752998-8B90-40C7-923D-7B7B7BC82493}"/>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Tree>
    <p:extLst>
      <p:ext uri="{BB962C8B-B14F-4D97-AF65-F5344CB8AC3E}">
        <p14:creationId xmlns:p14="http://schemas.microsoft.com/office/powerpoint/2010/main" val="129077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001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封面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DF5905D6-2041-4878-9222-3C7EF47C57D4}"/>
              </a:ext>
            </a:extLst>
          </p:cNvPr>
          <p:cNvSpPr/>
          <p:nvPr userDrawn="1"/>
        </p:nvSpPr>
        <p:spPr>
          <a:xfrm>
            <a:off x="408214" y="391712"/>
            <a:ext cx="11375571" cy="55118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58" name="组合 57">
            <a:extLst>
              <a:ext uri="{FF2B5EF4-FFF2-40B4-BE49-F238E27FC236}">
                <a16:creationId xmlns:a16="http://schemas.microsoft.com/office/drawing/2014/main" id="{5135C0F6-C32E-4D57-B6CE-13FD9AF89DBC}"/>
              </a:ext>
            </a:extLst>
          </p:cNvPr>
          <p:cNvGrpSpPr/>
          <p:nvPr userDrawn="1"/>
        </p:nvGrpSpPr>
        <p:grpSpPr>
          <a:xfrm>
            <a:off x="3572716" y="615087"/>
            <a:ext cx="5046569" cy="4988761"/>
            <a:chOff x="4065588" y="1646238"/>
            <a:chExt cx="969963" cy="958850"/>
          </a:xfrm>
          <a:solidFill>
            <a:schemeClr val="bg1">
              <a:alpha val="5000"/>
            </a:schemeClr>
          </a:solidFill>
        </p:grpSpPr>
        <p:sp>
          <p:nvSpPr>
            <p:cNvPr id="59" name="Freeform 5">
              <a:extLst>
                <a:ext uri="{FF2B5EF4-FFF2-40B4-BE49-F238E27FC236}">
                  <a16:creationId xmlns:a16="http://schemas.microsoft.com/office/drawing/2014/main" id="{F711A65B-9B57-4781-8F78-84540C2B72DA}"/>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0" name="Freeform 6">
              <a:extLst>
                <a:ext uri="{FF2B5EF4-FFF2-40B4-BE49-F238E27FC236}">
                  <a16:creationId xmlns:a16="http://schemas.microsoft.com/office/drawing/2014/main" id="{DD933A91-2D88-4207-91CC-02DAEB6805B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1" name="Freeform 7">
              <a:extLst>
                <a:ext uri="{FF2B5EF4-FFF2-40B4-BE49-F238E27FC236}">
                  <a16:creationId xmlns:a16="http://schemas.microsoft.com/office/drawing/2014/main" id="{210A1EAC-FD6E-4E88-8C3A-92E8553124F5}"/>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2" name="Freeform 8">
              <a:extLst>
                <a:ext uri="{FF2B5EF4-FFF2-40B4-BE49-F238E27FC236}">
                  <a16:creationId xmlns:a16="http://schemas.microsoft.com/office/drawing/2014/main" id="{0F2DBB19-9C0A-4080-BE44-771804FF956F}"/>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3" name="Freeform 9">
              <a:extLst>
                <a:ext uri="{FF2B5EF4-FFF2-40B4-BE49-F238E27FC236}">
                  <a16:creationId xmlns:a16="http://schemas.microsoft.com/office/drawing/2014/main" id="{8D022DE0-A838-497E-9DAB-460078C12FD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4" name="Freeform 10">
              <a:extLst>
                <a:ext uri="{FF2B5EF4-FFF2-40B4-BE49-F238E27FC236}">
                  <a16:creationId xmlns:a16="http://schemas.microsoft.com/office/drawing/2014/main" id="{9821F560-C191-4C9F-946E-4996E56FC6FC}"/>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5" name="Freeform 11">
              <a:extLst>
                <a:ext uri="{FF2B5EF4-FFF2-40B4-BE49-F238E27FC236}">
                  <a16:creationId xmlns:a16="http://schemas.microsoft.com/office/drawing/2014/main" id="{AEF0A399-78C3-4DB5-BC45-8A02F9EB2E57}"/>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6" name="Freeform 12">
              <a:extLst>
                <a:ext uri="{FF2B5EF4-FFF2-40B4-BE49-F238E27FC236}">
                  <a16:creationId xmlns:a16="http://schemas.microsoft.com/office/drawing/2014/main" id="{F123BC2B-23DE-4C17-A82B-1A761F343385}"/>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7" name="Freeform 13">
              <a:extLst>
                <a:ext uri="{FF2B5EF4-FFF2-40B4-BE49-F238E27FC236}">
                  <a16:creationId xmlns:a16="http://schemas.microsoft.com/office/drawing/2014/main" id="{F8B73C0B-4D2F-4DA2-8BE0-D034A8DC8B80}"/>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8" name="Freeform 14">
              <a:extLst>
                <a:ext uri="{FF2B5EF4-FFF2-40B4-BE49-F238E27FC236}">
                  <a16:creationId xmlns:a16="http://schemas.microsoft.com/office/drawing/2014/main" id="{277CB40C-6469-4375-96F3-89FB915D94A8}"/>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9" name="Freeform 15">
              <a:extLst>
                <a:ext uri="{FF2B5EF4-FFF2-40B4-BE49-F238E27FC236}">
                  <a16:creationId xmlns:a16="http://schemas.microsoft.com/office/drawing/2014/main" id="{2AE1F007-12A6-4657-8CA7-15C6B06CA2B9}"/>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0" name="Freeform 16">
              <a:extLst>
                <a:ext uri="{FF2B5EF4-FFF2-40B4-BE49-F238E27FC236}">
                  <a16:creationId xmlns:a16="http://schemas.microsoft.com/office/drawing/2014/main" id="{6DCC5B36-D5B4-4E2A-8768-4B771CD1D6D9}"/>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1" name="Freeform 17">
              <a:extLst>
                <a:ext uri="{FF2B5EF4-FFF2-40B4-BE49-F238E27FC236}">
                  <a16:creationId xmlns:a16="http://schemas.microsoft.com/office/drawing/2014/main" id="{9B973CAF-DFF2-453E-9A2A-DE69F0143D2F}"/>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2" name="Freeform 18">
              <a:extLst>
                <a:ext uri="{FF2B5EF4-FFF2-40B4-BE49-F238E27FC236}">
                  <a16:creationId xmlns:a16="http://schemas.microsoft.com/office/drawing/2014/main" id="{7F7ECFB7-6607-44E3-B174-35F1CB15F0C2}"/>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3" name="Freeform 19">
              <a:extLst>
                <a:ext uri="{FF2B5EF4-FFF2-40B4-BE49-F238E27FC236}">
                  <a16:creationId xmlns:a16="http://schemas.microsoft.com/office/drawing/2014/main" id="{A2C0F636-84F4-4025-A009-C34FC9B2A65E}"/>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4" name="Freeform 20">
              <a:extLst>
                <a:ext uri="{FF2B5EF4-FFF2-40B4-BE49-F238E27FC236}">
                  <a16:creationId xmlns:a16="http://schemas.microsoft.com/office/drawing/2014/main" id="{D5186D11-9608-421E-AB65-30FD590C6F88}"/>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5" name="Freeform 21">
              <a:extLst>
                <a:ext uri="{FF2B5EF4-FFF2-40B4-BE49-F238E27FC236}">
                  <a16:creationId xmlns:a16="http://schemas.microsoft.com/office/drawing/2014/main" id="{72F0B340-1334-4835-AAC8-8E9A528A993A}"/>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6" name="Freeform 22">
              <a:extLst>
                <a:ext uri="{FF2B5EF4-FFF2-40B4-BE49-F238E27FC236}">
                  <a16:creationId xmlns:a16="http://schemas.microsoft.com/office/drawing/2014/main" id="{AD67D762-84CE-4160-BDFD-243CB38224DD}"/>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7" name="Freeform 23">
              <a:extLst>
                <a:ext uri="{FF2B5EF4-FFF2-40B4-BE49-F238E27FC236}">
                  <a16:creationId xmlns:a16="http://schemas.microsoft.com/office/drawing/2014/main" id="{FCF3C359-FAA1-48C9-AC5D-A9C4D1681E2F}"/>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8" name="Freeform 24">
              <a:extLst>
                <a:ext uri="{FF2B5EF4-FFF2-40B4-BE49-F238E27FC236}">
                  <a16:creationId xmlns:a16="http://schemas.microsoft.com/office/drawing/2014/main" id="{8072B349-4985-426F-8FD3-3A4E3563A26E}"/>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9" name="Freeform 25">
              <a:extLst>
                <a:ext uri="{FF2B5EF4-FFF2-40B4-BE49-F238E27FC236}">
                  <a16:creationId xmlns:a16="http://schemas.microsoft.com/office/drawing/2014/main" id="{886ABD96-FD92-4B8C-B60C-589DEB0894BA}"/>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0" name="Freeform 26">
              <a:extLst>
                <a:ext uri="{FF2B5EF4-FFF2-40B4-BE49-F238E27FC236}">
                  <a16:creationId xmlns:a16="http://schemas.microsoft.com/office/drawing/2014/main" id="{C58D0DE5-915D-4A2E-A406-398AFF042B2C}"/>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1" name="Freeform 27">
              <a:extLst>
                <a:ext uri="{FF2B5EF4-FFF2-40B4-BE49-F238E27FC236}">
                  <a16:creationId xmlns:a16="http://schemas.microsoft.com/office/drawing/2014/main" id="{5F00B622-9234-46FB-B021-AAD8A00F785F}"/>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2" name="Freeform 28">
              <a:extLst>
                <a:ext uri="{FF2B5EF4-FFF2-40B4-BE49-F238E27FC236}">
                  <a16:creationId xmlns:a16="http://schemas.microsoft.com/office/drawing/2014/main" id="{CF43778C-78EB-481E-B0DE-A8E652B64F1E}"/>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3" name="Freeform 29">
              <a:extLst>
                <a:ext uri="{FF2B5EF4-FFF2-40B4-BE49-F238E27FC236}">
                  <a16:creationId xmlns:a16="http://schemas.microsoft.com/office/drawing/2014/main" id="{9FB9A8FD-F8CC-4E1E-B78B-36DD17316872}"/>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4" name="Freeform 30">
              <a:extLst>
                <a:ext uri="{FF2B5EF4-FFF2-40B4-BE49-F238E27FC236}">
                  <a16:creationId xmlns:a16="http://schemas.microsoft.com/office/drawing/2014/main" id="{2A36E41C-F911-4BF1-BB1C-7FDF8595DD8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5" name="Freeform 31">
              <a:extLst>
                <a:ext uri="{FF2B5EF4-FFF2-40B4-BE49-F238E27FC236}">
                  <a16:creationId xmlns:a16="http://schemas.microsoft.com/office/drawing/2014/main" id="{20D074A1-1A62-4430-A7D6-11C8A8A3E9A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6" name="Freeform 38">
              <a:extLst>
                <a:ext uri="{FF2B5EF4-FFF2-40B4-BE49-F238E27FC236}">
                  <a16:creationId xmlns:a16="http://schemas.microsoft.com/office/drawing/2014/main" id="{D9D471AB-13A4-468D-8C9D-D82EEF6B8C33}"/>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cxnSp>
        <p:nvCxnSpPr>
          <p:cNvPr id="56" name="直接连接符 55">
            <a:extLst>
              <a:ext uri="{FF2B5EF4-FFF2-40B4-BE49-F238E27FC236}">
                <a16:creationId xmlns:a16="http://schemas.microsoft.com/office/drawing/2014/main" id="{FA46F128-243D-4E5F-A7C3-C825FEAE504F}"/>
              </a:ext>
            </a:extLst>
          </p:cNvPr>
          <p:cNvCxnSpPr/>
          <p:nvPr userDrawn="1"/>
        </p:nvCxnSpPr>
        <p:spPr>
          <a:xfrm>
            <a:off x="408214" y="6044327"/>
            <a:ext cx="1137557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8" name="标题 75">
            <a:extLst>
              <a:ext uri="{FF2B5EF4-FFF2-40B4-BE49-F238E27FC236}">
                <a16:creationId xmlns:a16="http://schemas.microsoft.com/office/drawing/2014/main" id="{440C4DB3-48DD-4437-8C58-BFF9A945F6B7}"/>
              </a:ext>
            </a:extLst>
          </p:cNvPr>
          <p:cNvSpPr>
            <a:spLocks noGrp="1"/>
          </p:cNvSpPr>
          <p:nvPr>
            <p:ph type="title"/>
          </p:nvPr>
        </p:nvSpPr>
        <p:spPr>
          <a:xfrm>
            <a:off x="838200" y="2508325"/>
            <a:ext cx="10515600" cy="840230"/>
          </a:xfrm>
          <a:prstGeom prst="rect">
            <a:avLst/>
          </a:prstGeom>
          <a:noFill/>
        </p:spPr>
        <p:txBody>
          <a:bodyPr wrap="square" rtlCol="0">
            <a:spAutoFit/>
          </a:bodyPr>
          <a:lstStyle>
            <a:lvl1pPr algn="ctr">
              <a:defRPr lang="zh-CN" altLang="en-US" sz="5400">
                <a:solidFill>
                  <a:schemeClr val="bg1"/>
                </a:solidFill>
                <a:latin typeface="+mj-ea"/>
                <a:cs typeface="+mn-cs"/>
              </a:defRPr>
            </a:lvl1pPr>
          </a:lstStyle>
          <a:p>
            <a:pPr marL="0" lvl="0" algn="ctr"/>
            <a:r>
              <a:rPr lang="zh-CN" altLang="en-US" dirty="0"/>
              <a:t>单击此处编辑母版标题样式</a:t>
            </a:r>
          </a:p>
        </p:txBody>
      </p:sp>
      <p:sp>
        <p:nvSpPr>
          <p:cNvPr id="89" name="文本占位符 79">
            <a:extLst>
              <a:ext uri="{FF2B5EF4-FFF2-40B4-BE49-F238E27FC236}">
                <a16:creationId xmlns:a16="http://schemas.microsoft.com/office/drawing/2014/main" id="{7F108948-4F01-4ECC-9027-DE65291F2ED9}"/>
              </a:ext>
            </a:extLst>
          </p:cNvPr>
          <p:cNvSpPr>
            <a:spLocks noGrp="1"/>
          </p:cNvSpPr>
          <p:nvPr>
            <p:ph type="body" sz="quarter" idx="10" hasCustomPrompt="1"/>
          </p:nvPr>
        </p:nvSpPr>
        <p:spPr>
          <a:xfrm>
            <a:off x="2726351" y="3399678"/>
            <a:ext cx="6807201" cy="378667"/>
          </a:xfrm>
          <a:prstGeom prst="rect">
            <a:avLst/>
          </a:prstGeom>
        </p:spPr>
        <p:txBody>
          <a:bodyPr>
            <a:normAutofit/>
          </a:bodyPr>
          <a:lstStyle>
            <a:lvl1pPr marL="342900" indent="-342900" algn="dist">
              <a:buFont typeface="Arial" panose="020B0604020202020204" pitchFamily="34" charset="0"/>
              <a:buChar char="•"/>
              <a:defRPr/>
            </a:lvl1pPr>
          </a:lstStyle>
          <a:p>
            <a:pPr marL="0" indent="0" algn="dist">
              <a:buNone/>
            </a:pPr>
            <a:r>
              <a:rPr lang="en-US" altLang="zh-CN" sz="2000" dirty="0">
                <a:solidFill>
                  <a:schemeClr val="bg1"/>
                </a:solidFill>
                <a:ea typeface="微软雅黑 Light" panose="020B0502040204020203" pitchFamily="34" charset="-122"/>
              </a:rPr>
              <a:t>Click here to edit the master title style</a:t>
            </a:r>
            <a:endParaRPr lang="zh-CN" altLang="en-US" sz="2000" dirty="0">
              <a:solidFill>
                <a:schemeClr val="bg1"/>
              </a:solidFill>
              <a:ea typeface="微软雅黑 Light" panose="020B0502040204020203" pitchFamily="34" charset="-122"/>
            </a:endParaRPr>
          </a:p>
        </p:txBody>
      </p:sp>
      <p:grpSp>
        <p:nvGrpSpPr>
          <p:cNvPr id="95" name="组合 94">
            <a:extLst>
              <a:ext uri="{FF2B5EF4-FFF2-40B4-BE49-F238E27FC236}">
                <a16:creationId xmlns:a16="http://schemas.microsoft.com/office/drawing/2014/main" id="{6309FD81-65B0-4418-B923-C6CABEDB0540}"/>
              </a:ext>
            </a:extLst>
          </p:cNvPr>
          <p:cNvGrpSpPr/>
          <p:nvPr userDrawn="1"/>
        </p:nvGrpSpPr>
        <p:grpSpPr>
          <a:xfrm>
            <a:off x="3795131" y="6331235"/>
            <a:ext cx="4766946" cy="452499"/>
            <a:chOff x="3721016" y="5441926"/>
            <a:chExt cx="5306957" cy="503759"/>
          </a:xfrm>
        </p:grpSpPr>
        <p:pic>
          <p:nvPicPr>
            <p:cNvPr id="96" name="图片 95">
              <a:extLst>
                <a:ext uri="{FF2B5EF4-FFF2-40B4-BE49-F238E27FC236}">
                  <a16:creationId xmlns:a16="http://schemas.microsoft.com/office/drawing/2014/main" id="{867AC377-02AA-411D-AAAF-DB58B4A24916}"/>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97" name="图片 96">
              <a:extLst>
                <a:ext uri="{FF2B5EF4-FFF2-40B4-BE49-F238E27FC236}">
                  <a16:creationId xmlns:a16="http://schemas.microsoft.com/office/drawing/2014/main" id="{6334AEB0-A985-4F0F-8610-33E2545E7AF9}"/>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14120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ABAD13-1750-4DF6-A4F6-3C77EB0E11E2}" type="datetime1">
              <a:rPr lang="zh-CN" altLang="en-US" smtClean="0"/>
              <a:t>2022/9/16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9434387" y="6529344"/>
            <a:ext cx="2743200" cy="365125"/>
          </a:xfrm>
        </p:spPr>
        <p:txBody>
          <a:bodyPr/>
          <a:lstStyle/>
          <a:p>
            <a:fld id="{290106EB-0E4D-4078-B2FC-C3B1C3EB3A33}" type="slidenum">
              <a:rPr lang="zh-CN" altLang="en-US" smtClean="0"/>
              <a:t>‹#›</a:t>
            </a:fld>
            <a:endParaRPr lang="zh-CN" altLang="en-US"/>
          </a:p>
        </p:txBody>
      </p:sp>
    </p:spTree>
    <p:extLst>
      <p:ext uri="{BB962C8B-B14F-4D97-AF65-F5344CB8AC3E}">
        <p14:creationId xmlns:p14="http://schemas.microsoft.com/office/powerpoint/2010/main" val="332212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CD0172DF-2342-4827-AD2D-C2530CE70371}"/>
              </a:ext>
            </a:extLst>
          </p:cNvPr>
          <p:cNvGrpSpPr/>
          <p:nvPr userDrawn="1"/>
        </p:nvGrpSpPr>
        <p:grpSpPr>
          <a:xfrm>
            <a:off x="-1071219" y="-435448"/>
            <a:ext cx="14992166" cy="7655543"/>
            <a:chOff x="-1071219" y="-435448"/>
            <a:chExt cx="14992166" cy="7655543"/>
          </a:xfrm>
        </p:grpSpPr>
        <p:sp>
          <p:nvSpPr>
            <p:cNvPr id="8" name="矩形: 圆角 7">
              <a:extLst>
                <a:ext uri="{FF2B5EF4-FFF2-40B4-BE49-F238E27FC236}">
                  <a16:creationId xmlns:a16="http://schemas.microsoft.com/office/drawing/2014/main" id="{FFE6E022-9B75-4C4F-AE6B-64A6BE54AA1C}"/>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3" name="矩形: 圆角 12">
              <a:extLst>
                <a:ext uri="{FF2B5EF4-FFF2-40B4-BE49-F238E27FC236}">
                  <a16:creationId xmlns:a16="http://schemas.microsoft.com/office/drawing/2014/main" id="{0D39B2A0-0188-41DA-9ECD-68ED8BB82460}"/>
                </a:ext>
              </a:extLst>
            </p:cNvPr>
            <p:cNvSpPr/>
            <p:nvPr/>
          </p:nvSpPr>
          <p:spPr>
            <a:xfrm rot="2836031">
              <a:off x="2312719" y="-220544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0AD8273E-24DA-494A-98D2-BDD4E8F48DFE}"/>
                </a:ext>
              </a:extLst>
            </p:cNvPr>
            <p:cNvSpPr/>
            <p:nvPr/>
          </p:nvSpPr>
          <p:spPr>
            <a:xfrm rot="2836031">
              <a:off x="9293429" y="452638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456CBFD4-49DF-42CB-BB35-334638D4CE8D}"/>
                </a:ext>
              </a:extLst>
            </p:cNvPr>
            <p:cNvSpPr/>
            <p:nvPr/>
          </p:nvSpPr>
          <p:spPr>
            <a:xfrm rot="2836031">
              <a:off x="3946761" y="-276321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003FA3F3-6731-4359-AFBB-A7764E46ADC9}"/>
                </a:ext>
              </a:extLst>
            </p:cNvPr>
            <p:cNvSpPr/>
            <p:nvPr/>
          </p:nvSpPr>
          <p:spPr>
            <a:xfrm>
              <a:off x="265377" y="1887747"/>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68063E0-7BC2-4061-954B-81E1483CD923}"/>
                </a:ext>
              </a:extLst>
            </p:cNvPr>
            <p:cNvSpPr/>
            <p:nvPr/>
          </p:nvSpPr>
          <p:spPr>
            <a:xfrm>
              <a:off x="11357740" y="4708069"/>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8A2385F6-964D-452E-B345-7B5015BFE3DF}"/>
                </a:ext>
              </a:extLst>
            </p:cNvPr>
            <p:cNvSpPr/>
            <p:nvPr/>
          </p:nvSpPr>
          <p:spPr>
            <a:xfrm>
              <a:off x="11551534" y="5528517"/>
              <a:ext cx="1006998" cy="100699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467C9682-3CE7-4572-9189-60E086540325}"/>
                </a:ext>
              </a:extLst>
            </p:cNvPr>
            <p:cNvSpPr/>
            <p:nvPr/>
          </p:nvSpPr>
          <p:spPr>
            <a:xfrm>
              <a:off x="-509834" y="905666"/>
              <a:ext cx="692361" cy="692361"/>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5B96555-857E-4A5A-B911-24B5D14F73E6}"/>
                </a:ext>
              </a:extLst>
            </p:cNvPr>
            <p:cNvSpPr/>
            <p:nvPr/>
          </p:nvSpPr>
          <p:spPr>
            <a:xfrm>
              <a:off x="717224" y="277792"/>
              <a:ext cx="216378" cy="21637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8A83157-A1B5-4C13-ABF0-5E889CFEFD31}"/>
                </a:ext>
              </a:extLst>
            </p:cNvPr>
            <p:cNvSpPr/>
            <p:nvPr/>
          </p:nvSpPr>
          <p:spPr>
            <a:xfrm>
              <a:off x="10898249" y="4622916"/>
              <a:ext cx="159996" cy="15999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ABA3AF3-688E-4EAA-9C60-B833731A0541}"/>
                </a:ext>
              </a:extLst>
            </p:cNvPr>
            <p:cNvSpPr/>
            <p:nvPr/>
          </p:nvSpPr>
          <p:spPr>
            <a:xfrm>
              <a:off x="10159320" y="5059632"/>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099672A-869F-4665-8F06-03FA679159D1}"/>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6616864" y="1341502"/>
              <a:ext cx="3552825" cy="457200"/>
            </a:xfrm>
            <a:prstGeom prst="rect">
              <a:avLst/>
            </a:prstGeom>
          </p:spPr>
        </p:pic>
        <p:pic>
          <p:nvPicPr>
            <p:cNvPr id="79" name="图片 78">
              <a:extLst>
                <a:ext uri="{FF2B5EF4-FFF2-40B4-BE49-F238E27FC236}">
                  <a16:creationId xmlns:a16="http://schemas.microsoft.com/office/drawing/2014/main" id="{516242F5-1B1C-4C8F-97F7-3894931FD3DE}"/>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2080126" y="1893220"/>
              <a:ext cx="3581400" cy="733425"/>
            </a:xfrm>
            <a:prstGeom prst="rect">
              <a:avLst/>
            </a:prstGeom>
          </p:spPr>
        </p:pic>
        <p:pic>
          <p:nvPicPr>
            <p:cNvPr id="81" name="图片 80">
              <a:extLst>
                <a:ext uri="{FF2B5EF4-FFF2-40B4-BE49-F238E27FC236}">
                  <a16:creationId xmlns:a16="http://schemas.microsoft.com/office/drawing/2014/main" id="{3BB21B25-A3CD-4BD6-9733-C1A9389F6D09}"/>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3224380" y="4957051"/>
              <a:ext cx="4453349" cy="911989"/>
            </a:xfrm>
            <a:prstGeom prst="rect">
              <a:avLst/>
            </a:prstGeom>
          </p:spPr>
        </p:pic>
        <p:pic>
          <p:nvPicPr>
            <p:cNvPr id="82" name="图片 81">
              <a:extLst>
                <a:ext uri="{FF2B5EF4-FFF2-40B4-BE49-F238E27FC236}">
                  <a16:creationId xmlns:a16="http://schemas.microsoft.com/office/drawing/2014/main" id="{2C6FABA7-FA0A-47DE-A30C-EE6380E5C300}"/>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8059299" y="4043771"/>
              <a:ext cx="2569154" cy="330615"/>
            </a:xfrm>
            <a:prstGeom prst="rect">
              <a:avLst/>
            </a:prstGeom>
          </p:spPr>
        </p:pic>
        <p:pic>
          <p:nvPicPr>
            <p:cNvPr id="84" name="图片 83">
              <a:extLst>
                <a:ext uri="{FF2B5EF4-FFF2-40B4-BE49-F238E27FC236}">
                  <a16:creationId xmlns:a16="http://schemas.microsoft.com/office/drawing/2014/main" id="{C454C5FA-EDD6-43E7-B2CE-A0368B326C04}"/>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9997973" y="407501"/>
              <a:ext cx="3922974" cy="803375"/>
            </a:xfrm>
            <a:prstGeom prst="rect">
              <a:avLst/>
            </a:prstGeom>
          </p:spPr>
        </p:pic>
        <p:pic>
          <p:nvPicPr>
            <p:cNvPr id="88" name="图片 87">
              <a:extLst>
                <a:ext uri="{FF2B5EF4-FFF2-40B4-BE49-F238E27FC236}">
                  <a16:creationId xmlns:a16="http://schemas.microsoft.com/office/drawing/2014/main" id="{5FA9A33B-D6BF-4D27-B736-D83E0BE3E77A}"/>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933601" y="3586154"/>
              <a:ext cx="3016031" cy="388122"/>
            </a:xfrm>
            <a:prstGeom prst="rect">
              <a:avLst/>
            </a:prstGeom>
          </p:spPr>
        </p:pic>
        <p:pic>
          <p:nvPicPr>
            <p:cNvPr id="89" name="图片 88">
              <a:extLst>
                <a:ext uri="{FF2B5EF4-FFF2-40B4-BE49-F238E27FC236}">
                  <a16:creationId xmlns:a16="http://schemas.microsoft.com/office/drawing/2014/main" id="{3C999049-62B4-4775-969E-4BAE124377DD}"/>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071219" y="5328648"/>
              <a:ext cx="2035581" cy="261951"/>
            </a:xfrm>
            <a:prstGeom prst="rect">
              <a:avLst/>
            </a:prstGeom>
          </p:spPr>
        </p:pic>
      </p:grpSp>
      <p:sp>
        <p:nvSpPr>
          <p:cNvPr id="76" name="标题 75">
            <a:extLst>
              <a:ext uri="{FF2B5EF4-FFF2-40B4-BE49-F238E27FC236}">
                <a16:creationId xmlns:a16="http://schemas.microsoft.com/office/drawing/2014/main" id="{2BF1BEBC-4A90-4D06-A77C-3ED5D18A1064}"/>
              </a:ext>
            </a:extLst>
          </p:cNvPr>
          <p:cNvSpPr>
            <a:spLocks noGrp="1"/>
          </p:cNvSpPr>
          <p:nvPr>
            <p:ph type="title"/>
          </p:nvPr>
        </p:nvSpPr>
        <p:spPr>
          <a:xfrm>
            <a:off x="838200" y="2834799"/>
            <a:ext cx="10515600" cy="840230"/>
          </a:xfrm>
          <a:prstGeom prst="rect">
            <a:avLst/>
          </a:prstGeom>
          <a:noFill/>
        </p:spPr>
        <p:txBody>
          <a:bodyPr wrap="square" rtlCol="0">
            <a:spAutoFit/>
          </a:bodyPr>
          <a:lstStyle>
            <a:lvl1pPr algn="ctr">
              <a:defRPr lang="zh-CN" altLang="en-US" sz="5400">
                <a:solidFill>
                  <a:schemeClr val="bg1"/>
                </a:solidFill>
                <a:latin typeface="+mj-ea"/>
                <a:cs typeface="+mn-cs"/>
              </a:defRPr>
            </a:lvl1pPr>
          </a:lstStyle>
          <a:p>
            <a:pPr marL="0" lvl="0" algn="ctr"/>
            <a:r>
              <a:rPr lang="zh-CN" altLang="en-US" dirty="0"/>
              <a:t>单击此处编辑母版标题样式</a:t>
            </a:r>
          </a:p>
        </p:txBody>
      </p:sp>
      <p:sp>
        <p:nvSpPr>
          <p:cNvPr id="80" name="文本占位符 79">
            <a:extLst>
              <a:ext uri="{FF2B5EF4-FFF2-40B4-BE49-F238E27FC236}">
                <a16:creationId xmlns:a16="http://schemas.microsoft.com/office/drawing/2014/main" id="{C2E3D374-B977-40B7-ACDD-8E4A878D6E29}"/>
              </a:ext>
            </a:extLst>
          </p:cNvPr>
          <p:cNvSpPr>
            <a:spLocks noGrp="1"/>
          </p:cNvSpPr>
          <p:nvPr>
            <p:ph type="body" sz="quarter" idx="10" hasCustomPrompt="1"/>
          </p:nvPr>
        </p:nvSpPr>
        <p:spPr>
          <a:xfrm>
            <a:off x="2726351" y="3726152"/>
            <a:ext cx="6807201" cy="378667"/>
          </a:xfrm>
          <a:prstGeom prst="rect">
            <a:avLst/>
          </a:prstGeom>
        </p:spPr>
        <p:txBody>
          <a:bodyPr>
            <a:normAutofit/>
          </a:bodyPr>
          <a:lstStyle>
            <a:lvl1pPr marL="342900" indent="-342900" algn="dist">
              <a:buFont typeface="Arial" panose="020B0604020202020204" pitchFamily="34" charset="0"/>
              <a:buChar char="•"/>
              <a:defRPr>
                <a:solidFill>
                  <a:schemeClr val="bg1"/>
                </a:solidFill>
              </a:defRPr>
            </a:lvl1pPr>
          </a:lstStyle>
          <a:p>
            <a:pPr marL="0" indent="0" algn="dist">
              <a:buNone/>
            </a:pPr>
            <a:r>
              <a:rPr lang="en-US" altLang="zh-CN" sz="2000" dirty="0">
                <a:solidFill>
                  <a:schemeClr val="bg1"/>
                </a:solidFill>
                <a:ea typeface="微软雅黑 Light" panose="020B0502040204020203" pitchFamily="34" charset="-122"/>
              </a:rPr>
              <a:t>Click here to edit the master title style</a:t>
            </a:r>
            <a:endParaRPr lang="zh-CN" altLang="en-US" sz="2000" dirty="0">
              <a:solidFill>
                <a:schemeClr val="bg1"/>
              </a:solidFill>
              <a:ea typeface="微软雅黑 Light" panose="020B0502040204020203" pitchFamily="34" charset="-122"/>
            </a:endParaRPr>
          </a:p>
        </p:txBody>
      </p:sp>
    </p:spTree>
    <p:extLst>
      <p:ext uri="{BB962C8B-B14F-4D97-AF65-F5344CB8AC3E}">
        <p14:creationId xmlns:p14="http://schemas.microsoft.com/office/powerpoint/2010/main" val="32930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C596957-CB99-4B05-B2D8-32DCC16CC3D0}"/>
              </a:ext>
            </a:extLst>
          </p:cNvPr>
          <p:cNvGrpSpPr/>
          <p:nvPr userDrawn="1"/>
        </p:nvGrpSpPr>
        <p:grpSpPr>
          <a:xfrm>
            <a:off x="-4408334" y="-1217779"/>
            <a:ext cx="19790648" cy="9503928"/>
            <a:chOff x="-4408334" y="-1217779"/>
            <a:chExt cx="19790648" cy="9503928"/>
          </a:xfrm>
        </p:grpSpPr>
        <p:sp>
          <p:nvSpPr>
            <p:cNvPr id="32" name="矩形: 圆角 31">
              <a:extLst>
                <a:ext uri="{FF2B5EF4-FFF2-40B4-BE49-F238E27FC236}">
                  <a16:creationId xmlns:a16="http://schemas.microsoft.com/office/drawing/2014/main" id="{61A97C38-3C44-4F46-BAB8-A3BF4AFC9EAA}"/>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37" name="组合 36">
              <a:extLst>
                <a:ext uri="{FF2B5EF4-FFF2-40B4-BE49-F238E27FC236}">
                  <a16:creationId xmlns:a16="http://schemas.microsoft.com/office/drawing/2014/main" id="{352FE588-54F2-45EB-B266-DBE1CCEDA2CB}"/>
                </a:ext>
              </a:extLst>
            </p:cNvPr>
            <p:cNvGrpSpPr/>
            <p:nvPr/>
          </p:nvGrpSpPr>
          <p:grpSpPr>
            <a:xfrm>
              <a:off x="9241966" y="-1217779"/>
              <a:ext cx="4863359" cy="2413470"/>
              <a:chOff x="10242315" y="-761473"/>
              <a:chExt cx="4863359" cy="2413470"/>
            </a:xfrm>
          </p:grpSpPr>
          <p:sp>
            <p:nvSpPr>
              <p:cNvPr id="51" name="矩形: 圆角 50">
                <a:extLst>
                  <a:ext uri="{FF2B5EF4-FFF2-40B4-BE49-F238E27FC236}">
                    <a16:creationId xmlns:a16="http://schemas.microsoft.com/office/drawing/2014/main" id="{FFFA5CDD-53EF-4916-AB9A-92B501D4C267}"/>
                  </a:ext>
                </a:extLst>
              </p:cNvPr>
              <p:cNvSpPr/>
              <p:nvPr/>
            </p:nvSpPr>
            <p:spPr>
              <a:xfrm rot="2836031">
                <a:off x="12442230" y="-2961388"/>
                <a:ext cx="463530"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08FB085-2C6E-4A0C-BC36-DB44516AF7E3}"/>
                  </a:ext>
                </a:extLst>
              </p:cNvPr>
              <p:cNvSpPr/>
              <p:nvPr/>
            </p:nvSpPr>
            <p:spPr>
              <a:xfrm>
                <a:off x="10385159" y="1154033"/>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a:extLst>
                <a:ext uri="{FF2B5EF4-FFF2-40B4-BE49-F238E27FC236}">
                  <a16:creationId xmlns:a16="http://schemas.microsoft.com/office/drawing/2014/main" id="{AA7434A2-C789-4397-A844-E9BD18C808F5}"/>
                </a:ext>
              </a:extLst>
            </p:cNvPr>
            <p:cNvSpPr/>
            <p:nvPr/>
          </p:nvSpPr>
          <p:spPr>
            <a:xfrm>
              <a:off x="11366576" y="1252936"/>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3A097B3-F35F-4665-86C4-09C85B05C61B}"/>
                </a:ext>
              </a:extLst>
            </p:cNvPr>
            <p:cNvSpPr/>
            <p:nvPr/>
          </p:nvSpPr>
          <p:spPr>
            <a:xfrm>
              <a:off x="10771562" y="1833567"/>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2B3226C2-E0AE-4BCB-A6FD-4CAAABFAF74C}"/>
                </a:ext>
              </a:extLst>
            </p:cNvPr>
            <p:cNvGrpSpPr/>
            <p:nvPr/>
          </p:nvGrpSpPr>
          <p:grpSpPr>
            <a:xfrm>
              <a:off x="-4408334" y="5644766"/>
              <a:ext cx="6196107" cy="2641383"/>
              <a:chOff x="-3651374" y="5172675"/>
              <a:chExt cx="6196107" cy="2641383"/>
            </a:xfrm>
          </p:grpSpPr>
          <p:sp>
            <p:nvSpPr>
              <p:cNvPr id="46" name="矩形: 圆角 45">
                <a:extLst>
                  <a:ext uri="{FF2B5EF4-FFF2-40B4-BE49-F238E27FC236}">
                    <a16:creationId xmlns:a16="http://schemas.microsoft.com/office/drawing/2014/main" id="{B628BDF8-8408-4378-8304-22B29958E3A4}"/>
                  </a:ext>
                </a:extLst>
              </p:cNvPr>
              <p:cNvSpPr/>
              <p:nvPr/>
            </p:nvSpPr>
            <p:spPr>
              <a:xfrm rot="2836031">
                <a:off x="-262037" y="4990986"/>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48B50C1-8DAA-4D47-84A7-670FF0F66F2F}"/>
                  </a:ext>
                </a:extLst>
              </p:cNvPr>
              <p:cNvSpPr/>
              <p:nvPr/>
            </p:nvSpPr>
            <p:spPr>
              <a:xfrm>
                <a:off x="1802274" y="5172675"/>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椭圆 47">
                <a:extLst>
                  <a:ext uri="{FF2B5EF4-FFF2-40B4-BE49-F238E27FC236}">
                    <a16:creationId xmlns:a16="http://schemas.microsoft.com/office/drawing/2014/main" id="{CF3F227D-4CF4-458A-A849-F9C1A5707053}"/>
                  </a:ext>
                </a:extLst>
              </p:cNvPr>
              <p:cNvSpPr/>
              <p:nvPr/>
            </p:nvSpPr>
            <p:spPr>
              <a:xfrm flipH="1">
                <a:off x="717224" y="5612299"/>
                <a:ext cx="234480" cy="23448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A27F770-C0BE-4DD4-949F-7B0935FB9152}"/>
                  </a:ext>
                </a:extLst>
              </p:cNvPr>
              <p:cNvSpPr/>
              <p:nvPr/>
            </p:nvSpPr>
            <p:spPr>
              <a:xfrm>
                <a:off x="2192491" y="6363622"/>
                <a:ext cx="352242" cy="35224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B101C67E-03D0-437F-9EDC-1C42067376D3}"/>
                  </a:ext>
                </a:extLst>
              </p:cNvPr>
              <p:cNvSpPr/>
              <p:nvPr/>
            </p:nvSpPr>
            <p:spPr>
              <a:xfrm rot="2836031">
                <a:off x="-1323603" y="527846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圆角 30">
              <a:extLst>
                <a:ext uri="{FF2B5EF4-FFF2-40B4-BE49-F238E27FC236}">
                  <a16:creationId xmlns:a16="http://schemas.microsoft.com/office/drawing/2014/main" id="{FFB5BCCB-5767-4068-8E22-202932D985E1}"/>
                </a:ext>
              </a:extLst>
            </p:cNvPr>
            <p:cNvSpPr/>
            <p:nvPr/>
          </p:nvSpPr>
          <p:spPr>
            <a:xfrm rot="2836031">
              <a:off x="12846726" y="-346036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D5B10688-DBBE-428E-8D36-F5B70F50EAA1}"/>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3208877" y="1195691"/>
              <a:ext cx="3910058" cy="800730"/>
            </a:xfrm>
            <a:prstGeom prst="rect">
              <a:avLst/>
            </a:prstGeom>
          </p:spPr>
        </p:pic>
        <p:pic>
          <p:nvPicPr>
            <p:cNvPr id="28" name="图片 27">
              <a:extLst>
                <a:ext uri="{FF2B5EF4-FFF2-40B4-BE49-F238E27FC236}">
                  <a16:creationId xmlns:a16="http://schemas.microsoft.com/office/drawing/2014/main" id="{6AE5489F-287D-40D2-B32F-6D84D3856765}"/>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8181195" y="3140828"/>
              <a:ext cx="4671697" cy="956704"/>
            </a:xfrm>
            <a:prstGeom prst="rect">
              <a:avLst/>
            </a:prstGeom>
          </p:spPr>
        </p:pic>
        <p:pic>
          <p:nvPicPr>
            <p:cNvPr id="53" name="图片 52">
              <a:extLst>
                <a:ext uri="{FF2B5EF4-FFF2-40B4-BE49-F238E27FC236}">
                  <a16:creationId xmlns:a16="http://schemas.microsoft.com/office/drawing/2014/main" id="{64C95DBD-B5BE-49C6-A7E9-0AF5F06875D6}"/>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3459081" y="5530389"/>
              <a:ext cx="2705252" cy="554001"/>
            </a:xfrm>
            <a:prstGeom prst="rect">
              <a:avLst/>
            </a:prstGeom>
          </p:spPr>
        </p:pic>
        <p:pic>
          <p:nvPicPr>
            <p:cNvPr id="54" name="图片 53">
              <a:extLst>
                <a:ext uri="{FF2B5EF4-FFF2-40B4-BE49-F238E27FC236}">
                  <a16:creationId xmlns:a16="http://schemas.microsoft.com/office/drawing/2014/main" id="{EA14DF9C-9E6A-42EC-BAC4-4836CA06BD9E}"/>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5922555" y="2861067"/>
              <a:ext cx="2543941" cy="327370"/>
            </a:xfrm>
            <a:prstGeom prst="rect">
              <a:avLst/>
            </a:prstGeom>
          </p:spPr>
        </p:pic>
        <p:pic>
          <p:nvPicPr>
            <p:cNvPr id="55" name="图片 54">
              <a:extLst>
                <a:ext uri="{FF2B5EF4-FFF2-40B4-BE49-F238E27FC236}">
                  <a16:creationId xmlns:a16="http://schemas.microsoft.com/office/drawing/2014/main" id="{23B9FD07-C503-4F1C-8103-E96884FB82F9}"/>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355650" y="4051853"/>
              <a:ext cx="3794355" cy="488281"/>
            </a:xfrm>
            <a:prstGeom prst="rect">
              <a:avLst/>
            </a:prstGeom>
          </p:spPr>
        </p:pic>
        <p:pic>
          <p:nvPicPr>
            <p:cNvPr id="56" name="图片 55">
              <a:extLst>
                <a:ext uri="{FF2B5EF4-FFF2-40B4-BE49-F238E27FC236}">
                  <a16:creationId xmlns:a16="http://schemas.microsoft.com/office/drawing/2014/main" id="{527892FB-93AD-41A2-9DE1-046F80AEF415}"/>
                </a:ext>
              </a:extLst>
            </p:cNvPr>
            <p:cNvPicPr>
              <a:picLocks noChangeAspect="1"/>
            </p:cNvPicPr>
            <p:nvPr userDrawn="1"/>
          </p:nvPicPr>
          <p:blipFill>
            <a:blip r:embed="rId3">
              <a:alphaModFix amt="7000"/>
              <a:extLst>
                <a:ext uri="{28A0092B-C50C-407E-A947-70E740481C1C}">
                  <a14:useLocalDpi xmlns:a14="http://schemas.microsoft.com/office/drawing/2010/main" val="0"/>
                </a:ext>
              </a:extLst>
            </a:blip>
            <a:stretch>
              <a:fillRect/>
            </a:stretch>
          </p:blipFill>
          <p:spPr>
            <a:xfrm>
              <a:off x="9822695" y="5663399"/>
              <a:ext cx="3794355" cy="488281"/>
            </a:xfrm>
            <a:prstGeom prst="rect">
              <a:avLst/>
            </a:prstGeom>
          </p:spPr>
        </p:pic>
        <p:pic>
          <p:nvPicPr>
            <p:cNvPr id="57" name="图片 56">
              <a:extLst>
                <a:ext uri="{FF2B5EF4-FFF2-40B4-BE49-F238E27FC236}">
                  <a16:creationId xmlns:a16="http://schemas.microsoft.com/office/drawing/2014/main" id="{C36BDE7C-028A-4D9E-92A7-12F752679293}"/>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6324262" y="4842921"/>
              <a:ext cx="2612999" cy="336257"/>
            </a:xfrm>
            <a:prstGeom prst="rect">
              <a:avLst/>
            </a:prstGeom>
          </p:spPr>
        </p:pic>
        <p:pic>
          <p:nvPicPr>
            <p:cNvPr id="58" name="图片 57">
              <a:extLst>
                <a:ext uri="{FF2B5EF4-FFF2-40B4-BE49-F238E27FC236}">
                  <a16:creationId xmlns:a16="http://schemas.microsoft.com/office/drawing/2014/main" id="{6C8FAAB2-4A7C-4D0B-9A44-BC74F2880C59}"/>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773142" y="503421"/>
              <a:ext cx="3029974" cy="620500"/>
            </a:xfrm>
            <a:prstGeom prst="rect">
              <a:avLst/>
            </a:prstGeom>
          </p:spPr>
        </p:pic>
      </p:grpSp>
    </p:spTree>
    <p:extLst>
      <p:ext uri="{BB962C8B-B14F-4D97-AF65-F5344CB8AC3E}">
        <p14:creationId xmlns:p14="http://schemas.microsoft.com/office/powerpoint/2010/main" val="1929479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过渡页">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EA457DE-9A10-4196-948E-6BD34F268170}"/>
              </a:ext>
            </a:extLst>
          </p:cNvPr>
          <p:cNvGrpSpPr/>
          <p:nvPr userDrawn="1"/>
        </p:nvGrpSpPr>
        <p:grpSpPr>
          <a:xfrm>
            <a:off x="-3651374" y="-1217779"/>
            <a:ext cx="19033688" cy="9031837"/>
            <a:chOff x="-3651374" y="-1217779"/>
            <a:chExt cx="19033688" cy="9031837"/>
          </a:xfrm>
        </p:grpSpPr>
        <p:sp>
          <p:nvSpPr>
            <p:cNvPr id="30" name="矩形: 圆角 29">
              <a:extLst>
                <a:ext uri="{FF2B5EF4-FFF2-40B4-BE49-F238E27FC236}">
                  <a16:creationId xmlns:a16="http://schemas.microsoft.com/office/drawing/2014/main" id="{19B5DBBD-C3EE-4F89-B70C-2944ED58ADC5}"/>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34" name="组合 33">
              <a:extLst>
                <a:ext uri="{FF2B5EF4-FFF2-40B4-BE49-F238E27FC236}">
                  <a16:creationId xmlns:a16="http://schemas.microsoft.com/office/drawing/2014/main" id="{BE7B81CD-33E5-4512-B294-3A8751DF94BE}"/>
                </a:ext>
              </a:extLst>
            </p:cNvPr>
            <p:cNvGrpSpPr/>
            <p:nvPr/>
          </p:nvGrpSpPr>
          <p:grpSpPr>
            <a:xfrm>
              <a:off x="9241966" y="-1217779"/>
              <a:ext cx="4863359" cy="2413470"/>
              <a:chOff x="10242315" y="-761473"/>
              <a:chExt cx="4863359" cy="2413470"/>
            </a:xfrm>
          </p:grpSpPr>
          <p:sp>
            <p:nvSpPr>
              <p:cNvPr id="47" name="矩形: 圆角 46">
                <a:extLst>
                  <a:ext uri="{FF2B5EF4-FFF2-40B4-BE49-F238E27FC236}">
                    <a16:creationId xmlns:a16="http://schemas.microsoft.com/office/drawing/2014/main" id="{58B5D61F-65F6-4705-9D6D-33DDECC8DF1C}"/>
                  </a:ext>
                </a:extLst>
              </p:cNvPr>
              <p:cNvSpPr/>
              <p:nvPr/>
            </p:nvSpPr>
            <p:spPr>
              <a:xfrm rot="2836031">
                <a:off x="12442230" y="-2961388"/>
                <a:ext cx="463530"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E890D35-2FCC-4EAA-B0AA-9EE0B7A2CC9F}"/>
                  </a:ext>
                </a:extLst>
              </p:cNvPr>
              <p:cNvSpPr/>
              <p:nvPr/>
            </p:nvSpPr>
            <p:spPr>
              <a:xfrm>
                <a:off x="10385159" y="1154033"/>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圆角 34">
              <a:extLst>
                <a:ext uri="{FF2B5EF4-FFF2-40B4-BE49-F238E27FC236}">
                  <a16:creationId xmlns:a16="http://schemas.microsoft.com/office/drawing/2014/main" id="{D7536A4B-3E4D-4568-A4F5-D2A6A721D1AD}"/>
                </a:ext>
              </a:extLst>
            </p:cNvPr>
            <p:cNvSpPr/>
            <p:nvPr/>
          </p:nvSpPr>
          <p:spPr>
            <a:xfrm rot="2836031">
              <a:off x="-262037" y="4990986"/>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505565B-6E31-4251-9DD8-EC543B7D5CC9}"/>
                </a:ext>
              </a:extLst>
            </p:cNvPr>
            <p:cNvSpPr/>
            <p:nvPr/>
          </p:nvSpPr>
          <p:spPr>
            <a:xfrm>
              <a:off x="1802274" y="5172675"/>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3A1D8FE7-0D2E-469B-84D0-6AC9E9DD4A59}"/>
                </a:ext>
              </a:extLst>
            </p:cNvPr>
            <p:cNvSpPr/>
            <p:nvPr/>
          </p:nvSpPr>
          <p:spPr>
            <a:xfrm flipH="1">
              <a:off x="717224" y="5612299"/>
              <a:ext cx="234480" cy="23448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0FCBDE2-46CA-4B7F-95B2-766F874AE874}"/>
                </a:ext>
              </a:extLst>
            </p:cNvPr>
            <p:cNvSpPr/>
            <p:nvPr/>
          </p:nvSpPr>
          <p:spPr>
            <a:xfrm>
              <a:off x="11366576" y="1252936"/>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626F918-33B6-49AD-94CF-E5CF8DEC1257}"/>
                </a:ext>
              </a:extLst>
            </p:cNvPr>
            <p:cNvSpPr/>
            <p:nvPr/>
          </p:nvSpPr>
          <p:spPr>
            <a:xfrm>
              <a:off x="10771562" y="1833567"/>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C758060-127C-4018-8B19-15E9949BC735}"/>
                </a:ext>
              </a:extLst>
            </p:cNvPr>
            <p:cNvSpPr/>
            <p:nvPr/>
          </p:nvSpPr>
          <p:spPr>
            <a:xfrm>
              <a:off x="2192491" y="6363622"/>
              <a:ext cx="352242" cy="35224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D98733A2-A04B-4DBB-B64E-E562AB6037FD}"/>
                </a:ext>
              </a:extLst>
            </p:cNvPr>
            <p:cNvSpPr/>
            <p:nvPr/>
          </p:nvSpPr>
          <p:spPr>
            <a:xfrm rot="2836031">
              <a:off x="-1323603" y="527846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8D391B66-9558-44E1-9FCC-7B517E547742}"/>
                </a:ext>
              </a:extLst>
            </p:cNvPr>
            <p:cNvSpPr/>
            <p:nvPr/>
          </p:nvSpPr>
          <p:spPr>
            <a:xfrm rot="2836031">
              <a:off x="12846726" y="-346036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7CB17A4C-57AE-4BD5-BC4C-054670FF4BE3}"/>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766846" y="3530110"/>
              <a:ext cx="3203531" cy="412251"/>
            </a:xfrm>
            <a:prstGeom prst="rect">
              <a:avLst/>
            </a:prstGeom>
          </p:spPr>
        </p:pic>
        <p:pic>
          <p:nvPicPr>
            <p:cNvPr id="50" name="图片 49">
              <a:extLst>
                <a:ext uri="{FF2B5EF4-FFF2-40B4-BE49-F238E27FC236}">
                  <a16:creationId xmlns:a16="http://schemas.microsoft.com/office/drawing/2014/main" id="{93E97795-4FAD-40CD-95AC-EE63C2B252EE}"/>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3098656" y="5425636"/>
              <a:ext cx="3325949" cy="428005"/>
            </a:xfrm>
            <a:prstGeom prst="rect">
              <a:avLst/>
            </a:prstGeom>
          </p:spPr>
        </p:pic>
        <p:pic>
          <p:nvPicPr>
            <p:cNvPr id="51" name="图片 50">
              <a:extLst>
                <a:ext uri="{FF2B5EF4-FFF2-40B4-BE49-F238E27FC236}">
                  <a16:creationId xmlns:a16="http://schemas.microsoft.com/office/drawing/2014/main" id="{391BC0D6-DFA7-4633-86F8-89C4209410F3}"/>
                </a:ext>
              </a:extLst>
            </p:cNvPr>
            <p:cNvPicPr>
              <a:picLocks noChangeAspect="1"/>
            </p:cNvPicPr>
            <p:nvPr userDrawn="1"/>
          </p:nvPicPr>
          <p:blipFill>
            <a:blip r:embed="rId2">
              <a:alphaModFix amt="4000"/>
              <a:extLst>
                <a:ext uri="{28A0092B-C50C-407E-A947-70E740481C1C}">
                  <a14:useLocalDpi xmlns:a14="http://schemas.microsoft.com/office/drawing/2010/main" val="0"/>
                </a:ext>
              </a:extLst>
            </a:blip>
            <a:stretch>
              <a:fillRect/>
            </a:stretch>
          </p:blipFill>
          <p:spPr>
            <a:xfrm>
              <a:off x="10151427" y="5904687"/>
              <a:ext cx="3325949" cy="428005"/>
            </a:xfrm>
            <a:prstGeom prst="rect">
              <a:avLst/>
            </a:prstGeom>
          </p:spPr>
        </p:pic>
        <p:pic>
          <p:nvPicPr>
            <p:cNvPr id="52" name="图片 51">
              <a:extLst>
                <a:ext uri="{FF2B5EF4-FFF2-40B4-BE49-F238E27FC236}">
                  <a16:creationId xmlns:a16="http://schemas.microsoft.com/office/drawing/2014/main" id="{8A722B1B-CB36-4B14-BC57-4A35F5A4AE50}"/>
                </a:ext>
              </a:extLst>
            </p:cNvPr>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a:off x="7580290" y="1921004"/>
              <a:ext cx="2451480" cy="315473"/>
            </a:xfrm>
            <a:prstGeom prst="rect">
              <a:avLst/>
            </a:prstGeom>
          </p:spPr>
        </p:pic>
        <p:pic>
          <p:nvPicPr>
            <p:cNvPr id="53" name="图片 52">
              <a:extLst>
                <a:ext uri="{FF2B5EF4-FFF2-40B4-BE49-F238E27FC236}">
                  <a16:creationId xmlns:a16="http://schemas.microsoft.com/office/drawing/2014/main" id="{6E84276D-5C42-45BB-820A-AD6FF6CA22E1}"/>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871996" y="1014945"/>
              <a:ext cx="4461479" cy="913654"/>
            </a:xfrm>
            <a:prstGeom prst="rect">
              <a:avLst/>
            </a:prstGeom>
          </p:spPr>
        </p:pic>
        <p:pic>
          <p:nvPicPr>
            <p:cNvPr id="54" name="图片 53">
              <a:extLst>
                <a:ext uri="{FF2B5EF4-FFF2-40B4-BE49-F238E27FC236}">
                  <a16:creationId xmlns:a16="http://schemas.microsoft.com/office/drawing/2014/main" id="{68FC71FA-866E-4110-940D-4AD19DCB0379}"/>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1741149" y="529543"/>
              <a:ext cx="2976460" cy="609541"/>
            </a:xfrm>
            <a:prstGeom prst="rect">
              <a:avLst/>
            </a:prstGeom>
          </p:spPr>
        </p:pic>
        <p:pic>
          <p:nvPicPr>
            <p:cNvPr id="55" name="图片 54">
              <a:extLst>
                <a:ext uri="{FF2B5EF4-FFF2-40B4-BE49-F238E27FC236}">
                  <a16:creationId xmlns:a16="http://schemas.microsoft.com/office/drawing/2014/main" id="{9FE13E5D-55F9-4AF4-ACCB-ECE35C5C4BF8}"/>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7108590" y="3211114"/>
              <a:ext cx="4552440" cy="932282"/>
            </a:xfrm>
            <a:prstGeom prst="rect">
              <a:avLst/>
            </a:prstGeom>
          </p:spPr>
        </p:pic>
        <p:pic>
          <p:nvPicPr>
            <p:cNvPr id="56" name="图片 55">
              <a:extLst>
                <a:ext uri="{FF2B5EF4-FFF2-40B4-BE49-F238E27FC236}">
                  <a16:creationId xmlns:a16="http://schemas.microsoft.com/office/drawing/2014/main" id="{E57DE76B-8818-4381-B358-91080C194251}"/>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6361595" y="4721275"/>
              <a:ext cx="2588110" cy="530012"/>
            </a:xfrm>
            <a:prstGeom prst="rect">
              <a:avLst/>
            </a:prstGeom>
          </p:spPr>
        </p:pic>
      </p:grpSp>
      <p:sp>
        <p:nvSpPr>
          <p:cNvPr id="3" name="标题 2">
            <a:extLst>
              <a:ext uri="{FF2B5EF4-FFF2-40B4-BE49-F238E27FC236}">
                <a16:creationId xmlns:a16="http://schemas.microsoft.com/office/drawing/2014/main" id="{7FEA123E-2D0B-40CD-95FA-B569D2AF323E}"/>
              </a:ext>
            </a:extLst>
          </p:cNvPr>
          <p:cNvSpPr>
            <a:spLocks noGrp="1"/>
          </p:cNvSpPr>
          <p:nvPr>
            <p:ph type="title" hasCustomPrompt="1"/>
          </p:nvPr>
        </p:nvSpPr>
        <p:spPr>
          <a:xfrm>
            <a:off x="1256060" y="3484191"/>
            <a:ext cx="9679880" cy="757130"/>
          </a:xfrm>
          <a:noFill/>
        </p:spPr>
        <p:txBody>
          <a:bodyPr wrap="square" rtlCol="0">
            <a:spAutoFit/>
          </a:bodyPr>
          <a:lstStyle>
            <a:lvl1pPr algn="ctr">
              <a:defRPr lang="zh-CN" altLang="en-US" sz="4800">
                <a:solidFill>
                  <a:schemeClr val="bg1"/>
                </a:solidFill>
                <a:cs typeface="+mn-cs"/>
              </a:defRPr>
            </a:lvl1pPr>
          </a:lstStyle>
          <a:p>
            <a:pPr marL="0" lvl="0" algn="ctr"/>
            <a:r>
              <a:rPr lang="zh-CN" altLang="en-US" dirty="0"/>
              <a:t>单击此处编辑章节标题</a:t>
            </a:r>
          </a:p>
        </p:txBody>
      </p:sp>
      <p:sp>
        <p:nvSpPr>
          <p:cNvPr id="8" name="文本占位符 7">
            <a:extLst>
              <a:ext uri="{FF2B5EF4-FFF2-40B4-BE49-F238E27FC236}">
                <a16:creationId xmlns:a16="http://schemas.microsoft.com/office/drawing/2014/main" id="{147FE576-7AD8-462A-9038-3F2DD10E50F9}"/>
              </a:ext>
            </a:extLst>
          </p:cNvPr>
          <p:cNvSpPr>
            <a:spLocks noGrp="1"/>
          </p:cNvSpPr>
          <p:nvPr>
            <p:ph type="body" sz="quarter" idx="10" hasCustomPrompt="1"/>
          </p:nvPr>
        </p:nvSpPr>
        <p:spPr>
          <a:xfrm>
            <a:off x="3088539" y="4283283"/>
            <a:ext cx="6014922" cy="341208"/>
          </a:xfrm>
        </p:spPr>
        <p:txBody>
          <a:bodyPr wrap="none" lIns="0" rIns="0">
            <a:normAutofit/>
          </a:bodyPr>
          <a:lstStyle>
            <a:lvl1pPr marL="0" indent="0" algn="ctr">
              <a:buNone/>
              <a:defRPr sz="1800">
                <a:solidFill>
                  <a:schemeClr val="bg1"/>
                </a:solidFill>
              </a:defRPr>
            </a:lvl1pPr>
            <a:lvl2pPr marL="457200" indent="0">
              <a:buNone/>
              <a:defRPr/>
            </a:lvl2pPr>
          </a:lstStyle>
          <a:p>
            <a:pPr lvl="0"/>
            <a:r>
              <a:rPr lang="en-US" altLang="zh-CN" dirty="0"/>
              <a:t>Click here to edit the master title style</a:t>
            </a:r>
            <a:endParaRPr lang="zh-CN" altLang="en-US" dirty="0"/>
          </a:p>
        </p:txBody>
      </p:sp>
      <p:sp>
        <p:nvSpPr>
          <p:cNvPr id="12" name="文本占位符 11">
            <a:extLst>
              <a:ext uri="{FF2B5EF4-FFF2-40B4-BE49-F238E27FC236}">
                <a16:creationId xmlns:a16="http://schemas.microsoft.com/office/drawing/2014/main" id="{B1D4AAB6-A74B-4214-8FDA-A4A96104C971}"/>
              </a:ext>
            </a:extLst>
          </p:cNvPr>
          <p:cNvSpPr>
            <a:spLocks noGrp="1"/>
          </p:cNvSpPr>
          <p:nvPr>
            <p:ph type="body" sz="quarter" idx="12" hasCustomPrompt="1"/>
          </p:nvPr>
        </p:nvSpPr>
        <p:spPr>
          <a:xfrm>
            <a:off x="4279900" y="1878399"/>
            <a:ext cx="3632200" cy="1363662"/>
          </a:xfrm>
        </p:spPr>
        <p:txBody>
          <a:bodyPr>
            <a:noAutofit/>
          </a:bodyPr>
          <a:lstStyle>
            <a:lvl1pPr marL="0" indent="0" algn="ctr">
              <a:buNone/>
              <a:defRPr sz="9600">
                <a:solidFill>
                  <a:schemeClr val="bg1"/>
                </a:solidFill>
                <a:latin typeface="+mj-ea"/>
                <a:ea typeface="+mj-ea"/>
              </a:defRPr>
            </a:lvl1pPr>
          </a:lstStyle>
          <a:p>
            <a:pPr lvl="0"/>
            <a:r>
              <a:rPr lang="en-US" altLang="zh-CN" dirty="0"/>
              <a:t>00</a:t>
            </a:r>
            <a:endParaRPr lang="zh-CN" altLang="en-US" dirty="0"/>
          </a:p>
        </p:txBody>
      </p:sp>
    </p:spTree>
    <p:extLst>
      <p:ext uri="{BB962C8B-B14F-4D97-AF65-F5344CB8AC3E}">
        <p14:creationId xmlns:p14="http://schemas.microsoft.com/office/powerpoint/2010/main" val="1212500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结尾页">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4D9A057-221F-4ADE-AED7-675D330410DA}"/>
              </a:ext>
            </a:extLst>
          </p:cNvPr>
          <p:cNvGrpSpPr/>
          <p:nvPr userDrawn="1"/>
        </p:nvGrpSpPr>
        <p:grpSpPr>
          <a:xfrm>
            <a:off x="-2724466" y="0"/>
            <a:ext cx="17827862" cy="7649887"/>
            <a:chOff x="-2724466" y="0"/>
            <a:chExt cx="17827862" cy="7649887"/>
          </a:xfrm>
        </p:grpSpPr>
        <p:sp>
          <p:nvSpPr>
            <p:cNvPr id="9" name="矩形: 圆角 8">
              <a:extLst>
                <a:ext uri="{FF2B5EF4-FFF2-40B4-BE49-F238E27FC236}">
                  <a16:creationId xmlns:a16="http://schemas.microsoft.com/office/drawing/2014/main" id="{DEF4EBE4-C63A-4E65-A041-5D154F67DB97}"/>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13" name="组合 12">
              <a:extLst>
                <a:ext uri="{FF2B5EF4-FFF2-40B4-BE49-F238E27FC236}">
                  <a16:creationId xmlns:a16="http://schemas.microsoft.com/office/drawing/2014/main" id="{198BB9E3-5254-4A98-8C0F-DB9DC9C69645}"/>
                </a:ext>
              </a:extLst>
            </p:cNvPr>
            <p:cNvGrpSpPr/>
            <p:nvPr/>
          </p:nvGrpSpPr>
          <p:grpSpPr>
            <a:xfrm>
              <a:off x="7779846" y="4109275"/>
              <a:ext cx="7323550" cy="3540612"/>
              <a:chOff x="-2317116" y="-35796"/>
              <a:chExt cx="7323550" cy="3540612"/>
            </a:xfrm>
          </p:grpSpPr>
          <p:sp>
            <p:nvSpPr>
              <p:cNvPr id="26" name="矩形: 圆角 25">
                <a:extLst>
                  <a:ext uri="{FF2B5EF4-FFF2-40B4-BE49-F238E27FC236}">
                    <a16:creationId xmlns:a16="http://schemas.microsoft.com/office/drawing/2014/main" id="{2E3CB17B-7B1E-4759-982E-C7E4D012C691}"/>
                  </a:ext>
                </a:extLst>
              </p:cNvPr>
              <p:cNvSpPr/>
              <p:nvPr/>
            </p:nvSpPr>
            <p:spPr>
              <a:xfrm rot="2836031">
                <a:off x="2312719" y="-220544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84103BCB-F4A4-407D-B074-6BB5C2621103}"/>
                  </a:ext>
                </a:extLst>
              </p:cNvPr>
              <p:cNvSpPr/>
              <p:nvPr/>
            </p:nvSpPr>
            <p:spPr>
              <a:xfrm rot="2836031">
                <a:off x="10655" y="96922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8BAF908-2D19-4DE9-85B3-7D3E4C7C6A49}"/>
                  </a:ext>
                </a:extLst>
              </p:cNvPr>
              <p:cNvSpPr/>
              <p:nvPr/>
            </p:nvSpPr>
            <p:spPr>
              <a:xfrm>
                <a:off x="265377" y="1887747"/>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圆角 13">
              <a:extLst>
                <a:ext uri="{FF2B5EF4-FFF2-40B4-BE49-F238E27FC236}">
                  <a16:creationId xmlns:a16="http://schemas.microsoft.com/office/drawing/2014/main" id="{F120FE9A-099D-4DBE-BCF4-4D4C12CF4830}"/>
                </a:ext>
              </a:extLst>
            </p:cNvPr>
            <p:cNvSpPr/>
            <p:nvPr/>
          </p:nvSpPr>
          <p:spPr>
            <a:xfrm rot="2836031">
              <a:off x="-554822" y="79885"/>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F781FB8-055B-479A-AA4B-65C3234FBFCB}"/>
                </a:ext>
              </a:extLst>
            </p:cNvPr>
            <p:cNvSpPr/>
            <p:nvPr/>
          </p:nvSpPr>
          <p:spPr>
            <a:xfrm>
              <a:off x="1509489" y="261574"/>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2A61BFD-3D8A-4184-A647-89AED7AB861F}"/>
                </a:ext>
              </a:extLst>
            </p:cNvPr>
            <p:cNvSpPr/>
            <p:nvPr/>
          </p:nvSpPr>
          <p:spPr>
            <a:xfrm flipH="1">
              <a:off x="1803329" y="1310700"/>
              <a:ext cx="463998" cy="46399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85A752A-DA00-44D8-9E68-5DA9A23DEB39}"/>
                </a:ext>
              </a:extLst>
            </p:cNvPr>
            <p:cNvSpPr/>
            <p:nvPr/>
          </p:nvSpPr>
          <p:spPr>
            <a:xfrm>
              <a:off x="-509834" y="905666"/>
              <a:ext cx="692361" cy="692361"/>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E9B65F8-92FF-4FE7-BC1A-24179B29ADF5}"/>
                </a:ext>
              </a:extLst>
            </p:cNvPr>
            <p:cNvSpPr/>
            <p:nvPr/>
          </p:nvSpPr>
          <p:spPr>
            <a:xfrm>
              <a:off x="717224" y="277792"/>
              <a:ext cx="216378" cy="21637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8CD722B-0955-478B-9DED-B16462702F27}"/>
                </a:ext>
              </a:extLst>
            </p:cNvPr>
            <p:cNvSpPr/>
            <p:nvPr/>
          </p:nvSpPr>
          <p:spPr>
            <a:xfrm>
              <a:off x="10754334" y="4479001"/>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4691CF2-E93A-48B4-B8A8-2CF572CF3ED3}"/>
                </a:ext>
              </a:extLst>
            </p:cNvPr>
            <p:cNvSpPr/>
            <p:nvPr/>
          </p:nvSpPr>
          <p:spPr>
            <a:xfrm>
              <a:off x="10159320" y="5059632"/>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 name="图片 70">
              <a:extLst>
                <a:ext uri="{FF2B5EF4-FFF2-40B4-BE49-F238E27FC236}">
                  <a16:creationId xmlns:a16="http://schemas.microsoft.com/office/drawing/2014/main" id="{B03D85AB-46AE-43E8-8777-AD5F9E5F2112}"/>
                </a:ext>
              </a:extLst>
            </p:cNvPr>
            <p:cNvPicPr>
              <a:picLocks noChangeAspect="1"/>
            </p:cNvPicPr>
            <p:nvPr userDrawn="1"/>
          </p:nvPicPr>
          <p:blipFill>
            <a:blip r:embed="rId2">
              <a:alphaModFix amt="7000"/>
              <a:extLst>
                <a:ext uri="{28A0092B-C50C-407E-A947-70E740481C1C}">
                  <a14:useLocalDpi xmlns:a14="http://schemas.microsoft.com/office/drawing/2010/main" val="0"/>
                </a:ext>
              </a:extLst>
            </a:blip>
            <a:stretch>
              <a:fillRect/>
            </a:stretch>
          </p:blipFill>
          <p:spPr>
            <a:xfrm>
              <a:off x="3197021" y="1081126"/>
              <a:ext cx="3608680" cy="739012"/>
            </a:xfrm>
            <a:prstGeom prst="rect">
              <a:avLst/>
            </a:prstGeom>
          </p:spPr>
        </p:pic>
        <p:pic>
          <p:nvPicPr>
            <p:cNvPr id="72" name="图片 71">
              <a:extLst>
                <a:ext uri="{FF2B5EF4-FFF2-40B4-BE49-F238E27FC236}">
                  <a16:creationId xmlns:a16="http://schemas.microsoft.com/office/drawing/2014/main" id="{BEEF0103-7C14-4D29-BADE-EE920535897D}"/>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7354008" y="3246051"/>
              <a:ext cx="4274703" cy="875405"/>
            </a:xfrm>
            <a:prstGeom prst="rect">
              <a:avLst/>
            </a:prstGeom>
          </p:spPr>
        </p:pic>
        <p:pic>
          <p:nvPicPr>
            <p:cNvPr id="73" name="图片 72">
              <a:extLst>
                <a:ext uri="{FF2B5EF4-FFF2-40B4-BE49-F238E27FC236}">
                  <a16:creationId xmlns:a16="http://schemas.microsoft.com/office/drawing/2014/main" id="{8FA8EF15-574B-4532-9947-415B15BFF8AA}"/>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525807" y="5450232"/>
              <a:ext cx="2654860" cy="543682"/>
            </a:xfrm>
            <a:prstGeom prst="rect">
              <a:avLst/>
            </a:prstGeom>
          </p:spPr>
        </p:pic>
        <p:pic>
          <p:nvPicPr>
            <p:cNvPr id="75" name="图片 74">
              <a:extLst>
                <a:ext uri="{FF2B5EF4-FFF2-40B4-BE49-F238E27FC236}">
                  <a16:creationId xmlns:a16="http://schemas.microsoft.com/office/drawing/2014/main" id="{9FBCEAB7-DD8B-416D-BD8D-9B92D6F0F84F}"/>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831498" y="5416733"/>
              <a:ext cx="3710078" cy="477436"/>
            </a:xfrm>
            <a:prstGeom prst="rect">
              <a:avLst/>
            </a:prstGeom>
          </p:spPr>
        </p:pic>
        <p:pic>
          <p:nvPicPr>
            <p:cNvPr id="76" name="图片 75">
              <a:extLst>
                <a:ext uri="{FF2B5EF4-FFF2-40B4-BE49-F238E27FC236}">
                  <a16:creationId xmlns:a16="http://schemas.microsoft.com/office/drawing/2014/main" id="{F52C9A7B-8E8A-472A-B90A-5ACA847CE897}"/>
                </a:ext>
              </a:extLst>
            </p:cNvPr>
            <p:cNvPicPr>
              <a:picLocks noChangeAspect="1"/>
            </p:cNvPicPr>
            <p:nvPr userDrawn="1"/>
          </p:nvPicPr>
          <p:blipFill>
            <a:blip r:embed="rId3">
              <a:alphaModFix amt="4000"/>
              <a:extLst>
                <a:ext uri="{28A0092B-C50C-407E-A947-70E740481C1C}">
                  <a14:useLocalDpi xmlns:a14="http://schemas.microsoft.com/office/drawing/2010/main" val="0"/>
                </a:ext>
              </a:extLst>
            </a:blip>
            <a:stretch>
              <a:fillRect/>
            </a:stretch>
          </p:blipFill>
          <p:spPr>
            <a:xfrm>
              <a:off x="965770" y="3546482"/>
              <a:ext cx="3014827" cy="387967"/>
            </a:xfrm>
            <a:prstGeom prst="rect">
              <a:avLst/>
            </a:prstGeom>
          </p:spPr>
        </p:pic>
        <p:pic>
          <p:nvPicPr>
            <p:cNvPr id="77" name="图片 76">
              <a:extLst>
                <a:ext uri="{FF2B5EF4-FFF2-40B4-BE49-F238E27FC236}">
                  <a16:creationId xmlns:a16="http://schemas.microsoft.com/office/drawing/2014/main" id="{C0D0A042-BA26-4FBB-B257-439216B0D791}"/>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6220504" y="4820051"/>
              <a:ext cx="2801192" cy="360475"/>
            </a:xfrm>
            <a:prstGeom prst="rect">
              <a:avLst/>
            </a:prstGeom>
          </p:spPr>
        </p:pic>
        <p:pic>
          <p:nvPicPr>
            <p:cNvPr id="78" name="图片 77">
              <a:extLst>
                <a:ext uri="{FF2B5EF4-FFF2-40B4-BE49-F238E27FC236}">
                  <a16:creationId xmlns:a16="http://schemas.microsoft.com/office/drawing/2014/main" id="{D4442962-AE3A-44F6-A1D5-429916DD7949}"/>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7464772" y="1929507"/>
              <a:ext cx="2475496" cy="318562"/>
            </a:xfrm>
            <a:prstGeom prst="rect">
              <a:avLst/>
            </a:prstGeom>
          </p:spPr>
        </p:pic>
        <p:pic>
          <p:nvPicPr>
            <p:cNvPr id="79" name="图片 78">
              <a:extLst>
                <a:ext uri="{FF2B5EF4-FFF2-40B4-BE49-F238E27FC236}">
                  <a16:creationId xmlns:a16="http://schemas.microsoft.com/office/drawing/2014/main" id="{865EBCB9-A068-4A80-921B-282D859DB72E}"/>
                </a:ext>
              </a:extLst>
            </p:cNvPr>
            <p:cNvPicPr>
              <a:picLocks noChangeAspect="1"/>
            </p:cNvPicPr>
            <p:nvPr userDrawn="1"/>
          </p:nvPicPr>
          <p:blipFill>
            <a:blip r:embed="rId3">
              <a:alphaModFix amt="8000"/>
              <a:extLst>
                <a:ext uri="{28A0092B-C50C-407E-A947-70E740481C1C}">
                  <a14:useLocalDpi xmlns:a14="http://schemas.microsoft.com/office/drawing/2010/main" val="0"/>
                </a:ext>
              </a:extLst>
            </a:blip>
            <a:stretch>
              <a:fillRect/>
            </a:stretch>
          </p:blipFill>
          <p:spPr>
            <a:xfrm>
              <a:off x="10590724" y="648891"/>
              <a:ext cx="3202552" cy="412124"/>
            </a:xfrm>
            <a:prstGeom prst="rect">
              <a:avLst/>
            </a:prstGeom>
          </p:spPr>
        </p:pic>
      </p:grpSp>
      <p:sp>
        <p:nvSpPr>
          <p:cNvPr id="2" name="标题 1">
            <a:extLst>
              <a:ext uri="{FF2B5EF4-FFF2-40B4-BE49-F238E27FC236}">
                <a16:creationId xmlns:a16="http://schemas.microsoft.com/office/drawing/2014/main" id="{4604E059-09E1-4D1A-927B-C2586EED7798}"/>
              </a:ext>
            </a:extLst>
          </p:cNvPr>
          <p:cNvSpPr>
            <a:spLocks noGrp="1"/>
          </p:cNvSpPr>
          <p:nvPr userDrawn="1">
            <p:ph type="title" hasCustomPrompt="1"/>
          </p:nvPr>
        </p:nvSpPr>
        <p:spPr>
          <a:xfrm>
            <a:off x="1256060" y="2867813"/>
            <a:ext cx="9679880" cy="840230"/>
          </a:xfrm>
          <a:noFill/>
        </p:spPr>
        <p:txBody>
          <a:bodyPr wrap="square" rtlCol="0">
            <a:spAutoFit/>
          </a:bodyPr>
          <a:lstStyle>
            <a:lvl1pPr algn="ctr">
              <a:defRPr lang="zh-CN" altLang="en-US" sz="5400">
                <a:solidFill>
                  <a:schemeClr val="bg1"/>
                </a:solidFill>
                <a:cs typeface="+mn-cs"/>
              </a:defRPr>
            </a:lvl1pPr>
          </a:lstStyle>
          <a:p>
            <a:pPr marL="0" lvl="0" algn="ctr"/>
            <a:r>
              <a:rPr lang="zh-CN" altLang="en-US" dirty="0"/>
              <a:t>单击此处加入总结文字</a:t>
            </a:r>
          </a:p>
        </p:txBody>
      </p:sp>
    </p:spTree>
    <p:extLst>
      <p:ext uri="{BB962C8B-B14F-4D97-AF65-F5344CB8AC3E}">
        <p14:creationId xmlns:p14="http://schemas.microsoft.com/office/powerpoint/2010/main" val="4055227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1" name="平行四边形 10">
            <a:extLst>
              <a:ext uri="{FF2B5EF4-FFF2-40B4-BE49-F238E27FC236}">
                <a16:creationId xmlns:a16="http://schemas.microsoft.com/office/drawing/2014/main" id="{8A6A2B2D-7FE0-4F8B-8AA2-E8D8F88081D0}"/>
              </a:ext>
            </a:extLst>
          </p:cNvPr>
          <p:cNvSpPr/>
          <p:nvPr userDrawn="1"/>
        </p:nvSpPr>
        <p:spPr>
          <a:xfrm>
            <a:off x="1013336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占位符 1">
            <a:extLst>
              <a:ext uri="{FF2B5EF4-FFF2-40B4-BE49-F238E27FC236}">
                <a16:creationId xmlns:a16="http://schemas.microsoft.com/office/drawing/2014/main" id="{8F537AC9-F4CF-4E6D-9D12-3789E4BCB4C6}"/>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grpSp>
        <p:nvGrpSpPr>
          <p:cNvPr id="13" name="组合 12">
            <a:extLst>
              <a:ext uri="{FF2B5EF4-FFF2-40B4-BE49-F238E27FC236}">
                <a16:creationId xmlns:a16="http://schemas.microsoft.com/office/drawing/2014/main" id="{32107533-2A5F-4F5E-8D64-FE40847CBA7B}"/>
              </a:ext>
            </a:extLst>
          </p:cNvPr>
          <p:cNvGrpSpPr/>
          <p:nvPr userDrawn="1"/>
        </p:nvGrpSpPr>
        <p:grpSpPr>
          <a:xfrm>
            <a:off x="10389923" y="344809"/>
            <a:ext cx="1468924" cy="335280"/>
            <a:chOff x="335077" y="270942"/>
            <a:chExt cx="1827552" cy="417136"/>
          </a:xfrm>
          <a:solidFill>
            <a:schemeClr val="bg1"/>
          </a:solidFill>
        </p:grpSpPr>
        <p:grpSp>
          <p:nvGrpSpPr>
            <p:cNvPr id="14" name="组合 13">
              <a:extLst>
                <a:ext uri="{FF2B5EF4-FFF2-40B4-BE49-F238E27FC236}">
                  <a16:creationId xmlns:a16="http://schemas.microsoft.com/office/drawing/2014/main" id="{94DD8629-BB3C-452B-8586-1048FF69EE0A}"/>
                </a:ext>
              </a:extLst>
            </p:cNvPr>
            <p:cNvGrpSpPr/>
            <p:nvPr/>
          </p:nvGrpSpPr>
          <p:grpSpPr>
            <a:xfrm>
              <a:off x="831799" y="288037"/>
              <a:ext cx="1330830" cy="363588"/>
              <a:chOff x="5402262" y="5211762"/>
              <a:chExt cx="3059113" cy="835761"/>
            </a:xfrm>
            <a:grpFill/>
          </p:grpSpPr>
          <p:sp>
            <p:nvSpPr>
              <p:cNvPr id="44" name="Freeform 32">
                <a:extLst>
                  <a:ext uri="{FF2B5EF4-FFF2-40B4-BE49-F238E27FC236}">
                    <a16:creationId xmlns:a16="http://schemas.microsoft.com/office/drawing/2014/main" id="{69F26826-0301-4889-A503-97654C6F374D}"/>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33">
                <a:extLst>
                  <a:ext uri="{FF2B5EF4-FFF2-40B4-BE49-F238E27FC236}">
                    <a16:creationId xmlns:a16="http://schemas.microsoft.com/office/drawing/2014/main" id="{C0EF657A-851C-4A2A-84E2-6D2AA7C5B855}"/>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6" name="组合 45">
                <a:extLst>
                  <a:ext uri="{FF2B5EF4-FFF2-40B4-BE49-F238E27FC236}">
                    <a16:creationId xmlns:a16="http://schemas.microsoft.com/office/drawing/2014/main" id="{74E71AA4-911F-47CB-9442-DA8563DC90BE}"/>
                  </a:ext>
                </a:extLst>
              </p:cNvPr>
              <p:cNvGrpSpPr/>
              <p:nvPr/>
            </p:nvGrpSpPr>
            <p:grpSpPr>
              <a:xfrm>
                <a:off x="7683654" y="5211762"/>
                <a:ext cx="777721" cy="795133"/>
                <a:chOff x="8128154" y="5211762"/>
                <a:chExt cx="777721" cy="795133"/>
              </a:xfrm>
              <a:grpFill/>
            </p:grpSpPr>
            <p:sp>
              <p:nvSpPr>
                <p:cNvPr id="50" name="Freeform 34">
                  <a:extLst>
                    <a:ext uri="{FF2B5EF4-FFF2-40B4-BE49-F238E27FC236}">
                      <a16:creationId xmlns:a16="http://schemas.microsoft.com/office/drawing/2014/main" id="{0469B42D-D284-4B91-A91F-13E87B31D871}"/>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1" name="Freeform 36">
                  <a:extLst>
                    <a:ext uri="{FF2B5EF4-FFF2-40B4-BE49-F238E27FC236}">
                      <a16:creationId xmlns:a16="http://schemas.microsoft.com/office/drawing/2014/main" id="{092CB0D6-E758-4C2F-A0C3-49B95C34CDEE}"/>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7" name="组合 46">
                <a:extLst>
                  <a:ext uri="{FF2B5EF4-FFF2-40B4-BE49-F238E27FC236}">
                    <a16:creationId xmlns:a16="http://schemas.microsoft.com/office/drawing/2014/main" id="{11F0DC23-7E43-48F2-AFFF-44C857585DFF}"/>
                  </a:ext>
                </a:extLst>
              </p:cNvPr>
              <p:cNvGrpSpPr/>
              <p:nvPr/>
            </p:nvGrpSpPr>
            <p:grpSpPr>
              <a:xfrm>
                <a:off x="7088496" y="5329775"/>
                <a:ext cx="487527" cy="574585"/>
                <a:chOff x="7333022" y="5329775"/>
                <a:chExt cx="487527" cy="574585"/>
              </a:xfrm>
              <a:grpFill/>
            </p:grpSpPr>
            <p:sp>
              <p:nvSpPr>
                <p:cNvPr id="48" name="Freeform 35">
                  <a:extLst>
                    <a:ext uri="{FF2B5EF4-FFF2-40B4-BE49-F238E27FC236}">
                      <a16:creationId xmlns:a16="http://schemas.microsoft.com/office/drawing/2014/main" id="{AFF09535-4EBF-460E-BCA2-F8E4530BAE9D}"/>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7">
                  <a:extLst>
                    <a:ext uri="{FF2B5EF4-FFF2-40B4-BE49-F238E27FC236}">
                      <a16:creationId xmlns:a16="http://schemas.microsoft.com/office/drawing/2014/main" id="{82DB0AFD-D47F-4043-B772-D5BAD2ED61D6}"/>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5" name="组合 14">
              <a:extLst>
                <a:ext uri="{FF2B5EF4-FFF2-40B4-BE49-F238E27FC236}">
                  <a16:creationId xmlns:a16="http://schemas.microsoft.com/office/drawing/2014/main" id="{C398EF85-AC47-45C2-9C1F-899B6A84A18D}"/>
                </a:ext>
              </a:extLst>
            </p:cNvPr>
            <p:cNvGrpSpPr/>
            <p:nvPr/>
          </p:nvGrpSpPr>
          <p:grpSpPr>
            <a:xfrm>
              <a:off x="335077" y="270942"/>
              <a:ext cx="421971" cy="417136"/>
              <a:chOff x="4065588" y="1646238"/>
              <a:chExt cx="969963" cy="958850"/>
            </a:xfrm>
            <a:grpFill/>
          </p:grpSpPr>
          <p:sp>
            <p:nvSpPr>
              <p:cNvPr id="16" name="Freeform 5">
                <a:extLst>
                  <a:ext uri="{FF2B5EF4-FFF2-40B4-BE49-F238E27FC236}">
                    <a16:creationId xmlns:a16="http://schemas.microsoft.com/office/drawing/2014/main" id="{EA17E22C-0D8D-46BC-A685-6621E16269D3}"/>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6">
                <a:extLst>
                  <a:ext uri="{FF2B5EF4-FFF2-40B4-BE49-F238E27FC236}">
                    <a16:creationId xmlns:a16="http://schemas.microsoft.com/office/drawing/2014/main" id="{9F85B695-35E9-488B-A654-E861A804547B}"/>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7">
                <a:extLst>
                  <a:ext uri="{FF2B5EF4-FFF2-40B4-BE49-F238E27FC236}">
                    <a16:creationId xmlns:a16="http://schemas.microsoft.com/office/drawing/2014/main" id="{F485C85C-BC2B-4F32-915C-0BFB17970D8E}"/>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8">
                <a:extLst>
                  <a:ext uri="{FF2B5EF4-FFF2-40B4-BE49-F238E27FC236}">
                    <a16:creationId xmlns:a16="http://schemas.microsoft.com/office/drawing/2014/main" id="{4DB7F7C7-BA68-4087-9F8A-CFE2875266ED}"/>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9">
                <a:extLst>
                  <a:ext uri="{FF2B5EF4-FFF2-40B4-BE49-F238E27FC236}">
                    <a16:creationId xmlns:a16="http://schemas.microsoft.com/office/drawing/2014/main" id="{C54DE55B-3FF7-41E0-ABF9-BA9DEC89C9C6}"/>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0">
                <a:extLst>
                  <a:ext uri="{FF2B5EF4-FFF2-40B4-BE49-F238E27FC236}">
                    <a16:creationId xmlns:a16="http://schemas.microsoft.com/office/drawing/2014/main" id="{59929121-1F8C-4D5B-A1E7-CBF80924BF2B}"/>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1">
                <a:extLst>
                  <a:ext uri="{FF2B5EF4-FFF2-40B4-BE49-F238E27FC236}">
                    <a16:creationId xmlns:a16="http://schemas.microsoft.com/office/drawing/2014/main" id="{3D27B830-1759-48F0-B03A-D3892DCCF6F3}"/>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2">
                <a:extLst>
                  <a:ext uri="{FF2B5EF4-FFF2-40B4-BE49-F238E27FC236}">
                    <a16:creationId xmlns:a16="http://schemas.microsoft.com/office/drawing/2014/main" id="{C5EB446A-3916-48BF-99B9-7AF6907EC49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3">
                <a:extLst>
                  <a:ext uri="{FF2B5EF4-FFF2-40B4-BE49-F238E27FC236}">
                    <a16:creationId xmlns:a16="http://schemas.microsoft.com/office/drawing/2014/main" id="{02D4918C-D09B-43B2-A04C-FA63310867E2}"/>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4">
                <a:extLst>
                  <a:ext uri="{FF2B5EF4-FFF2-40B4-BE49-F238E27FC236}">
                    <a16:creationId xmlns:a16="http://schemas.microsoft.com/office/drawing/2014/main" id="{9C5C94DB-57B6-46EF-BD6D-3B44EA823A0F}"/>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15">
                <a:extLst>
                  <a:ext uri="{FF2B5EF4-FFF2-40B4-BE49-F238E27FC236}">
                    <a16:creationId xmlns:a16="http://schemas.microsoft.com/office/drawing/2014/main" id="{0838BD95-098D-4CE8-9644-F62D1533535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16">
                <a:extLst>
                  <a:ext uri="{FF2B5EF4-FFF2-40B4-BE49-F238E27FC236}">
                    <a16:creationId xmlns:a16="http://schemas.microsoft.com/office/drawing/2014/main" id="{C3DE9F38-CE3B-430F-8398-0E22F860A09B}"/>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7">
                <a:extLst>
                  <a:ext uri="{FF2B5EF4-FFF2-40B4-BE49-F238E27FC236}">
                    <a16:creationId xmlns:a16="http://schemas.microsoft.com/office/drawing/2014/main" id="{0421F86F-230F-4054-9CD2-0439F52F82D3}"/>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8">
                <a:extLst>
                  <a:ext uri="{FF2B5EF4-FFF2-40B4-BE49-F238E27FC236}">
                    <a16:creationId xmlns:a16="http://schemas.microsoft.com/office/drawing/2014/main" id="{BE963CF4-58C0-49D7-85E3-06FAAAC61DC4}"/>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9">
                <a:extLst>
                  <a:ext uri="{FF2B5EF4-FFF2-40B4-BE49-F238E27FC236}">
                    <a16:creationId xmlns:a16="http://schemas.microsoft.com/office/drawing/2014/main" id="{54BDC2CE-4D4C-423D-8129-AB8DB1A24AAD}"/>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0">
                <a:extLst>
                  <a:ext uri="{FF2B5EF4-FFF2-40B4-BE49-F238E27FC236}">
                    <a16:creationId xmlns:a16="http://schemas.microsoft.com/office/drawing/2014/main" id="{2B1323AF-6F39-43EE-A816-2E8709D21251}"/>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1">
                <a:extLst>
                  <a:ext uri="{FF2B5EF4-FFF2-40B4-BE49-F238E27FC236}">
                    <a16:creationId xmlns:a16="http://schemas.microsoft.com/office/drawing/2014/main" id="{D3D66590-3B79-48BB-A629-0CE4F0206521}"/>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2">
                <a:extLst>
                  <a:ext uri="{FF2B5EF4-FFF2-40B4-BE49-F238E27FC236}">
                    <a16:creationId xmlns:a16="http://schemas.microsoft.com/office/drawing/2014/main" id="{84F46921-639B-4EB5-A1B7-A5B629190A2E}"/>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3">
                <a:extLst>
                  <a:ext uri="{FF2B5EF4-FFF2-40B4-BE49-F238E27FC236}">
                    <a16:creationId xmlns:a16="http://schemas.microsoft.com/office/drawing/2014/main" id="{3BE5DA22-752E-4248-83B2-2CF2FAEAB6D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4">
                <a:extLst>
                  <a:ext uri="{FF2B5EF4-FFF2-40B4-BE49-F238E27FC236}">
                    <a16:creationId xmlns:a16="http://schemas.microsoft.com/office/drawing/2014/main" id="{04013F17-4FAE-4C70-85DD-F5F398CDDE9E}"/>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25">
                <a:extLst>
                  <a:ext uri="{FF2B5EF4-FFF2-40B4-BE49-F238E27FC236}">
                    <a16:creationId xmlns:a16="http://schemas.microsoft.com/office/drawing/2014/main" id="{46A52D51-1297-4EDC-8B60-C5285A7CFDE9}"/>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26">
                <a:extLst>
                  <a:ext uri="{FF2B5EF4-FFF2-40B4-BE49-F238E27FC236}">
                    <a16:creationId xmlns:a16="http://schemas.microsoft.com/office/drawing/2014/main" id="{A606A8E9-593C-4B60-B4A9-FBA9187E8D22}"/>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7">
                <a:extLst>
                  <a:ext uri="{FF2B5EF4-FFF2-40B4-BE49-F238E27FC236}">
                    <a16:creationId xmlns:a16="http://schemas.microsoft.com/office/drawing/2014/main" id="{A035D208-016F-489C-90C3-55EDFB30C170}"/>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8">
                <a:extLst>
                  <a:ext uri="{FF2B5EF4-FFF2-40B4-BE49-F238E27FC236}">
                    <a16:creationId xmlns:a16="http://schemas.microsoft.com/office/drawing/2014/main" id="{2F7BB994-C714-4287-AACD-40AFFDEA4C7B}"/>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9">
                <a:extLst>
                  <a:ext uri="{FF2B5EF4-FFF2-40B4-BE49-F238E27FC236}">
                    <a16:creationId xmlns:a16="http://schemas.microsoft.com/office/drawing/2014/main" id="{2F48DA7D-4EC3-4995-B51D-D0051F534446}"/>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30">
                <a:extLst>
                  <a:ext uri="{FF2B5EF4-FFF2-40B4-BE49-F238E27FC236}">
                    <a16:creationId xmlns:a16="http://schemas.microsoft.com/office/drawing/2014/main" id="{1D3CE55A-60CE-44D8-A556-6BBAF677D6EE}"/>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31">
                <a:extLst>
                  <a:ext uri="{FF2B5EF4-FFF2-40B4-BE49-F238E27FC236}">
                    <a16:creationId xmlns:a16="http://schemas.microsoft.com/office/drawing/2014/main" id="{3F33EE76-C2FE-4671-B0B1-A93AA360F107}"/>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38">
                <a:extLst>
                  <a:ext uri="{FF2B5EF4-FFF2-40B4-BE49-F238E27FC236}">
                    <a16:creationId xmlns:a16="http://schemas.microsoft.com/office/drawing/2014/main" id="{4C24A69B-B148-4D7C-A059-FF840E1B9A6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2" name="组合 51">
            <a:extLst>
              <a:ext uri="{FF2B5EF4-FFF2-40B4-BE49-F238E27FC236}">
                <a16:creationId xmlns:a16="http://schemas.microsoft.com/office/drawing/2014/main" id="{48F133C0-B38D-4FEE-A46B-9DE8F84A4FBF}"/>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E85DD546-71AC-4639-AC4F-79691F1C6638}"/>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34522D2-84E9-44C0-A770-EDA5CDDC0D2E}"/>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日期占位符 1">
            <a:extLst>
              <a:ext uri="{FF2B5EF4-FFF2-40B4-BE49-F238E27FC236}">
                <a16:creationId xmlns:a16="http://schemas.microsoft.com/office/drawing/2014/main" id="{09166D28-CC6D-4657-BDAE-44371EBFFBC8}"/>
              </a:ext>
            </a:extLst>
          </p:cNvPr>
          <p:cNvSpPr>
            <a:spLocks noGrp="1"/>
          </p:cNvSpPr>
          <p:nvPr>
            <p:ph type="dt" sz="half" idx="10"/>
          </p:nvPr>
        </p:nvSpPr>
        <p:spPr>
          <a:xfrm>
            <a:off x="660400" y="6235700"/>
            <a:ext cx="2921000" cy="365125"/>
          </a:xfrm>
        </p:spPr>
        <p:txBody>
          <a:bodyPr/>
          <a:lstStyle/>
          <a:p>
            <a:fld id="{C2C51B60-E85A-49FB-82D0-828A9D1C67E2}" type="datetime1">
              <a:rPr lang="zh-CN" altLang="en-US" smtClean="0"/>
              <a:t>2022/9/16</a:t>
            </a:fld>
            <a:endParaRPr lang="zh-CN" altLang="en-US"/>
          </a:p>
        </p:txBody>
      </p:sp>
      <p:sp>
        <p:nvSpPr>
          <p:cNvPr id="56" name="页脚占位符 2">
            <a:extLst>
              <a:ext uri="{FF2B5EF4-FFF2-40B4-BE49-F238E27FC236}">
                <a16:creationId xmlns:a16="http://schemas.microsoft.com/office/drawing/2014/main" id="{0D974F31-3BFF-47C2-AAA3-44EC7BF118E9}"/>
              </a:ext>
            </a:extLst>
          </p:cNvPr>
          <p:cNvSpPr>
            <a:spLocks noGrp="1"/>
          </p:cNvSpPr>
          <p:nvPr>
            <p:ph type="ftr" sz="quarter" idx="11"/>
          </p:nvPr>
        </p:nvSpPr>
        <p:spPr>
          <a:xfrm>
            <a:off x="4038600" y="6269159"/>
            <a:ext cx="4114800" cy="365125"/>
          </a:xfrm>
        </p:spPr>
        <p:txBody>
          <a:bodyPr/>
          <a:lstStyle/>
          <a:p>
            <a:endParaRPr lang="zh-CN" altLang="en-US" dirty="0"/>
          </a:p>
        </p:txBody>
      </p:sp>
      <p:sp>
        <p:nvSpPr>
          <p:cNvPr id="57" name="灯片编号占位符 3">
            <a:extLst>
              <a:ext uri="{FF2B5EF4-FFF2-40B4-BE49-F238E27FC236}">
                <a16:creationId xmlns:a16="http://schemas.microsoft.com/office/drawing/2014/main" id="{E2B877DC-E009-4DEF-8ABE-6171C9DE8808}"/>
              </a:ext>
            </a:extLst>
          </p:cNvPr>
          <p:cNvSpPr>
            <a:spLocks noGrp="1"/>
          </p:cNvSpPr>
          <p:nvPr>
            <p:ph type="sldNum" sz="quarter" idx="12"/>
          </p:nvPr>
        </p:nvSpPr>
        <p:spPr>
          <a:xfrm>
            <a:off x="8610599" y="6247634"/>
            <a:ext cx="2906125" cy="365125"/>
          </a:xfrm>
        </p:spPr>
        <p:txBody>
          <a:bodyPr/>
          <a:lstStyle/>
          <a:p>
            <a:fld id="{62882B55-B6B2-497F-8568-5D2D4C04CE38}" type="slidenum">
              <a:rPr lang="zh-CN" altLang="en-US" smtClean="0"/>
              <a:t>‹#›</a:t>
            </a:fld>
            <a:endParaRPr lang="zh-CN" altLang="en-US"/>
          </a:p>
        </p:txBody>
      </p:sp>
    </p:spTree>
    <p:extLst>
      <p:ext uri="{BB962C8B-B14F-4D97-AF65-F5344CB8AC3E}">
        <p14:creationId xmlns:p14="http://schemas.microsoft.com/office/powerpoint/2010/main" val="20802078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 name="平行四边形 53">
            <a:extLst>
              <a:ext uri="{FF2B5EF4-FFF2-40B4-BE49-F238E27FC236}">
                <a16:creationId xmlns:a16="http://schemas.microsoft.com/office/drawing/2014/main" id="{839629DA-8AB4-45E6-A357-F790EE1A42A8}"/>
              </a:ext>
            </a:extLst>
          </p:cNvPr>
          <p:cNvSpPr/>
          <p:nvPr userDrawn="1"/>
        </p:nvSpPr>
        <p:spPr>
          <a:xfrm>
            <a:off x="1013336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91877B7B-B003-4B37-A2E0-DA4A07725ED1}"/>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778D51D-0AE6-4D6E-944B-9B37C5DC5830}"/>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484920AA-4418-4352-A3F2-E72BB30AB7D2}"/>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B6E46-A66D-4495-82B3-3C45193EB833}" type="datetime1">
              <a:rPr lang="zh-CN" altLang="en-US" smtClean="0"/>
              <a:t>2022/9/16</a:t>
            </a:fld>
            <a:endParaRPr lang="zh-CN" altLang="en-US"/>
          </a:p>
        </p:txBody>
      </p:sp>
      <p:sp>
        <p:nvSpPr>
          <p:cNvPr id="5" name="页脚占位符 4">
            <a:extLst>
              <a:ext uri="{FF2B5EF4-FFF2-40B4-BE49-F238E27FC236}">
                <a16:creationId xmlns:a16="http://schemas.microsoft.com/office/drawing/2014/main" id="{62F22C02-4D27-4DCE-B6F5-6BC1580C421C}"/>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32AC6C96-6A67-4302-B2DA-567B4F54BBCA}"/>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8" name="组合 7">
            <a:extLst>
              <a:ext uri="{FF2B5EF4-FFF2-40B4-BE49-F238E27FC236}">
                <a16:creationId xmlns:a16="http://schemas.microsoft.com/office/drawing/2014/main" id="{EA74F715-3C6E-4E26-B2F7-1146E3395FFC}"/>
              </a:ext>
            </a:extLst>
          </p:cNvPr>
          <p:cNvGrpSpPr/>
          <p:nvPr userDrawn="1"/>
        </p:nvGrpSpPr>
        <p:grpSpPr>
          <a:xfrm>
            <a:off x="10417219" y="344809"/>
            <a:ext cx="1468924" cy="335280"/>
            <a:chOff x="335077" y="270942"/>
            <a:chExt cx="1827552" cy="417136"/>
          </a:xfrm>
          <a:solidFill>
            <a:schemeClr val="bg1"/>
          </a:solidFill>
        </p:grpSpPr>
        <p:grpSp>
          <p:nvGrpSpPr>
            <p:cNvPr id="9" name="组合 8">
              <a:extLst>
                <a:ext uri="{FF2B5EF4-FFF2-40B4-BE49-F238E27FC236}">
                  <a16:creationId xmlns:a16="http://schemas.microsoft.com/office/drawing/2014/main" id="{D548C77F-00C1-4FCE-BB35-75B88B871D80}"/>
                </a:ext>
              </a:extLst>
            </p:cNvPr>
            <p:cNvGrpSpPr/>
            <p:nvPr/>
          </p:nvGrpSpPr>
          <p:grpSpPr>
            <a:xfrm>
              <a:off x="831799" y="288037"/>
              <a:ext cx="1330830" cy="363588"/>
              <a:chOff x="5402262" y="5211762"/>
              <a:chExt cx="3059113" cy="835761"/>
            </a:xfrm>
            <a:grpFill/>
          </p:grpSpPr>
          <p:sp>
            <p:nvSpPr>
              <p:cNvPr id="39" name="Freeform 32">
                <a:extLst>
                  <a:ext uri="{FF2B5EF4-FFF2-40B4-BE49-F238E27FC236}">
                    <a16:creationId xmlns:a16="http://schemas.microsoft.com/office/drawing/2014/main" id="{0D213759-1682-4122-8518-FCAE3C5F7022}"/>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33">
                <a:extLst>
                  <a:ext uri="{FF2B5EF4-FFF2-40B4-BE49-F238E27FC236}">
                    <a16:creationId xmlns:a16="http://schemas.microsoft.com/office/drawing/2014/main" id="{66EDA968-AE18-4D52-839F-24DB3DE3195C}"/>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1" name="组合 40">
                <a:extLst>
                  <a:ext uri="{FF2B5EF4-FFF2-40B4-BE49-F238E27FC236}">
                    <a16:creationId xmlns:a16="http://schemas.microsoft.com/office/drawing/2014/main" id="{2CD27008-F12C-49CD-926F-8B17F16849EA}"/>
                  </a:ext>
                </a:extLst>
              </p:cNvPr>
              <p:cNvGrpSpPr/>
              <p:nvPr/>
            </p:nvGrpSpPr>
            <p:grpSpPr>
              <a:xfrm>
                <a:off x="7683654" y="5211762"/>
                <a:ext cx="777721" cy="795133"/>
                <a:chOff x="8128154" y="5211762"/>
                <a:chExt cx="777721" cy="795133"/>
              </a:xfrm>
              <a:grpFill/>
            </p:grpSpPr>
            <p:sp>
              <p:nvSpPr>
                <p:cNvPr id="45" name="Freeform 34">
                  <a:extLst>
                    <a:ext uri="{FF2B5EF4-FFF2-40B4-BE49-F238E27FC236}">
                      <a16:creationId xmlns:a16="http://schemas.microsoft.com/office/drawing/2014/main" id="{119579CB-6ACC-4FB0-83DA-45A1B280C22B}"/>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6" name="Freeform 36">
                  <a:extLst>
                    <a:ext uri="{FF2B5EF4-FFF2-40B4-BE49-F238E27FC236}">
                      <a16:creationId xmlns:a16="http://schemas.microsoft.com/office/drawing/2014/main" id="{794D8679-86AC-40CD-B3C7-153D8897E67D}"/>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2" name="组合 41">
                <a:extLst>
                  <a:ext uri="{FF2B5EF4-FFF2-40B4-BE49-F238E27FC236}">
                    <a16:creationId xmlns:a16="http://schemas.microsoft.com/office/drawing/2014/main" id="{4DD9D0A9-E61D-4568-901C-07078F7D47DC}"/>
                  </a:ext>
                </a:extLst>
              </p:cNvPr>
              <p:cNvGrpSpPr/>
              <p:nvPr/>
            </p:nvGrpSpPr>
            <p:grpSpPr>
              <a:xfrm>
                <a:off x="7088496" y="5329775"/>
                <a:ext cx="487527" cy="574585"/>
                <a:chOff x="7333022" y="5329775"/>
                <a:chExt cx="487527" cy="574585"/>
              </a:xfrm>
              <a:grpFill/>
            </p:grpSpPr>
            <p:sp>
              <p:nvSpPr>
                <p:cNvPr id="43" name="Freeform 35">
                  <a:extLst>
                    <a:ext uri="{FF2B5EF4-FFF2-40B4-BE49-F238E27FC236}">
                      <a16:creationId xmlns:a16="http://schemas.microsoft.com/office/drawing/2014/main" id="{2AC37FD9-9C30-4E98-9DB6-93973373AB67}"/>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4" name="Freeform 37">
                  <a:extLst>
                    <a:ext uri="{FF2B5EF4-FFF2-40B4-BE49-F238E27FC236}">
                      <a16:creationId xmlns:a16="http://schemas.microsoft.com/office/drawing/2014/main" id="{726B50DC-8D25-4CED-AB3D-D872C9560FE4}"/>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0" name="组合 9">
              <a:extLst>
                <a:ext uri="{FF2B5EF4-FFF2-40B4-BE49-F238E27FC236}">
                  <a16:creationId xmlns:a16="http://schemas.microsoft.com/office/drawing/2014/main" id="{07B886EA-4BA0-4D21-A559-A370117EACAB}"/>
                </a:ext>
              </a:extLst>
            </p:cNvPr>
            <p:cNvGrpSpPr/>
            <p:nvPr/>
          </p:nvGrpSpPr>
          <p:grpSpPr>
            <a:xfrm>
              <a:off x="335077" y="270942"/>
              <a:ext cx="421971" cy="417136"/>
              <a:chOff x="4065588" y="1646238"/>
              <a:chExt cx="969963" cy="958850"/>
            </a:xfrm>
            <a:grpFill/>
          </p:grpSpPr>
          <p:sp>
            <p:nvSpPr>
              <p:cNvPr id="11" name="Freeform 5">
                <a:extLst>
                  <a:ext uri="{FF2B5EF4-FFF2-40B4-BE49-F238E27FC236}">
                    <a16:creationId xmlns:a16="http://schemas.microsoft.com/office/drawing/2014/main" id="{9231893E-164E-497C-82AB-0869B59A4A36}"/>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 name="Freeform 6">
                <a:extLst>
                  <a:ext uri="{FF2B5EF4-FFF2-40B4-BE49-F238E27FC236}">
                    <a16:creationId xmlns:a16="http://schemas.microsoft.com/office/drawing/2014/main" id="{32BEEFF5-36F7-4831-B0F9-F0933298D6C0}"/>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3" name="Freeform 7">
                <a:extLst>
                  <a:ext uri="{FF2B5EF4-FFF2-40B4-BE49-F238E27FC236}">
                    <a16:creationId xmlns:a16="http://schemas.microsoft.com/office/drawing/2014/main" id="{6AA8CEF8-33F6-4BB6-A098-87E03AF26B15}"/>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4" name="Freeform 8">
                <a:extLst>
                  <a:ext uri="{FF2B5EF4-FFF2-40B4-BE49-F238E27FC236}">
                    <a16:creationId xmlns:a16="http://schemas.microsoft.com/office/drawing/2014/main" id="{5779CC78-9C7C-4B5A-ADD7-CE551065E7C1}"/>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5" name="Freeform 9">
                <a:extLst>
                  <a:ext uri="{FF2B5EF4-FFF2-40B4-BE49-F238E27FC236}">
                    <a16:creationId xmlns:a16="http://schemas.microsoft.com/office/drawing/2014/main" id="{06A73861-63E4-4AF4-810C-A7EC3B25CD70}"/>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6" name="Freeform 10">
                <a:extLst>
                  <a:ext uri="{FF2B5EF4-FFF2-40B4-BE49-F238E27FC236}">
                    <a16:creationId xmlns:a16="http://schemas.microsoft.com/office/drawing/2014/main" id="{2BE7058D-6258-4E13-8E20-64978F69777F}"/>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11">
                <a:extLst>
                  <a:ext uri="{FF2B5EF4-FFF2-40B4-BE49-F238E27FC236}">
                    <a16:creationId xmlns:a16="http://schemas.microsoft.com/office/drawing/2014/main" id="{A671F17D-C52F-4929-B14F-0B004E0C6B7D}"/>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12">
                <a:extLst>
                  <a:ext uri="{FF2B5EF4-FFF2-40B4-BE49-F238E27FC236}">
                    <a16:creationId xmlns:a16="http://schemas.microsoft.com/office/drawing/2014/main" id="{5D9FB9FB-FED4-4BB7-BAD2-D5DAAEFDDCB2}"/>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13">
                <a:extLst>
                  <a:ext uri="{FF2B5EF4-FFF2-40B4-BE49-F238E27FC236}">
                    <a16:creationId xmlns:a16="http://schemas.microsoft.com/office/drawing/2014/main" id="{749AA88C-7A54-4766-A2FE-AA1BAA9835D2}"/>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14">
                <a:extLst>
                  <a:ext uri="{FF2B5EF4-FFF2-40B4-BE49-F238E27FC236}">
                    <a16:creationId xmlns:a16="http://schemas.microsoft.com/office/drawing/2014/main" id="{7449E155-CB81-44B1-90E2-CD68E6C4C04B}"/>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5">
                <a:extLst>
                  <a:ext uri="{FF2B5EF4-FFF2-40B4-BE49-F238E27FC236}">
                    <a16:creationId xmlns:a16="http://schemas.microsoft.com/office/drawing/2014/main" id="{588DEADD-27F0-45A6-85F3-BD3AB2C5504C}"/>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6">
                <a:extLst>
                  <a:ext uri="{FF2B5EF4-FFF2-40B4-BE49-F238E27FC236}">
                    <a16:creationId xmlns:a16="http://schemas.microsoft.com/office/drawing/2014/main" id="{34C93BB4-B5F6-4C24-B57B-756067166D19}"/>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7">
                <a:extLst>
                  <a:ext uri="{FF2B5EF4-FFF2-40B4-BE49-F238E27FC236}">
                    <a16:creationId xmlns:a16="http://schemas.microsoft.com/office/drawing/2014/main" id="{07CAB73B-03F9-4137-B8D9-A0C03E1AE3AD}"/>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8">
                <a:extLst>
                  <a:ext uri="{FF2B5EF4-FFF2-40B4-BE49-F238E27FC236}">
                    <a16:creationId xmlns:a16="http://schemas.microsoft.com/office/drawing/2014/main" id="{4B3BED8C-5439-48FE-8B50-1A77C99222A3}"/>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9">
                <a:extLst>
                  <a:ext uri="{FF2B5EF4-FFF2-40B4-BE49-F238E27FC236}">
                    <a16:creationId xmlns:a16="http://schemas.microsoft.com/office/drawing/2014/main" id="{F8FAF4B2-2F5B-4A9D-B4AB-4EBE7FE04A84}"/>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20">
                <a:extLst>
                  <a:ext uri="{FF2B5EF4-FFF2-40B4-BE49-F238E27FC236}">
                    <a16:creationId xmlns:a16="http://schemas.microsoft.com/office/drawing/2014/main" id="{CDB800B5-FC30-4F05-AF0E-371D1C8A1859}"/>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21">
                <a:extLst>
                  <a:ext uri="{FF2B5EF4-FFF2-40B4-BE49-F238E27FC236}">
                    <a16:creationId xmlns:a16="http://schemas.microsoft.com/office/drawing/2014/main" id="{3A6D275E-7377-4DB2-BBAD-1E4631785054}"/>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22">
                <a:extLst>
                  <a:ext uri="{FF2B5EF4-FFF2-40B4-BE49-F238E27FC236}">
                    <a16:creationId xmlns:a16="http://schemas.microsoft.com/office/drawing/2014/main" id="{BF4E040E-B1F2-4F30-859F-EFC35F85F6BC}"/>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23">
                <a:extLst>
                  <a:ext uri="{FF2B5EF4-FFF2-40B4-BE49-F238E27FC236}">
                    <a16:creationId xmlns:a16="http://schemas.microsoft.com/office/drawing/2014/main" id="{81AD41A7-CF14-4DE6-B45F-72057E89458A}"/>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24">
                <a:extLst>
                  <a:ext uri="{FF2B5EF4-FFF2-40B4-BE49-F238E27FC236}">
                    <a16:creationId xmlns:a16="http://schemas.microsoft.com/office/drawing/2014/main" id="{8AE418D8-2916-4373-8EBB-4D704A0EE07C}"/>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5">
                <a:extLst>
                  <a:ext uri="{FF2B5EF4-FFF2-40B4-BE49-F238E27FC236}">
                    <a16:creationId xmlns:a16="http://schemas.microsoft.com/office/drawing/2014/main" id="{CC37A802-DA23-4754-8F1E-0CBBAB6188FA}"/>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6">
                <a:extLst>
                  <a:ext uri="{FF2B5EF4-FFF2-40B4-BE49-F238E27FC236}">
                    <a16:creationId xmlns:a16="http://schemas.microsoft.com/office/drawing/2014/main" id="{B5BE29E6-636D-48F9-9287-B5CE213A005B}"/>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7">
                <a:extLst>
                  <a:ext uri="{FF2B5EF4-FFF2-40B4-BE49-F238E27FC236}">
                    <a16:creationId xmlns:a16="http://schemas.microsoft.com/office/drawing/2014/main" id="{22C9909A-8BA1-4AE7-A77C-7D3333F01609}"/>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8">
                <a:extLst>
                  <a:ext uri="{FF2B5EF4-FFF2-40B4-BE49-F238E27FC236}">
                    <a16:creationId xmlns:a16="http://schemas.microsoft.com/office/drawing/2014/main" id="{827B326F-ADBF-43F9-8C62-608F57AE66AA}"/>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9">
                <a:extLst>
                  <a:ext uri="{FF2B5EF4-FFF2-40B4-BE49-F238E27FC236}">
                    <a16:creationId xmlns:a16="http://schemas.microsoft.com/office/drawing/2014/main" id="{9E9B0D18-42B0-42F9-B7DA-AF1CFBB4EFF5}"/>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30">
                <a:extLst>
                  <a:ext uri="{FF2B5EF4-FFF2-40B4-BE49-F238E27FC236}">
                    <a16:creationId xmlns:a16="http://schemas.microsoft.com/office/drawing/2014/main" id="{E67A3045-1477-4757-B75A-06BB418104C5}"/>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31">
                <a:extLst>
                  <a:ext uri="{FF2B5EF4-FFF2-40B4-BE49-F238E27FC236}">
                    <a16:creationId xmlns:a16="http://schemas.microsoft.com/office/drawing/2014/main" id="{962C30D7-B0D9-4109-8536-C3E1E93880E6}"/>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38">
                <a:extLst>
                  <a:ext uri="{FF2B5EF4-FFF2-40B4-BE49-F238E27FC236}">
                    <a16:creationId xmlns:a16="http://schemas.microsoft.com/office/drawing/2014/main" id="{85C3EB56-0DBD-43F3-8610-E9F63D2BFCF7}"/>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5" name="组合 54">
            <a:extLst>
              <a:ext uri="{FF2B5EF4-FFF2-40B4-BE49-F238E27FC236}">
                <a16:creationId xmlns:a16="http://schemas.microsoft.com/office/drawing/2014/main" id="{489294DB-7F3C-43B8-B313-2847F3F4D04B}"/>
              </a:ext>
            </a:extLst>
          </p:cNvPr>
          <p:cNvGrpSpPr/>
          <p:nvPr userDrawn="1"/>
        </p:nvGrpSpPr>
        <p:grpSpPr>
          <a:xfrm>
            <a:off x="0" y="226669"/>
            <a:ext cx="542919" cy="571561"/>
            <a:chOff x="0" y="226669"/>
            <a:chExt cx="542919" cy="617541"/>
          </a:xfrm>
          <a:solidFill>
            <a:schemeClr val="accent1"/>
          </a:solidFill>
        </p:grpSpPr>
        <p:sp>
          <p:nvSpPr>
            <p:cNvPr id="7" name="矩形 6">
              <a:extLst>
                <a:ext uri="{FF2B5EF4-FFF2-40B4-BE49-F238E27FC236}">
                  <a16:creationId xmlns:a16="http://schemas.microsoft.com/office/drawing/2014/main" id="{318A3984-49A2-4BA2-A7B0-A12193915878}"/>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98F90ADF-968F-4C06-AC79-7300036A410F}"/>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85555F69-BC37-4792-A8A7-716B2335725E}"/>
              </a:ext>
            </a:extLst>
          </p:cNvPr>
          <p:cNvGrpSpPr/>
          <p:nvPr userDrawn="1"/>
        </p:nvGrpSpPr>
        <p:grpSpPr>
          <a:xfrm>
            <a:off x="3445670" y="6299482"/>
            <a:ext cx="5463856" cy="452499"/>
            <a:chOff x="3445670" y="6203946"/>
            <a:chExt cx="5463856" cy="452499"/>
          </a:xfrm>
        </p:grpSpPr>
        <p:grpSp>
          <p:nvGrpSpPr>
            <p:cNvPr id="59" name="组合 58">
              <a:extLst>
                <a:ext uri="{FF2B5EF4-FFF2-40B4-BE49-F238E27FC236}">
                  <a16:creationId xmlns:a16="http://schemas.microsoft.com/office/drawing/2014/main" id="{B814D24B-1699-4255-84DE-F63B720401D3}"/>
                </a:ext>
              </a:extLst>
            </p:cNvPr>
            <p:cNvGrpSpPr/>
            <p:nvPr userDrawn="1"/>
          </p:nvGrpSpPr>
          <p:grpSpPr>
            <a:xfrm>
              <a:off x="3445670" y="6403109"/>
              <a:ext cx="5463856" cy="0"/>
              <a:chOff x="3445670" y="6403109"/>
              <a:chExt cx="5463856" cy="0"/>
            </a:xfrm>
          </p:grpSpPr>
          <p:cxnSp>
            <p:nvCxnSpPr>
              <p:cNvPr id="63" name="直接连接符 62">
                <a:extLst>
                  <a:ext uri="{FF2B5EF4-FFF2-40B4-BE49-F238E27FC236}">
                    <a16:creationId xmlns:a16="http://schemas.microsoft.com/office/drawing/2014/main" id="{44A8A049-74C0-4EE6-854E-2A4438D11BE1}"/>
                  </a:ext>
                </a:extLst>
              </p:cNvPr>
              <p:cNvCxnSpPr>
                <a:cxnSpLocks/>
              </p:cNvCxnSpPr>
              <p:nvPr userDrawn="1"/>
            </p:nvCxnSpPr>
            <p:spPr>
              <a:xfrm flipH="1">
                <a:off x="3445670"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D1B4379-ACE2-459D-9CFD-67DA208633B8}"/>
                  </a:ext>
                </a:extLst>
              </p:cNvPr>
              <p:cNvCxnSpPr>
                <a:cxnSpLocks/>
              </p:cNvCxnSpPr>
              <p:nvPr userDrawn="1"/>
            </p:nvCxnSpPr>
            <p:spPr>
              <a:xfrm flipH="1">
                <a:off x="8728551"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id="{132B968E-0D7A-4AC5-B637-98AD533913F7}"/>
                </a:ext>
              </a:extLst>
            </p:cNvPr>
            <p:cNvGrpSpPr/>
            <p:nvPr userDrawn="1"/>
          </p:nvGrpSpPr>
          <p:grpSpPr>
            <a:xfrm>
              <a:off x="3773486" y="6203946"/>
              <a:ext cx="4766946" cy="452499"/>
              <a:chOff x="3721016" y="5441926"/>
              <a:chExt cx="5306957" cy="503759"/>
            </a:xfrm>
          </p:grpSpPr>
          <p:pic>
            <p:nvPicPr>
              <p:cNvPr id="61" name="图片 60">
                <a:extLst>
                  <a:ext uri="{FF2B5EF4-FFF2-40B4-BE49-F238E27FC236}">
                    <a16:creationId xmlns:a16="http://schemas.microsoft.com/office/drawing/2014/main" id="{EB12FC33-7670-4AA8-B4E5-8199AB58F541}"/>
                  </a:ext>
                </a:extLst>
              </p:cNvPr>
              <p:cNvPicPr>
                <a:picLocks noChangeAspect="1"/>
              </p:cNvPicPr>
              <p:nvPr/>
            </p:nvPicPr>
            <p:blipFill>
              <a:blip r:embed="rId6">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62" name="图片 61">
                <a:extLst>
                  <a:ext uri="{FF2B5EF4-FFF2-40B4-BE49-F238E27FC236}">
                    <a16:creationId xmlns:a16="http://schemas.microsoft.com/office/drawing/2014/main" id="{42BF5B9B-20D3-45F1-BCE9-2BDCA58E89EE}"/>
                  </a:ext>
                </a:extLst>
              </p:cNvPr>
              <p:cNvPicPr>
                <a:picLocks noChangeAspect="1"/>
              </p:cNvPicPr>
              <p:nvPr/>
            </p:nvPicPr>
            <p:blipFill>
              <a:blip r:embed="rId7">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grpSp>
    </p:spTree>
    <p:extLst>
      <p:ext uri="{BB962C8B-B14F-4D97-AF65-F5344CB8AC3E}">
        <p14:creationId xmlns:p14="http://schemas.microsoft.com/office/powerpoint/2010/main" val="217234692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74" r:id="rId3"/>
    <p:sldLayoutId id="2147483676" r:id="rId4"/>
  </p:sldLayoutIdLst>
  <p:hf hdr="0" ftr="0" dt="0"/>
  <p:txStyles>
    <p:title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平行四边形 12">
            <a:extLst>
              <a:ext uri="{FF2B5EF4-FFF2-40B4-BE49-F238E27FC236}">
                <a16:creationId xmlns:a16="http://schemas.microsoft.com/office/drawing/2014/main" id="{CB5DE6C8-25F7-4180-9187-87EC13FF05BF}"/>
              </a:ext>
            </a:extLst>
          </p:cNvPr>
          <p:cNvSpPr/>
          <p:nvPr userDrawn="1"/>
        </p:nvSpPr>
        <p:spPr>
          <a:xfrm>
            <a:off x="1013336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占位符 1">
            <a:extLst>
              <a:ext uri="{FF2B5EF4-FFF2-40B4-BE49-F238E27FC236}">
                <a16:creationId xmlns:a16="http://schemas.microsoft.com/office/drawing/2014/main" id="{3C2AB82C-0276-4D0A-BBB6-971C00148135}"/>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15" name="文本占位符 2">
            <a:extLst>
              <a:ext uri="{FF2B5EF4-FFF2-40B4-BE49-F238E27FC236}">
                <a16:creationId xmlns:a16="http://schemas.microsoft.com/office/drawing/2014/main" id="{1C7DECC1-3725-4011-95CF-707F15F7E02D}"/>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日期占位符 3">
            <a:extLst>
              <a:ext uri="{FF2B5EF4-FFF2-40B4-BE49-F238E27FC236}">
                <a16:creationId xmlns:a16="http://schemas.microsoft.com/office/drawing/2014/main" id="{1B7D4449-BAF6-4562-8DC7-ACBB42133C4D}"/>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DBA020-132B-4CCB-AD59-48C44C8854BB}" type="datetime1">
              <a:rPr lang="zh-CN" altLang="en-US" smtClean="0"/>
              <a:t>2022/9/16</a:t>
            </a:fld>
            <a:endParaRPr lang="zh-CN" altLang="en-US"/>
          </a:p>
        </p:txBody>
      </p:sp>
      <p:sp>
        <p:nvSpPr>
          <p:cNvPr id="17" name="页脚占位符 4">
            <a:extLst>
              <a:ext uri="{FF2B5EF4-FFF2-40B4-BE49-F238E27FC236}">
                <a16:creationId xmlns:a16="http://schemas.microsoft.com/office/drawing/2014/main" id="{6861C288-4861-4A82-8E57-3490AFB99105}"/>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8" name="灯片编号占位符 5">
            <a:extLst>
              <a:ext uri="{FF2B5EF4-FFF2-40B4-BE49-F238E27FC236}">
                <a16:creationId xmlns:a16="http://schemas.microsoft.com/office/drawing/2014/main" id="{9AB8D467-DE94-4CAD-BE4B-1B3EF77A1783}"/>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19" name="组合 18">
            <a:extLst>
              <a:ext uri="{FF2B5EF4-FFF2-40B4-BE49-F238E27FC236}">
                <a16:creationId xmlns:a16="http://schemas.microsoft.com/office/drawing/2014/main" id="{21FFCACA-870E-451B-9E1D-2CEC49BC612C}"/>
              </a:ext>
            </a:extLst>
          </p:cNvPr>
          <p:cNvGrpSpPr/>
          <p:nvPr userDrawn="1"/>
        </p:nvGrpSpPr>
        <p:grpSpPr>
          <a:xfrm>
            <a:off x="10389923" y="344809"/>
            <a:ext cx="1468924" cy="335280"/>
            <a:chOff x="335077" y="270942"/>
            <a:chExt cx="1827552" cy="417136"/>
          </a:xfrm>
          <a:solidFill>
            <a:schemeClr val="bg1"/>
          </a:solidFill>
        </p:grpSpPr>
        <p:grpSp>
          <p:nvGrpSpPr>
            <p:cNvPr id="20" name="组合 19">
              <a:extLst>
                <a:ext uri="{FF2B5EF4-FFF2-40B4-BE49-F238E27FC236}">
                  <a16:creationId xmlns:a16="http://schemas.microsoft.com/office/drawing/2014/main" id="{F9818F8F-F993-4A06-8A92-4B207B99A4C3}"/>
                </a:ext>
              </a:extLst>
            </p:cNvPr>
            <p:cNvGrpSpPr/>
            <p:nvPr/>
          </p:nvGrpSpPr>
          <p:grpSpPr>
            <a:xfrm>
              <a:off x="831799" y="288037"/>
              <a:ext cx="1330830" cy="363588"/>
              <a:chOff x="5402262" y="5211762"/>
              <a:chExt cx="3059113" cy="835761"/>
            </a:xfrm>
            <a:grpFill/>
          </p:grpSpPr>
          <p:sp>
            <p:nvSpPr>
              <p:cNvPr id="50" name="Freeform 32">
                <a:extLst>
                  <a:ext uri="{FF2B5EF4-FFF2-40B4-BE49-F238E27FC236}">
                    <a16:creationId xmlns:a16="http://schemas.microsoft.com/office/drawing/2014/main" id="{BF30BF0A-510B-4678-97E2-F15F313E98BF}"/>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1" name="Freeform 33">
                <a:extLst>
                  <a:ext uri="{FF2B5EF4-FFF2-40B4-BE49-F238E27FC236}">
                    <a16:creationId xmlns:a16="http://schemas.microsoft.com/office/drawing/2014/main" id="{74C774B2-16ED-4AA6-B957-F7C3341D9011}"/>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52" name="组合 51">
                <a:extLst>
                  <a:ext uri="{FF2B5EF4-FFF2-40B4-BE49-F238E27FC236}">
                    <a16:creationId xmlns:a16="http://schemas.microsoft.com/office/drawing/2014/main" id="{C180A2EF-AD2E-448F-A3D1-941A05D06243}"/>
                  </a:ext>
                </a:extLst>
              </p:cNvPr>
              <p:cNvGrpSpPr/>
              <p:nvPr/>
            </p:nvGrpSpPr>
            <p:grpSpPr>
              <a:xfrm>
                <a:off x="7683654" y="5211762"/>
                <a:ext cx="777721" cy="795133"/>
                <a:chOff x="8128154" y="5211762"/>
                <a:chExt cx="777721" cy="795133"/>
              </a:xfrm>
              <a:grpFill/>
            </p:grpSpPr>
            <p:sp>
              <p:nvSpPr>
                <p:cNvPr id="56" name="Freeform 34">
                  <a:extLst>
                    <a:ext uri="{FF2B5EF4-FFF2-40B4-BE49-F238E27FC236}">
                      <a16:creationId xmlns:a16="http://schemas.microsoft.com/office/drawing/2014/main" id="{8FF23D84-0FA3-41AE-A519-1A24EFEB6C9D}"/>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7" name="Freeform 36">
                  <a:extLst>
                    <a:ext uri="{FF2B5EF4-FFF2-40B4-BE49-F238E27FC236}">
                      <a16:creationId xmlns:a16="http://schemas.microsoft.com/office/drawing/2014/main" id="{B797EC66-3A22-4835-9342-499BF54073C8}"/>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53" name="组合 52">
                <a:extLst>
                  <a:ext uri="{FF2B5EF4-FFF2-40B4-BE49-F238E27FC236}">
                    <a16:creationId xmlns:a16="http://schemas.microsoft.com/office/drawing/2014/main" id="{26C54CDC-D98F-437A-998B-D13D302973B8}"/>
                  </a:ext>
                </a:extLst>
              </p:cNvPr>
              <p:cNvGrpSpPr/>
              <p:nvPr/>
            </p:nvGrpSpPr>
            <p:grpSpPr>
              <a:xfrm>
                <a:off x="7088496" y="5329775"/>
                <a:ext cx="487527" cy="574585"/>
                <a:chOff x="7333022" y="5329775"/>
                <a:chExt cx="487527" cy="574585"/>
              </a:xfrm>
              <a:grpFill/>
            </p:grpSpPr>
            <p:sp>
              <p:nvSpPr>
                <p:cNvPr id="54" name="Freeform 35">
                  <a:extLst>
                    <a:ext uri="{FF2B5EF4-FFF2-40B4-BE49-F238E27FC236}">
                      <a16:creationId xmlns:a16="http://schemas.microsoft.com/office/drawing/2014/main" id="{82E97C74-41E7-4631-8058-EC7999E132A4}"/>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5" name="Freeform 37">
                  <a:extLst>
                    <a:ext uri="{FF2B5EF4-FFF2-40B4-BE49-F238E27FC236}">
                      <a16:creationId xmlns:a16="http://schemas.microsoft.com/office/drawing/2014/main" id="{35D77AF3-E449-4B21-9CA1-868CF8C0571D}"/>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21" name="组合 20">
              <a:extLst>
                <a:ext uri="{FF2B5EF4-FFF2-40B4-BE49-F238E27FC236}">
                  <a16:creationId xmlns:a16="http://schemas.microsoft.com/office/drawing/2014/main" id="{C98AA2C6-D270-4A71-AB67-6F091DD68CD3}"/>
                </a:ext>
              </a:extLst>
            </p:cNvPr>
            <p:cNvGrpSpPr/>
            <p:nvPr/>
          </p:nvGrpSpPr>
          <p:grpSpPr>
            <a:xfrm>
              <a:off x="335077" y="270942"/>
              <a:ext cx="421971" cy="417136"/>
              <a:chOff x="4065588" y="1646238"/>
              <a:chExt cx="969963" cy="958850"/>
            </a:xfrm>
            <a:grpFill/>
          </p:grpSpPr>
          <p:sp>
            <p:nvSpPr>
              <p:cNvPr id="22" name="Freeform 5">
                <a:extLst>
                  <a:ext uri="{FF2B5EF4-FFF2-40B4-BE49-F238E27FC236}">
                    <a16:creationId xmlns:a16="http://schemas.microsoft.com/office/drawing/2014/main" id="{16E90EDD-A778-4C62-ADBF-3B1721E74BAD}"/>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6">
                <a:extLst>
                  <a:ext uri="{FF2B5EF4-FFF2-40B4-BE49-F238E27FC236}">
                    <a16:creationId xmlns:a16="http://schemas.microsoft.com/office/drawing/2014/main" id="{AE3BE8D0-AFA9-4E60-8DFC-A973DFC2E6F4}"/>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7">
                <a:extLst>
                  <a:ext uri="{FF2B5EF4-FFF2-40B4-BE49-F238E27FC236}">
                    <a16:creationId xmlns:a16="http://schemas.microsoft.com/office/drawing/2014/main" id="{DC38C2DA-C366-4C55-883D-8E2E784662F1}"/>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8">
                <a:extLst>
                  <a:ext uri="{FF2B5EF4-FFF2-40B4-BE49-F238E27FC236}">
                    <a16:creationId xmlns:a16="http://schemas.microsoft.com/office/drawing/2014/main" id="{300BFB5D-E8D0-4236-824B-88FA1BC7F50C}"/>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9">
                <a:extLst>
                  <a:ext uri="{FF2B5EF4-FFF2-40B4-BE49-F238E27FC236}">
                    <a16:creationId xmlns:a16="http://schemas.microsoft.com/office/drawing/2014/main" id="{4486A235-BB0D-4A5F-9705-210AF67EEA51}"/>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10">
                <a:extLst>
                  <a:ext uri="{FF2B5EF4-FFF2-40B4-BE49-F238E27FC236}">
                    <a16:creationId xmlns:a16="http://schemas.microsoft.com/office/drawing/2014/main" id="{65F878D7-CC85-4B6E-9D5B-6594450676D3}"/>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1">
                <a:extLst>
                  <a:ext uri="{FF2B5EF4-FFF2-40B4-BE49-F238E27FC236}">
                    <a16:creationId xmlns:a16="http://schemas.microsoft.com/office/drawing/2014/main" id="{72C3AFF9-8F7D-47CD-A05D-EDD28DA5191B}"/>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2">
                <a:extLst>
                  <a:ext uri="{FF2B5EF4-FFF2-40B4-BE49-F238E27FC236}">
                    <a16:creationId xmlns:a16="http://schemas.microsoft.com/office/drawing/2014/main" id="{FEF59ECA-F28E-49C4-B7FD-553527207530}"/>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3">
                <a:extLst>
                  <a:ext uri="{FF2B5EF4-FFF2-40B4-BE49-F238E27FC236}">
                    <a16:creationId xmlns:a16="http://schemas.microsoft.com/office/drawing/2014/main" id="{A9A34E3B-64A9-4F15-9DE3-C230B6CF1AFC}"/>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14">
                <a:extLst>
                  <a:ext uri="{FF2B5EF4-FFF2-40B4-BE49-F238E27FC236}">
                    <a16:creationId xmlns:a16="http://schemas.microsoft.com/office/drawing/2014/main" id="{DAF65B42-DF12-47A3-869E-2A4E91EA1EC0}"/>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15">
                <a:extLst>
                  <a:ext uri="{FF2B5EF4-FFF2-40B4-BE49-F238E27FC236}">
                    <a16:creationId xmlns:a16="http://schemas.microsoft.com/office/drawing/2014/main" id="{A3139D01-E5EF-450C-8279-BE709068BA21}"/>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16">
                <a:extLst>
                  <a:ext uri="{FF2B5EF4-FFF2-40B4-BE49-F238E27FC236}">
                    <a16:creationId xmlns:a16="http://schemas.microsoft.com/office/drawing/2014/main" id="{C131FCCF-6C1A-4B78-BC9F-903436E135EE}"/>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17">
                <a:extLst>
                  <a:ext uri="{FF2B5EF4-FFF2-40B4-BE49-F238E27FC236}">
                    <a16:creationId xmlns:a16="http://schemas.microsoft.com/office/drawing/2014/main" id="{26C28873-96C2-41E7-A503-C6F3BFB39BC5}"/>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18">
                <a:extLst>
                  <a:ext uri="{FF2B5EF4-FFF2-40B4-BE49-F238E27FC236}">
                    <a16:creationId xmlns:a16="http://schemas.microsoft.com/office/drawing/2014/main" id="{3804FAA9-734F-4A10-87B1-94B742D09C02}"/>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19">
                <a:extLst>
                  <a:ext uri="{FF2B5EF4-FFF2-40B4-BE49-F238E27FC236}">
                    <a16:creationId xmlns:a16="http://schemas.microsoft.com/office/drawing/2014/main" id="{E4BCABC5-53B4-4853-9D12-E9373085080E}"/>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20">
                <a:extLst>
                  <a:ext uri="{FF2B5EF4-FFF2-40B4-BE49-F238E27FC236}">
                    <a16:creationId xmlns:a16="http://schemas.microsoft.com/office/drawing/2014/main" id="{8AAD7046-FD97-4D27-ABB3-DE40CBBF7DF4}"/>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1">
                <a:extLst>
                  <a:ext uri="{FF2B5EF4-FFF2-40B4-BE49-F238E27FC236}">
                    <a16:creationId xmlns:a16="http://schemas.microsoft.com/office/drawing/2014/main" id="{C99EC12B-5F6D-4586-9F5C-9AE3B2D86992}"/>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2">
                <a:extLst>
                  <a:ext uri="{FF2B5EF4-FFF2-40B4-BE49-F238E27FC236}">
                    <a16:creationId xmlns:a16="http://schemas.microsoft.com/office/drawing/2014/main" id="{B07C32FC-1387-44EB-BD5F-8A34806DBC94}"/>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3">
                <a:extLst>
                  <a:ext uri="{FF2B5EF4-FFF2-40B4-BE49-F238E27FC236}">
                    <a16:creationId xmlns:a16="http://schemas.microsoft.com/office/drawing/2014/main" id="{E08DFCC3-A68C-47C5-BFBC-C2E40ACE51AD}"/>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24">
                <a:extLst>
                  <a:ext uri="{FF2B5EF4-FFF2-40B4-BE49-F238E27FC236}">
                    <a16:creationId xmlns:a16="http://schemas.microsoft.com/office/drawing/2014/main" id="{83FDBC0B-5A5D-409B-85FD-73DFE3247EE3}"/>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25">
                <a:extLst>
                  <a:ext uri="{FF2B5EF4-FFF2-40B4-BE49-F238E27FC236}">
                    <a16:creationId xmlns:a16="http://schemas.microsoft.com/office/drawing/2014/main" id="{B04DDB34-3F42-4985-BA35-261AD9A982AF}"/>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26">
                <a:extLst>
                  <a:ext uri="{FF2B5EF4-FFF2-40B4-BE49-F238E27FC236}">
                    <a16:creationId xmlns:a16="http://schemas.microsoft.com/office/drawing/2014/main" id="{C5BA27DC-25E9-4255-9292-F05F6879114F}"/>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4" name="Freeform 27">
                <a:extLst>
                  <a:ext uri="{FF2B5EF4-FFF2-40B4-BE49-F238E27FC236}">
                    <a16:creationId xmlns:a16="http://schemas.microsoft.com/office/drawing/2014/main" id="{5325F8E3-5B7D-44FD-9B05-EAA6A17D7696}"/>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28">
                <a:extLst>
                  <a:ext uri="{FF2B5EF4-FFF2-40B4-BE49-F238E27FC236}">
                    <a16:creationId xmlns:a16="http://schemas.microsoft.com/office/drawing/2014/main" id="{5D7BC43C-03C7-4CF6-9BAC-7874D64C3157}"/>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6" name="Freeform 29">
                <a:extLst>
                  <a:ext uri="{FF2B5EF4-FFF2-40B4-BE49-F238E27FC236}">
                    <a16:creationId xmlns:a16="http://schemas.microsoft.com/office/drawing/2014/main" id="{2C3DC84D-A954-443C-BEC2-CCF64CB680A6}"/>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7" name="Freeform 30">
                <a:extLst>
                  <a:ext uri="{FF2B5EF4-FFF2-40B4-BE49-F238E27FC236}">
                    <a16:creationId xmlns:a16="http://schemas.microsoft.com/office/drawing/2014/main" id="{ACA7E44C-DAF4-4889-8063-B3C4672CF19A}"/>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8" name="Freeform 31">
                <a:extLst>
                  <a:ext uri="{FF2B5EF4-FFF2-40B4-BE49-F238E27FC236}">
                    <a16:creationId xmlns:a16="http://schemas.microsoft.com/office/drawing/2014/main" id="{D97025CC-DFA8-4716-B9FF-45D279A85540}"/>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8">
                <a:extLst>
                  <a:ext uri="{FF2B5EF4-FFF2-40B4-BE49-F238E27FC236}">
                    <a16:creationId xmlns:a16="http://schemas.microsoft.com/office/drawing/2014/main" id="{6C559478-2A77-47A0-A29E-8BD42431C653}"/>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8" name="组合 57">
            <a:extLst>
              <a:ext uri="{FF2B5EF4-FFF2-40B4-BE49-F238E27FC236}">
                <a16:creationId xmlns:a16="http://schemas.microsoft.com/office/drawing/2014/main" id="{A02F87D5-4191-4DAC-BD90-DC9E51006551}"/>
              </a:ext>
            </a:extLst>
          </p:cNvPr>
          <p:cNvGrpSpPr/>
          <p:nvPr userDrawn="1"/>
        </p:nvGrpSpPr>
        <p:grpSpPr>
          <a:xfrm>
            <a:off x="0" y="226669"/>
            <a:ext cx="542919" cy="571561"/>
            <a:chOff x="0" y="226669"/>
            <a:chExt cx="542919" cy="617541"/>
          </a:xfrm>
          <a:solidFill>
            <a:schemeClr val="accent1"/>
          </a:solidFill>
        </p:grpSpPr>
        <p:sp>
          <p:nvSpPr>
            <p:cNvPr id="59" name="矩形 58">
              <a:extLst>
                <a:ext uri="{FF2B5EF4-FFF2-40B4-BE49-F238E27FC236}">
                  <a16:creationId xmlns:a16="http://schemas.microsoft.com/office/drawing/2014/main" id="{7286B299-9B1B-4EE8-BA80-BE270A38C0A9}"/>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FBC040F2-A6E1-471D-8352-0106E65543C8}"/>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EE0ADBB8-00E0-4B4B-B8D3-199F80814211}"/>
              </a:ext>
            </a:extLst>
          </p:cNvPr>
          <p:cNvSpPr/>
          <p:nvPr userDrawn="1"/>
        </p:nvSpPr>
        <p:spPr>
          <a:xfrm>
            <a:off x="2120900" y="-10439991"/>
            <a:ext cx="6454010" cy="687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5A1F0F24-DDA6-4ECE-8C08-DDD11E9E3E90}"/>
              </a:ext>
            </a:extLst>
          </p:cNvPr>
          <p:cNvSpPr/>
          <p:nvPr userDrawn="1"/>
        </p:nvSpPr>
        <p:spPr>
          <a:xfrm>
            <a:off x="2120900" y="16839609"/>
            <a:ext cx="6454010" cy="687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8C225DBC-FA83-45B8-A122-673A656A28D1}"/>
              </a:ext>
            </a:extLst>
          </p:cNvPr>
          <p:cNvGrpSpPr/>
          <p:nvPr userDrawn="1"/>
        </p:nvGrpSpPr>
        <p:grpSpPr>
          <a:xfrm>
            <a:off x="3445670" y="6299482"/>
            <a:ext cx="5463856" cy="452499"/>
            <a:chOff x="3445670" y="6203946"/>
            <a:chExt cx="5463856" cy="452499"/>
          </a:xfrm>
        </p:grpSpPr>
        <p:grpSp>
          <p:nvGrpSpPr>
            <p:cNvPr id="68" name="组合 67">
              <a:extLst>
                <a:ext uri="{FF2B5EF4-FFF2-40B4-BE49-F238E27FC236}">
                  <a16:creationId xmlns:a16="http://schemas.microsoft.com/office/drawing/2014/main" id="{E48AB6A9-F5AC-422A-BD0C-A7351E1A5BF1}"/>
                </a:ext>
              </a:extLst>
            </p:cNvPr>
            <p:cNvGrpSpPr/>
            <p:nvPr userDrawn="1"/>
          </p:nvGrpSpPr>
          <p:grpSpPr>
            <a:xfrm>
              <a:off x="3445670" y="6403109"/>
              <a:ext cx="5463856" cy="0"/>
              <a:chOff x="3445670" y="6403109"/>
              <a:chExt cx="5463856" cy="0"/>
            </a:xfrm>
          </p:grpSpPr>
          <p:cxnSp>
            <p:nvCxnSpPr>
              <p:cNvPr id="72" name="直接连接符 71">
                <a:extLst>
                  <a:ext uri="{FF2B5EF4-FFF2-40B4-BE49-F238E27FC236}">
                    <a16:creationId xmlns:a16="http://schemas.microsoft.com/office/drawing/2014/main" id="{BDC8F6B0-68B0-4764-B069-2B158720AB31}"/>
                  </a:ext>
                </a:extLst>
              </p:cNvPr>
              <p:cNvCxnSpPr>
                <a:cxnSpLocks/>
              </p:cNvCxnSpPr>
              <p:nvPr userDrawn="1"/>
            </p:nvCxnSpPr>
            <p:spPr>
              <a:xfrm flipH="1">
                <a:off x="3445670"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9EB33CB-1605-45CD-B5C3-F846275468B9}"/>
                  </a:ext>
                </a:extLst>
              </p:cNvPr>
              <p:cNvCxnSpPr>
                <a:cxnSpLocks/>
              </p:cNvCxnSpPr>
              <p:nvPr userDrawn="1"/>
            </p:nvCxnSpPr>
            <p:spPr>
              <a:xfrm flipH="1">
                <a:off x="8728551"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BC57DB0F-DF77-46B4-8E23-AA4AE448F6F2}"/>
                </a:ext>
              </a:extLst>
            </p:cNvPr>
            <p:cNvGrpSpPr/>
            <p:nvPr userDrawn="1"/>
          </p:nvGrpSpPr>
          <p:grpSpPr>
            <a:xfrm>
              <a:off x="3773486" y="6203946"/>
              <a:ext cx="4766946" cy="452499"/>
              <a:chOff x="3721016" y="5441926"/>
              <a:chExt cx="5306957" cy="503759"/>
            </a:xfrm>
          </p:grpSpPr>
          <p:pic>
            <p:nvPicPr>
              <p:cNvPr id="70" name="图片 69">
                <a:extLst>
                  <a:ext uri="{FF2B5EF4-FFF2-40B4-BE49-F238E27FC236}">
                    <a16:creationId xmlns:a16="http://schemas.microsoft.com/office/drawing/2014/main" id="{60D0730C-19A4-45C8-929F-87D0BDFDA92E}"/>
                  </a:ext>
                </a:extLst>
              </p:cNvPr>
              <p:cNvPicPr>
                <a:picLocks noChangeAspect="1"/>
              </p:cNvPicPr>
              <p:nvPr/>
            </p:nvPicPr>
            <p:blipFill>
              <a:blip r:embed="rId7">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71" name="图片 70">
                <a:extLst>
                  <a:ext uri="{FF2B5EF4-FFF2-40B4-BE49-F238E27FC236}">
                    <a16:creationId xmlns:a16="http://schemas.microsoft.com/office/drawing/2014/main" id="{6A9C935F-3CFC-4FF2-8333-BC64D300C3D6}"/>
                  </a:ext>
                </a:extLst>
              </p:cNvPr>
              <p:cNvPicPr>
                <a:picLocks noChangeAspect="1"/>
              </p:cNvPicPr>
              <p:nvPr/>
            </p:nvPicPr>
            <p:blipFill>
              <a:blip r:embed="rId8">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grpSp>
    </p:spTree>
    <p:extLst>
      <p:ext uri="{BB962C8B-B14F-4D97-AF65-F5344CB8AC3E}">
        <p14:creationId xmlns:p14="http://schemas.microsoft.com/office/powerpoint/2010/main" val="175114704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hdr="0" ftr="0" dt="0"/>
  <p:txStyles>
    <p:title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平行四边形 6">
            <a:extLst>
              <a:ext uri="{FF2B5EF4-FFF2-40B4-BE49-F238E27FC236}">
                <a16:creationId xmlns:a16="http://schemas.microsoft.com/office/drawing/2014/main" id="{A92E9BDF-27AE-42DE-9D6F-6981D54FC05D}"/>
              </a:ext>
            </a:extLst>
          </p:cNvPr>
          <p:cNvSpPr/>
          <p:nvPr userDrawn="1"/>
        </p:nvSpPr>
        <p:spPr>
          <a:xfrm>
            <a:off x="1013336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1">
            <a:extLst>
              <a:ext uri="{FF2B5EF4-FFF2-40B4-BE49-F238E27FC236}">
                <a16:creationId xmlns:a16="http://schemas.microsoft.com/office/drawing/2014/main" id="{8B6217D5-3A9A-43D1-BDC8-1ECAD1204424}"/>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9" name="文本占位符 2">
            <a:extLst>
              <a:ext uri="{FF2B5EF4-FFF2-40B4-BE49-F238E27FC236}">
                <a16:creationId xmlns:a16="http://schemas.microsoft.com/office/drawing/2014/main" id="{CEF0071C-60E9-4791-B157-CA6E0B1C8842}"/>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3">
            <a:extLst>
              <a:ext uri="{FF2B5EF4-FFF2-40B4-BE49-F238E27FC236}">
                <a16:creationId xmlns:a16="http://schemas.microsoft.com/office/drawing/2014/main" id="{87499A26-B404-454F-85EB-096455B1BF3C}"/>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4C18CE-1DAB-4623-BABB-2759D5D901A7}" type="datetime1">
              <a:rPr lang="zh-CN" altLang="en-US" smtClean="0"/>
              <a:t>2022/9/16</a:t>
            </a:fld>
            <a:endParaRPr lang="zh-CN" altLang="en-US"/>
          </a:p>
        </p:txBody>
      </p:sp>
      <p:sp>
        <p:nvSpPr>
          <p:cNvPr id="11" name="页脚占位符 4">
            <a:extLst>
              <a:ext uri="{FF2B5EF4-FFF2-40B4-BE49-F238E27FC236}">
                <a16:creationId xmlns:a16="http://schemas.microsoft.com/office/drawing/2014/main" id="{82451EE8-0698-4C32-B578-89DA36F13446}"/>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2" name="灯片编号占位符 5">
            <a:extLst>
              <a:ext uri="{FF2B5EF4-FFF2-40B4-BE49-F238E27FC236}">
                <a16:creationId xmlns:a16="http://schemas.microsoft.com/office/drawing/2014/main" id="{E168D98D-605D-4FB3-9CF9-F7EFD0B9EBE6}"/>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13" name="组合 12">
            <a:extLst>
              <a:ext uri="{FF2B5EF4-FFF2-40B4-BE49-F238E27FC236}">
                <a16:creationId xmlns:a16="http://schemas.microsoft.com/office/drawing/2014/main" id="{8469949A-C8F7-4E7F-9A05-093DF717C565}"/>
              </a:ext>
            </a:extLst>
          </p:cNvPr>
          <p:cNvGrpSpPr/>
          <p:nvPr userDrawn="1"/>
        </p:nvGrpSpPr>
        <p:grpSpPr>
          <a:xfrm>
            <a:off x="10389923" y="344809"/>
            <a:ext cx="1468924" cy="335280"/>
            <a:chOff x="335077" y="270942"/>
            <a:chExt cx="1827552" cy="417136"/>
          </a:xfrm>
          <a:solidFill>
            <a:schemeClr val="bg1"/>
          </a:solidFill>
        </p:grpSpPr>
        <p:grpSp>
          <p:nvGrpSpPr>
            <p:cNvPr id="14" name="组合 13">
              <a:extLst>
                <a:ext uri="{FF2B5EF4-FFF2-40B4-BE49-F238E27FC236}">
                  <a16:creationId xmlns:a16="http://schemas.microsoft.com/office/drawing/2014/main" id="{FFE18A45-46FB-4629-AD60-B9901B54FC78}"/>
                </a:ext>
              </a:extLst>
            </p:cNvPr>
            <p:cNvGrpSpPr/>
            <p:nvPr/>
          </p:nvGrpSpPr>
          <p:grpSpPr>
            <a:xfrm>
              <a:off x="831799" y="288037"/>
              <a:ext cx="1330830" cy="363588"/>
              <a:chOff x="5402262" y="5211762"/>
              <a:chExt cx="3059113" cy="835761"/>
            </a:xfrm>
            <a:grpFill/>
          </p:grpSpPr>
          <p:sp>
            <p:nvSpPr>
              <p:cNvPr id="44" name="Freeform 32">
                <a:extLst>
                  <a:ext uri="{FF2B5EF4-FFF2-40B4-BE49-F238E27FC236}">
                    <a16:creationId xmlns:a16="http://schemas.microsoft.com/office/drawing/2014/main" id="{AFAEE278-0AB4-4231-BD03-3826598674C3}"/>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33">
                <a:extLst>
                  <a:ext uri="{FF2B5EF4-FFF2-40B4-BE49-F238E27FC236}">
                    <a16:creationId xmlns:a16="http://schemas.microsoft.com/office/drawing/2014/main" id="{8CDAD641-0545-49E5-A068-53308FE08EEE}"/>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6" name="组合 45">
                <a:extLst>
                  <a:ext uri="{FF2B5EF4-FFF2-40B4-BE49-F238E27FC236}">
                    <a16:creationId xmlns:a16="http://schemas.microsoft.com/office/drawing/2014/main" id="{1ED99250-C18B-4E1E-9D20-B3D755F47FD7}"/>
                  </a:ext>
                </a:extLst>
              </p:cNvPr>
              <p:cNvGrpSpPr/>
              <p:nvPr/>
            </p:nvGrpSpPr>
            <p:grpSpPr>
              <a:xfrm>
                <a:off x="7683654" y="5211762"/>
                <a:ext cx="777721" cy="795133"/>
                <a:chOff x="8128154" y="5211762"/>
                <a:chExt cx="777721" cy="795133"/>
              </a:xfrm>
              <a:grpFill/>
            </p:grpSpPr>
            <p:sp>
              <p:nvSpPr>
                <p:cNvPr id="50" name="Freeform 34">
                  <a:extLst>
                    <a:ext uri="{FF2B5EF4-FFF2-40B4-BE49-F238E27FC236}">
                      <a16:creationId xmlns:a16="http://schemas.microsoft.com/office/drawing/2014/main" id="{04AFAB2D-C0AB-4483-9D1C-92828FDD8EB9}"/>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1" name="Freeform 36">
                  <a:extLst>
                    <a:ext uri="{FF2B5EF4-FFF2-40B4-BE49-F238E27FC236}">
                      <a16:creationId xmlns:a16="http://schemas.microsoft.com/office/drawing/2014/main" id="{869F8F68-69F0-4B07-AB6E-C5F50C189CFF}"/>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7" name="组合 46">
                <a:extLst>
                  <a:ext uri="{FF2B5EF4-FFF2-40B4-BE49-F238E27FC236}">
                    <a16:creationId xmlns:a16="http://schemas.microsoft.com/office/drawing/2014/main" id="{FD4CFF44-AF55-4233-A412-72FBCC134C0C}"/>
                  </a:ext>
                </a:extLst>
              </p:cNvPr>
              <p:cNvGrpSpPr/>
              <p:nvPr/>
            </p:nvGrpSpPr>
            <p:grpSpPr>
              <a:xfrm>
                <a:off x="7088496" y="5329775"/>
                <a:ext cx="487527" cy="574585"/>
                <a:chOff x="7333022" y="5329775"/>
                <a:chExt cx="487527" cy="574585"/>
              </a:xfrm>
              <a:grpFill/>
            </p:grpSpPr>
            <p:sp>
              <p:nvSpPr>
                <p:cNvPr id="48" name="Freeform 35">
                  <a:extLst>
                    <a:ext uri="{FF2B5EF4-FFF2-40B4-BE49-F238E27FC236}">
                      <a16:creationId xmlns:a16="http://schemas.microsoft.com/office/drawing/2014/main" id="{7E4A14BA-BEDA-4150-94C1-CB9CA367C191}"/>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7">
                  <a:extLst>
                    <a:ext uri="{FF2B5EF4-FFF2-40B4-BE49-F238E27FC236}">
                      <a16:creationId xmlns:a16="http://schemas.microsoft.com/office/drawing/2014/main" id="{F82B3523-7BF3-40DC-AF77-C7643F548C19}"/>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5" name="组合 14">
              <a:extLst>
                <a:ext uri="{FF2B5EF4-FFF2-40B4-BE49-F238E27FC236}">
                  <a16:creationId xmlns:a16="http://schemas.microsoft.com/office/drawing/2014/main" id="{E1904341-FD8C-4876-9944-A4BD826DD885}"/>
                </a:ext>
              </a:extLst>
            </p:cNvPr>
            <p:cNvGrpSpPr/>
            <p:nvPr/>
          </p:nvGrpSpPr>
          <p:grpSpPr>
            <a:xfrm>
              <a:off x="335077" y="270942"/>
              <a:ext cx="421971" cy="417136"/>
              <a:chOff x="4065588" y="1646238"/>
              <a:chExt cx="969963" cy="958850"/>
            </a:xfrm>
            <a:grpFill/>
          </p:grpSpPr>
          <p:sp>
            <p:nvSpPr>
              <p:cNvPr id="16" name="Freeform 5">
                <a:extLst>
                  <a:ext uri="{FF2B5EF4-FFF2-40B4-BE49-F238E27FC236}">
                    <a16:creationId xmlns:a16="http://schemas.microsoft.com/office/drawing/2014/main" id="{33C75B86-6464-430D-994A-E34F7DAD8C3A}"/>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6">
                <a:extLst>
                  <a:ext uri="{FF2B5EF4-FFF2-40B4-BE49-F238E27FC236}">
                    <a16:creationId xmlns:a16="http://schemas.microsoft.com/office/drawing/2014/main" id="{6A961642-C13B-4EB9-80E4-E4C84ED0639D}"/>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7">
                <a:extLst>
                  <a:ext uri="{FF2B5EF4-FFF2-40B4-BE49-F238E27FC236}">
                    <a16:creationId xmlns:a16="http://schemas.microsoft.com/office/drawing/2014/main" id="{DC3A26E1-27E7-4C4B-A091-CD7AA90E7E8F}"/>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8">
                <a:extLst>
                  <a:ext uri="{FF2B5EF4-FFF2-40B4-BE49-F238E27FC236}">
                    <a16:creationId xmlns:a16="http://schemas.microsoft.com/office/drawing/2014/main" id="{AED53D59-77AA-448A-B032-444C6CA36D14}"/>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9">
                <a:extLst>
                  <a:ext uri="{FF2B5EF4-FFF2-40B4-BE49-F238E27FC236}">
                    <a16:creationId xmlns:a16="http://schemas.microsoft.com/office/drawing/2014/main" id="{98B5A89A-604D-4459-9BC2-94F28E96A3B0}"/>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0">
                <a:extLst>
                  <a:ext uri="{FF2B5EF4-FFF2-40B4-BE49-F238E27FC236}">
                    <a16:creationId xmlns:a16="http://schemas.microsoft.com/office/drawing/2014/main" id="{F5D7F1C8-696D-474F-AEAA-3827BEB0181E}"/>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1">
                <a:extLst>
                  <a:ext uri="{FF2B5EF4-FFF2-40B4-BE49-F238E27FC236}">
                    <a16:creationId xmlns:a16="http://schemas.microsoft.com/office/drawing/2014/main" id="{328CDFBA-A536-465E-BDA1-73ABD8E43155}"/>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2">
                <a:extLst>
                  <a:ext uri="{FF2B5EF4-FFF2-40B4-BE49-F238E27FC236}">
                    <a16:creationId xmlns:a16="http://schemas.microsoft.com/office/drawing/2014/main" id="{10475CCF-A783-49C9-B534-8FD9A45EECBC}"/>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3">
                <a:extLst>
                  <a:ext uri="{FF2B5EF4-FFF2-40B4-BE49-F238E27FC236}">
                    <a16:creationId xmlns:a16="http://schemas.microsoft.com/office/drawing/2014/main" id="{2D006663-BFD4-42F5-820B-957B37D5E571}"/>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4">
                <a:extLst>
                  <a:ext uri="{FF2B5EF4-FFF2-40B4-BE49-F238E27FC236}">
                    <a16:creationId xmlns:a16="http://schemas.microsoft.com/office/drawing/2014/main" id="{7C80EA70-2211-4F92-8237-3D8966D4FFD5}"/>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15">
                <a:extLst>
                  <a:ext uri="{FF2B5EF4-FFF2-40B4-BE49-F238E27FC236}">
                    <a16:creationId xmlns:a16="http://schemas.microsoft.com/office/drawing/2014/main" id="{50C4029F-23DC-46AC-9638-3E2475CFCC17}"/>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16">
                <a:extLst>
                  <a:ext uri="{FF2B5EF4-FFF2-40B4-BE49-F238E27FC236}">
                    <a16:creationId xmlns:a16="http://schemas.microsoft.com/office/drawing/2014/main" id="{4F543444-5B88-47A6-9A00-EE939D11A9AB}"/>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7">
                <a:extLst>
                  <a:ext uri="{FF2B5EF4-FFF2-40B4-BE49-F238E27FC236}">
                    <a16:creationId xmlns:a16="http://schemas.microsoft.com/office/drawing/2014/main" id="{0E49FE35-9B4A-49CD-AB18-B63C6A1F7F86}"/>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8">
                <a:extLst>
                  <a:ext uri="{FF2B5EF4-FFF2-40B4-BE49-F238E27FC236}">
                    <a16:creationId xmlns:a16="http://schemas.microsoft.com/office/drawing/2014/main" id="{DD2DF83A-EEB4-4058-896E-3CF3557079F4}"/>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9">
                <a:extLst>
                  <a:ext uri="{FF2B5EF4-FFF2-40B4-BE49-F238E27FC236}">
                    <a16:creationId xmlns:a16="http://schemas.microsoft.com/office/drawing/2014/main" id="{62521436-7B2F-4AC8-B2CA-FA55774032E4}"/>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0">
                <a:extLst>
                  <a:ext uri="{FF2B5EF4-FFF2-40B4-BE49-F238E27FC236}">
                    <a16:creationId xmlns:a16="http://schemas.microsoft.com/office/drawing/2014/main" id="{9F50185C-9271-4CD4-84DF-E2C4CC8FABDC}"/>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1">
                <a:extLst>
                  <a:ext uri="{FF2B5EF4-FFF2-40B4-BE49-F238E27FC236}">
                    <a16:creationId xmlns:a16="http://schemas.microsoft.com/office/drawing/2014/main" id="{CCCEFCFD-795E-4411-9D60-6362BED2CD30}"/>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2">
                <a:extLst>
                  <a:ext uri="{FF2B5EF4-FFF2-40B4-BE49-F238E27FC236}">
                    <a16:creationId xmlns:a16="http://schemas.microsoft.com/office/drawing/2014/main" id="{504196FC-9EEC-455C-8FDE-E3B5528E584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3">
                <a:extLst>
                  <a:ext uri="{FF2B5EF4-FFF2-40B4-BE49-F238E27FC236}">
                    <a16:creationId xmlns:a16="http://schemas.microsoft.com/office/drawing/2014/main" id="{92C14057-D83C-4266-9D2B-5FB8A1102638}"/>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4">
                <a:extLst>
                  <a:ext uri="{FF2B5EF4-FFF2-40B4-BE49-F238E27FC236}">
                    <a16:creationId xmlns:a16="http://schemas.microsoft.com/office/drawing/2014/main" id="{AB5EA0B0-2C92-4FCF-AFCF-C2BE3F589639}"/>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25">
                <a:extLst>
                  <a:ext uri="{FF2B5EF4-FFF2-40B4-BE49-F238E27FC236}">
                    <a16:creationId xmlns:a16="http://schemas.microsoft.com/office/drawing/2014/main" id="{06F79EE3-873A-463B-BD91-84526B9E29FA}"/>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26">
                <a:extLst>
                  <a:ext uri="{FF2B5EF4-FFF2-40B4-BE49-F238E27FC236}">
                    <a16:creationId xmlns:a16="http://schemas.microsoft.com/office/drawing/2014/main" id="{A601BEC1-ACDE-4460-B249-8849D1001900}"/>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7">
                <a:extLst>
                  <a:ext uri="{FF2B5EF4-FFF2-40B4-BE49-F238E27FC236}">
                    <a16:creationId xmlns:a16="http://schemas.microsoft.com/office/drawing/2014/main" id="{22F629C7-2C2F-4C0C-9AA0-97B8AF89DD51}"/>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8">
                <a:extLst>
                  <a:ext uri="{FF2B5EF4-FFF2-40B4-BE49-F238E27FC236}">
                    <a16:creationId xmlns:a16="http://schemas.microsoft.com/office/drawing/2014/main" id="{AB357579-AA10-4353-92FC-BCDC025C75F2}"/>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9">
                <a:extLst>
                  <a:ext uri="{FF2B5EF4-FFF2-40B4-BE49-F238E27FC236}">
                    <a16:creationId xmlns:a16="http://schemas.microsoft.com/office/drawing/2014/main" id="{E2B6AAB6-248C-4E14-B9B1-DEBB0BA8D32F}"/>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30">
                <a:extLst>
                  <a:ext uri="{FF2B5EF4-FFF2-40B4-BE49-F238E27FC236}">
                    <a16:creationId xmlns:a16="http://schemas.microsoft.com/office/drawing/2014/main" id="{83A67984-708C-431D-A247-66C2D62BD279}"/>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31">
                <a:extLst>
                  <a:ext uri="{FF2B5EF4-FFF2-40B4-BE49-F238E27FC236}">
                    <a16:creationId xmlns:a16="http://schemas.microsoft.com/office/drawing/2014/main" id="{39974047-24C6-42E3-9770-18F62E20591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38">
                <a:extLst>
                  <a:ext uri="{FF2B5EF4-FFF2-40B4-BE49-F238E27FC236}">
                    <a16:creationId xmlns:a16="http://schemas.microsoft.com/office/drawing/2014/main" id="{F6B73AC9-43F0-4C8E-83F7-78E617550356}"/>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2" name="组合 51">
            <a:extLst>
              <a:ext uri="{FF2B5EF4-FFF2-40B4-BE49-F238E27FC236}">
                <a16:creationId xmlns:a16="http://schemas.microsoft.com/office/drawing/2014/main" id="{0717691C-50D1-401B-9903-40B50C71F8F0}"/>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51522757-9F38-4CDF-9DA3-F0188ECE0AE6}"/>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80190DE1-CA8C-4D04-82B5-03529395FED7}"/>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49F25C38-CB8E-47FE-B4DB-D281166C73F3}"/>
              </a:ext>
            </a:extLst>
          </p:cNvPr>
          <p:cNvGrpSpPr/>
          <p:nvPr userDrawn="1"/>
        </p:nvGrpSpPr>
        <p:grpSpPr>
          <a:xfrm>
            <a:off x="3445670" y="6313130"/>
            <a:ext cx="5463856" cy="452499"/>
            <a:chOff x="3445670" y="6203946"/>
            <a:chExt cx="5463856" cy="452499"/>
          </a:xfrm>
        </p:grpSpPr>
        <p:grpSp>
          <p:nvGrpSpPr>
            <p:cNvPr id="61" name="组合 60">
              <a:extLst>
                <a:ext uri="{FF2B5EF4-FFF2-40B4-BE49-F238E27FC236}">
                  <a16:creationId xmlns:a16="http://schemas.microsoft.com/office/drawing/2014/main" id="{5525B487-5618-4E2F-AC05-CEA64B589EDB}"/>
                </a:ext>
              </a:extLst>
            </p:cNvPr>
            <p:cNvGrpSpPr/>
            <p:nvPr userDrawn="1"/>
          </p:nvGrpSpPr>
          <p:grpSpPr>
            <a:xfrm>
              <a:off x="3445670" y="6403109"/>
              <a:ext cx="5463856" cy="0"/>
              <a:chOff x="3445670" y="6403109"/>
              <a:chExt cx="5463856" cy="0"/>
            </a:xfrm>
          </p:grpSpPr>
          <p:cxnSp>
            <p:nvCxnSpPr>
              <p:cNvPr id="65" name="直接连接符 64">
                <a:extLst>
                  <a:ext uri="{FF2B5EF4-FFF2-40B4-BE49-F238E27FC236}">
                    <a16:creationId xmlns:a16="http://schemas.microsoft.com/office/drawing/2014/main" id="{126D04F9-D634-4852-BEBE-386D48535508}"/>
                  </a:ext>
                </a:extLst>
              </p:cNvPr>
              <p:cNvCxnSpPr>
                <a:cxnSpLocks/>
              </p:cNvCxnSpPr>
              <p:nvPr userDrawn="1"/>
            </p:nvCxnSpPr>
            <p:spPr>
              <a:xfrm flipH="1">
                <a:off x="3445670"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B901CFE-C353-4DF2-946F-3459AFFAD316}"/>
                  </a:ext>
                </a:extLst>
              </p:cNvPr>
              <p:cNvCxnSpPr>
                <a:cxnSpLocks/>
              </p:cNvCxnSpPr>
              <p:nvPr userDrawn="1"/>
            </p:nvCxnSpPr>
            <p:spPr>
              <a:xfrm flipH="1">
                <a:off x="8728551"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E12A6D8B-F412-4BD1-A49B-86AA3ABF2A51}"/>
                </a:ext>
              </a:extLst>
            </p:cNvPr>
            <p:cNvGrpSpPr/>
            <p:nvPr userDrawn="1"/>
          </p:nvGrpSpPr>
          <p:grpSpPr>
            <a:xfrm>
              <a:off x="3773486" y="6203946"/>
              <a:ext cx="4766946" cy="452499"/>
              <a:chOff x="3721016" y="5441926"/>
              <a:chExt cx="5306957" cy="503759"/>
            </a:xfrm>
          </p:grpSpPr>
          <p:pic>
            <p:nvPicPr>
              <p:cNvPr id="63" name="图片 62">
                <a:extLst>
                  <a:ext uri="{FF2B5EF4-FFF2-40B4-BE49-F238E27FC236}">
                    <a16:creationId xmlns:a16="http://schemas.microsoft.com/office/drawing/2014/main" id="{22516C22-6056-4919-8414-7DDF18856B75}"/>
                  </a:ext>
                </a:extLst>
              </p:cNvPr>
              <p:cNvPicPr>
                <a:picLocks noChangeAspect="1"/>
              </p:cNvPicPr>
              <p:nvPr/>
            </p:nvPicPr>
            <p:blipFill>
              <a:blip r:embed="rId8">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64" name="图片 63">
                <a:extLst>
                  <a:ext uri="{FF2B5EF4-FFF2-40B4-BE49-F238E27FC236}">
                    <a16:creationId xmlns:a16="http://schemas.microsoft.com/office/drawing/2014/main" id="{218AAF80-7C46-4226-9721-A7BA91FBB826}"/>
                  </a:ext>
                </a:extLst>
              </p:cNvPr>
              <p:cNvPicPr>
                <a:picLocks noChangeAspect="1"/>
              </p:cNvPicPr>
              <p:nvPr/>
            </p:nvPicPr>
            <p:blipFill>
              <a:blip r:embed="rId9">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grpSp>
    </p:spTree>
    <p:extLst>
      <p:ext uri="{BB962C8B-B14F-4D97-AF65-F5344CB8AC3E}">
        <p14:creationId xmlns:p14="http://schemas.microsoft.com/office/powerpoint/2010/main" val="42953167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75" r:id="rId5"/>
    <p:sldLayoutId id="2147483677" r:id="rId6"/>
  </p:sldLayoutIdLst>
  <p:hf hdr="0" ftr="0" dt="0"/>
  <p:txStyles>
    <p:title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平行四边形 6">
            <a:extLst>
              <a:ext uri="{FF2B5EF4-FFF2-40B4-BE49-F238E27FC236}">
                <a16:creationId xmlns:a16="http://schemas.microsoft.com/office/drawing/2014/main" id="{4C56156F-7F69-44C7-806C-21ABD5214470}"/>
              </a:ext>
            </a:extLst>
          </p:cNvPr>
          <p:cNvSpPr/>
          <p:nvPr userDrawn="1"/>
        </p:nvSpPr>
        <p:spPr>
          <a:xfrm>
            <a:off x="10119719"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1">
            <a:extLst>
              <a:ext uri="{FF2B5EF4-FFF2-40B4-BE49-F238E27FC236}">
                <a16:creationId xmlns:a16="http://schemas.microsoft.com/office/drawing/2014/main" id="{D3F65DA1-625D-4C95-B80F-80EE1DF799D7}"/>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9" name="文本占位符 2">
            <a:extLst>
              <a:ext uri="{FF2B5EF4-FFF2-40B4-BE49-F238E27FC236}">
                <a16:creationId xmlns:a16="http://schemas.microsoft.com/office/drawing/2014/main" id="{EF0545F1-5EED-4522-82DE-E8C1C3CB175B}"/>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3">
            <a:extLst>
              <a:ext uri="{FF2B5EF4-FFF2-40B4-BE49-F238E27FC236}">
                <a16:creationId xmlns:a16="http://schemas.microsoft.com/office/drawing/2014/main" id="{C1BE16D8-E501-479E-B7F2-A8BC4DC6C481}"/>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D8375-10B8-4A9A-B44E-2A8B3CD76891}" type="datetime1">
              <a:rPr lang="zh-CN" altLang="en-US" smtClean="0"/>
              <a:t>2022/9/16</a:t>
            </a:fld>
            <a:endParaRPr lang="zh-CN" altLang="en-US"/>
          </a:p>
        </p:txBody>
      </p:sp>
      <p:sp>
        <p:nvSpPr>
          <p:cNvPr id="12" name="灯片编号占位符 5">
            <a:extLst>
              <a:ext uri="{FF2B5EF4-FFF2-40B4-BE49-F238E27FC236}">
                <a16:creationId xmlns:a16="http://schemas.microsoft.com/office/drawing/2014/main" id="{091F75E8-4C30-40D7-BACD-9CE2AA06BB39}"/>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13" name="组合 12">
            <a:extLst>
              <a:ext uri="{FF2B5EF4-FFF2-40B4-BE49-F238E27FC236}">
                <a16:creationId xmlns:a16="http://schemas.microsoft.com/office/drawing/2014/main" id="{91E953AE-08D2-4C7E-AD0B-43B1B0036A98}"/>
              </a:ext>
            </a:extLst>
          </p:cNvPr>
          <p:cNvGrpSpPr/>
          <p:nvPr userDrawn="1"/>
        </p:nvGrpSpPr>
        <p:grpSpPr>
          <a:xfrm>
            <a:off x="10376275" y="344809"/>
            <a:ext cx="1468924" cy="335280"/>
            <a:chOff x="335077" y="270942"/>
            <a:chExt cx="1827552" cy="417136"/>
          </a:xfrm>
          <a:solidFill>
            <a:schemeClr val="bg1"/>
          </a:solidFill>
        </p:grpSpPr>
        <p:grpSp>
          <p:nvGrpSpPr>
            <p:cNvPr id="14" name="组合 13">
              <a:extLst>
                <a:ext uri="{FF2B5EF4-FFF2-40B4-BE49-F238E27FC236}">
                  <a16:creationId xmlns:a16="http://schemas.microsoft.com/office/drawing/2014/main" id="{D32E9CDD-6E24-4F0D-8B9F-D1CBE3BF390E}"/>
                </a:ext>
              </a:extLst>
            </p:cNvPr>
            <p:cNvGrpSpPr/>
            <p:nvPr/>
          </p:nvGrpSpPr>
          <p:grpSpPr>
            <a:xfrm>
              <a:off x="831799" y="288037"/>
              <a:ext cx="1330830" cy="363588"/>
              <a:chOff x="5402262" y="5211762"/>
              <a:chExt cx="3059113" cy="835761"/>
            </a:xfrm>
            <a:grpFill/>
          </p:grpSpPr>
          <p:sp>
            <p:nvSpPr>
              <p:cNvPr id="44" name="Freeform 32">
                <a:extLst>
                  <a:ext uri="{FF2B5EF4-FFF2-40B4-BE49-F238E27FC236}">
                    <a16:creationId xmlns:a16="http://schemas.microsoft.com/office/drawing/2014/main" id="{83894838-66F7-4573-9FAD-D429BA9A86AE}"/>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33">
                <a:extLst>
                  <a:ext uri="{FF2B5EF4-FFF2-40B4-BE49-F238E27FC236}">
                    <a16:creationId xmlns:a16="http://schemas.microsoft.com/office/drawing/2014/main" id="{ED264A04-9729-49AA-BCE8-1D2803C17D08}"/>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6" name="组合 45">
                <a:extLst>
                  <a:ext uri="{FF2B5EF4-FFF2-40B4-BE49-F238E27FC236}">
                    <a16:creationId xmlns:a16="http://schemas.microsoft.com/office/drawing/2014/main" id="{CC7FE336-1E36-4F52-B5DF-3978B033E66B}"/>
                  </a:ext>
                </a:extLst>
              </p:cNvPr>
              <p:cNvGrpSpPr/>
              <p:nvPr/>
            </p:nvGrpSpPr>
            <p:grpSpPr>
              <a:xfrm>
                <a:off x="7683654" y="5211762"/>
                <a:ext cx="777721" cy="795133"/>
                <a:chOff x="8128154" y="5211762"/>
                <a:chExt cx="777721" cy="795133"/>
              </a:xfrm>
              <a:grpFill/>
            </p:grpSpPr>
            <p:sp>
              <p:nvSpPr>
                <p:cNvPr id="50" name="Freeform 34">
                  <a:extLst>
                    <a:ext uri="{FF2B5EF4-FFF2-40B4-BE49-F238E27FC236}">
                      <a16:creationId xmlns:a16="http://schemas.microsoft.com/office/drawing/2014/main" id="{D31B6BAA-5FCC-4537-BD9B-FF26B8DAA1CB}"/>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1" name="Freeform 36">
                  <a:extLst>
                    <a:ext uri="{FF2B5EF4-FFF2-40B4-BE49-F238E27FC236}">
                      <a16:creationId xmlns:a16="http://schemas.microsoft.com/office/drawing/2014/main" id="{C1936483-5E66-46BD-958B-4E4B96BB98ED}"/>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7" name="组合 46">
                <a:extLst>
                  <a:ext uri="{FF2B5EF4-FFF2-40B4-BE49-F238E27FC236}">
                    <a16:creationId xmlns:a16="http://schemas.microsoft.com/office/drawing/2014/main" id="{29AA6D1A-E5FF-450E-8AAC-62A20377DD38}"/>
                  </a:ext>
                </a:extLst>
              </p:cNvPr>
              <p:cNvGrpSpPr/>
              <p:nvPr/>
            </p:nvGrpSpPr>
            <p:grpSpPr>
              <a:xfrm>
                <a:off x="7088496" y="5329775"/>
                <a:ext cx="487527" cy="574585"/>
                <a:chOff x="7333022" y="5329775"/>
                <a:chExt cx="487527" cy="574585"/>
              </a:xfrm>
              <a:grpFill/>
            </p:grpSpPr>
            <p:sp>
              <p:nvSpPr>
                <p:cNvPr id="48" name="Freeform 35">
                  <a:extLst>
                    <a:ext uri="{FF2B5EF4-FFF2-40B4-BE49-F238E27FC236}">
                      <a16:creationId xmlns:a16="http://schemas.microsoft.com/office/drawing/2014/main" id="{B4F9A6AD-BA80-41EA-AACE-76A64427A325}"/>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7">
                  <a:extLst>
                    <a:ext uri="{FF2B5EF4-FFF2-40B4-BE49-F238E27FC236}">
                      <a16:creationId xmlns:a16="http://schemas.microsoft.com/office/drawing/2014/main" id="{C6E0B596-5C7C-4742-AB8D-AA02A9CBBF22}"/>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5" name="组合 14">
              <a:extLst>
                <a:ext uri="{FF2B5EF4-FFF2-40B4-BE49-F238E27FC236}">
                  <a16:creationId xmlns:a16="http://schemas.microsoft.com/office/drawing/2014/main" id="{63BDF49A-E38B-43E6-A031-ECBFABCA0D37}"/>
                </a:ext>
              </a:extLst>
            </p:cNvPr>
            <p:cNvGrpSpPr/>
            <p:nvPr/>
          </p:nvGrpSpPr>
          <p:grpSpPr>
            <a:xfrm>
              <a:off x="335077" y="270942"/>
              <a:ext cx="421971" cy="417136"/>
              <a:chOff x="4065588" y="1646238"/>
              <a:chExt cx="969963" cy="958850"/>
            </a:xfrm>
            <a:grpFill/>
          </p:grpSpPr>
          <p:sp>
            <p:nvSpPr>
              <p:cNvPr id="16" name="Freeform 5">
                <a:extLst>
                  <a:ext uri="{FF2B5EF4-FFF2-40B4-BE49-F238E27FC236}">
                    <a16:creationId xmlns:a16="http://schemas.microsoft.com/office/drawing/2014/main" id="{BF935C0F-6C6F-436C-8253-D213330B02F7}"/>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6">
                <a:extLst>
                  <a:ext uri="{FF2B5EF4-FFF2-40B4-BE49-F238E27FC236}">
                    <a16:creationId xmlns:a16="http://schemas.microsoft.com/office/drawing/2014/main" id="{417F1E7A-F5C4-4DE4-A1AD-D64218D38928}"/>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7">
                <a:extLst>
                  <a:ext uri="{FF2B5EF4-FFF2-40B4-BE49-F238E27FC236}">
                    <a16:creationId xmlns:a16="http://schemas.microsoft.com/office/drawing/2014/main" id="{536F0488-F0BF-4565-95B6-4D20A8345E58}"/>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8">
                <a:extLst>
                  <a:ext uri="{FF2B5EF4-FFF2-40B4-BE49-F238E27FC236}">
                    <a16:creationId xmlns:a16="http://schemas.microsoft.com/office/drawing/2014/main" id="{1649A991-2DEB-4E6D-A86F-4E636EC457BE}"/>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9">
                <a:extLst>
                  <a:ext uri="{FF2B5EF4-FFF2-40B4-BE49-F238E27FC236}">
                    <a16:creationId xmlns:a16="http://schemas.microsoft.com/office/drawing/2014/main" id="{F10D86D4-B09C-4351-A3B4-A3FBE0B2D53A}"/>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0">
                <a:extLst>
                  <a:ext uri="{FF2B5EF4-FFF2-40B4-BE49-F238E27FC236}">
                    <a16:creationId xmlns:a16="http://schemas.microsoft.com/office/drawing/2014/main" id="{5D703CE4-9A9E-4D87-A36B-45455E9D485A}"/>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1">
                <a:extLst>
                  <a:ext uri="{FF2B5EF4-FFF2-40B4-BE49-F238E27FC236}">
                    <a16:creationId xmlns:a16="http://schemas.microsoft.com/office/drawing/2014/main" id="{132F37A3-14B6-44DC-8D2D-2A77C767088F}"/>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2">
                <a:extLst>
                  <a:ext uri="{FF2B5EF4-FFF2-40B4-BE49-F238E27FC236}">
                    <a16:creationId xmlns:a16="http://schemas.microsoft.com/office/drawing/2014/main" id="{84B81685-DEDC-4984-BD78-58D26759B266}"/>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3">
                <a:extLst>
                  <a:ext uri="{FF2B5EF4-FFF2-40B4-BE49-F238E27FC236}">
                    <a16:creationId xmlns:a16="http://schemas.microsoft.com/office/drawing/2014/main" id="{E9D4F133-C099-4055-AC81-BA1FCBFB1A2E}"/>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4">
                <a:extLst>
                  <a:ext uri="{FF2B5EF4-FFF2-40B4-BE49-F238E27FC236}">
                    <a16:creationId xmlns:a16="http://schemas.microsoft.com/office/drawing/2014/main" id="{569D3C96-A4B7-4BC6-8E27-BC6D42BEB1C0}"/>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15">
                <a:extLst>
                  <a:ext uri="{FF2B5EF4-FFF2-40B4-BE49-F238E27FC236}">
                    <a16:creationId xmlns:a16="http://schemas.microsoft.com/office/drawing/2014/main" id="{801B34FD-9079-44EA-A8D5-7E55494E3CC3}"/>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16">
                <a:extLst>
                  <a:ext uri="{FF2B5EF4-FFF2-40B4-BE49-F238E27FC236}">
                    <a16:creationId xmlns:a16="http://schemas.microsoft.com/office/drawing/2014/main" id="{ACB8853A-6E65-409E-9AC5-BF3FCBCA60E5}"/>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7">
                <a:extLst>
                  <a:ext uri="{FF2B5EF4-FFF2-40B4-BE49-F238E27FC236}">
                    <a16:creationId xmlns:a16="http://schemas.microsoft.com/office/drawing/2014/main" id="{62F84B5A-78F0-4E56-A3C3-6482D3000CA5}"/>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8">
                <a:extLst>
                  <a:ext uri="{FF2B5EF4-FFF2-40B4-BE49-F238E27FC236}">
                    <a16:creationId xmlns:a16="http://schemas.microsoft.com/office/drawing/2014/main" id="{D27D9D92-7669-48E4-AE32-78918E68B2EE}"/>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9">
                <a:extLst>
                  <a:ext uri="{FF2B5EF4-FFF2-40B4-BE49-F238E27FC236}">
                    <a16:creationId xmlns:a16="http://schemas.microsoft.com/office/drawing/2014/main" id="{AC6C5846-089D-4C69-A4EF-03F9D7989690}"/>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0">
                <a:extLst>
                  <a:ext uri="{FF2B5EF4-FFF2-40B4-BE49-F238E27FC236}">
                    <a16:creationId xmlns:a16="http://schemas.microsoft.com/office/drawing/2014/main" id="{32E8E407-E091-4FA2-85A7-B3AB11EE94AB}"/>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1">
                <a:extLst>
                  <a:ext uri="{FF2B5EF4-FFF2-40B4-BE49-F238E27FC236}">
                    <a16:creationId xmlns:a16="http://schemas.microsoft.com/office/drawing/2014/main" id="{265B5463-4479-4119-91A1-ACF92BAE75A7}"/>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2">
                <a:extLst>
                  <a:ext uri="{FF2B5EF4-FFF2-40B4-BE49-F238E27FC236}">
                    <a16:creationId xmlns:a16="http://schemas.microsoft.com/office/drawing/2014/main" id="{65E49DF3-883C-4BEF-86FA-C4144E924E61}"/>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3">
                <a:extLst>
                  <a:ext uri="{FF2B5EF4-FFF2-40B4-BE49-F238E27FC236}">
                    <a16:creationId xmlns:a16="http://schemas.microsoft.com/office/drawing/2014/main" id="{B73D511C-1B00-4249-A222-F71406A6833A}"/>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4">
                <a:extLst>
                  <a:ext uri="{FF2B5EF4-FFF2-40B4-BE49-F238E27FC236}">
                    <a16:creationId xmlns:a16="http://schemas.microsoft.com/office/drawing/2014/main" id="{C7B54DD0-691C-4984-A97E-9CB0AB5705A7}"/>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25">
                <a:extLst>
                  <a:ext uri="{FF2B5EF4-FFF2-40B4-BE49-F238E27FC236}">
                    <a16:creationId xmlns:a16="http://schemas.microsoft.com/office/drawing/2014/main" id="{E4E37838-63A2-4EB9-BADA-867FC6CFAF5B}"/>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26">
                <a:extLst>
                  <a:ext uri="{FF2B5EF4-FFF2-40B4-BE49-F238E27FC236}">
                    <a16:creationId xmlns:a16="http://schemas.microsoft.com/office/drawing/2014/main" id="{26E6CCD5-C272-43CD-A596-C4F59F535E1C}"/>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7">
                <a:extLst>
                  <a:ext uri="{FF2B5EF4-FFF2-40B4-BE49-F238E27FC236}">
                    <a16:creationId xmlns:a16="http://schemas.microsoft.com/office/drawing/2014/main" id="{F1B73705-236F-4B31-BEE5-E940B1E43397}"/>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8">
                <a:extLst>
                  <a:ext uri="{FF2B5EF4-FFF2-40B4-BE49-F238E27FC236}">
                    <a16:creationId xmlns:a16="http://schemas.microsoft.com/office/drawing/2014/main" id="{4906ED84-2D7D-41E2-BAF1-ABD20F7A85EB}"/>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9">
                <a:extLst>
                  <a:ext uri="{FF2B5EF4-FFF2-40B4-BE49-F238E27FC236}">
                    <a16:creationId xmlns:a16="http://schemas.microsoft.com/office/drawing/2014/main" id="{8A6D7878-A86F-4355-9911-7782DEE06816}"/>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30">
                <a:extLst>
                  <a:ext uri="{FF2B5EF4-FFF2-40B4-BE49-F238E27FC236}">
                    <a16:creationId xmlns:a16="http://schemas.microsoft.com/office/drawing/2014/main" id="{45D868C5-5F36-4628-83BB-965314E7406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31">
                <a:extLst>
                  <a:ext uri="{FF2B5EF4-FFF2-40B4-BE49-F238E27FC236}">
                    <a16:creationId xmlns:a16="http://schemas.microsoft.com/office/drawing/2014/main" id="{7A9A5A5C-EFA9-4B0E-9139-D7B7FE6917D2}"/>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38">
                <a:extLst>
                  <a:ext uri="{FF2B5EF4-FFF2-40B4-BE49-F238E27FC236}">
                    <a16:creationId xmlns:a16="http://schemas.microsoft.com/office/drawing/2014/main" id="{615280C4-ECC9-428E-AB62-3830C53F6454}"/>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2" name="组合 51">
            <a:extLst>
              <a:ext uri="{FF2B5EF4-FFF2-40B4-BE49-F238E27FC236}">
                <a16:creationId xmlns:a16="http://schemas.microsoft.com/office/drawing/2014/main" id="{690C0C74-FB28-4A23-ADFA-004C039824CA}"/>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F038A1EF-7806-424C-8A29-5A37F7E59D71}"/>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985B639-0DB4-48C0-AA0E-C2BC792E0771}"/>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94BAB3E6-3BED-4EC6-A287-EAD5E8C62996}"/>
              </a:ext>
            </a:extLst>
          </p:cNvPr>
          <p:cNvGrpSpPr/>
          <p:nvPr userDrawn="1"/>
        </p:nvGrpSpPr>
        <p:grpSpPr>
          <a:xfrm>
            <a:off x="3445670" y="6313130"/>
            <a:ext cx="5463856" cy="452499"/>
            <a:chOff x="3445670" y="6203946"/>
            <a:chExt cx="5463856" cy="452499"/>
          </a:xfrm>
        </p:grpSpPr>
        <p:grpSp>
          <p:nvGrpSpPr>
            <p:cNvPr id="57" name="组合 56">
              <a:extLst>
                <a:ext uri="{FF2B5EF4-FFF2-40B4-BE49-F238E27FC236}">
                  <a16:creationId xmlns:a16="http://schemas.microsoft.com/office/drawing/2014/main" id="{8C8B1CBA-0D79-4F8D-AB0C-132B54A2EFE1}"/>
                </a:ext>
              </a:extLst>
            </p:cNvPr>
            <p:cNvGrpSpPr/>
            <p:nvPr userDrawn="1"/>
          </p:nvGrpSpPr>
          <p:grpSpPr>
            <a:xfrm>
              <a:off x="3445670" y="6403109"/>
              <a:ext cx="5463856" cy="0"/>
              <a:chOff x="3445670" y="6403109"/>
              <a:chExt cx="5463856" cy="0"/>
            </a:xfrm>
          </p:grpSpPr>
          <p:cxnSp>
            <p:nvCxnSpPr>
              <p:cNvPr id="58" name="直接连接符 57">
                <a:extLst>
                  <a:ext uri="{FF2B5EF4-FFF2-40B4-BE49-F238E27FC236}">
                    <a16:creationId xmlns:a16="http://schemas.microsoft.com/office/drawing/2014/main" id="{D2414884-283F-4D5B-8132-3B1553B5F57F}"/>
                  </a:ext>
                </a:extLst>
              </p:cNvPr>
              <p:cNvCxnSpPr>
                <a:cxnSpLocks/>
              </p:cNvCxnSpPr>
              <p:nvPr userDrawn="1"/>
            </p:nvCxnSpPr>
            <p:spPr>
              <a:xfrm flipH="1">
                <a:off x="3445670"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CF01A92-4D29-4962-85C4-625732619911}"/>
                  </a:ext>
                </a:extLst>
              </p:cNvPr>
              <p:cNvCxnSpPr>
                <a:cxnSpLocks/>
              </p:cNvCxnSpPr>
              <p:nvPr userDrawn="1"/>
            </p:nvCxnSpPr>
            <p:spPr>
              <a:xfrm flipH="1">
                <a:off x="8728551"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0EB678B4-6430-4635-ADB4-806F7FC9D4C4}"/>
                </a:ext>
              </a:extLst>
            </p:cNvPr>
            <p:cNvGrpSpPr/>
            <p:nvPr userDrawn="1"/>
          </p:nvGrpSpPr>
          <p:grpSpPr>
            <a:xfrm>
              <a:off x="3773486" y="6203946"/>
              <a:ext cx="4766946" cy="452499"/>
              <a:chOff x="3721016" y="5441926"/>
              <a:chExt cx="5306957" cy="503759"/>
            </a:xfrm>
          </p:grpSpPr>
          <p:pic>
            <p:nvPicPr>
              <p:cNvPr id="64" name="图片 63">
                <a:extLst>
                  <a:ext uri="{FF2B5EF4-FFF2-40B4-BE49-F238E27FC236}">
                    <a16:creationId xmlns:a16="http://schemas.microsoft.com/office/drawing/2014/main" id="{2AC5B940-2E08-48B2-BBB1-50573759AB43}"/>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65" name="图片 64">
                <a:extLst>
                  <a:ext uri="{FF2B5EF4-FFF2-40B4-BE49-F238E27FC236}">
                    <a16:creationId xmlns:a16="http://schemas.microsoft.com/office/drawing/2014/main" id="{9D55DFAF-731F-4829-A192-01BCAAACAF4E}"/>
                  </a:ext>
                </a:extLst>
              </p:cNvPr>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grpSp>
    </p:spTree>
    <p:extLst>
      <p:ext uri="{BB962C8B-B14F-4D97-AF65-F5344CB8AC3E}">
        <p14:creationId xmlns:p14="http://schemas.microsoft.com/office/powerpoint/2010/main" val="2013146765"/>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5.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38.tiff"/><Relationship Id="rId4"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gif"/><Relationship Id="rId4" Type="http://schemas.openxmlformats.org/officeDocument/2006/relationships/image" Target="../media/image10.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4.emf"/></Relationships>
</file>

<file path=ppt/slides/_rels/slide2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60.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7.emf"/><Relationship Id="rId5" Type="http://schemas.microsoft.com/office/2007/relationships/hdphoto" Target="../media/hdphoto1.wdp"/><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2.emf"/><Relationship Id="rId5" Type="http://schemas.openxmlformats.org/officeDocument/2006/relationships/image" Target="../media/image71.emf"/><Relationship Id="rId10" Type="http://schemas.openxmlformats.org/officeDocument/2006/relationships/image" Target="../media/image76.emf"/><Relationship Id="rId4" Type="http://schemas.openxmlformats.org/officeDocument/2006/relationships/image" Target="../media/image70.emf"/><Relationship Id="rId9" Type="http://schemas.openxmlformats.org/officeDocument/2006/relationships/image" Target="../media/image75.emf"/></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6.emf"/></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8.emf"/></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2.png"/><Relationship Id="rId7"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7.png"/><Relationship Id="rId4" Type="http://schemas.openxmlformats.org/officeDocument/2006/relationships/image" Target="../media/image85.png"/><Relationship Id="rId9"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97.emf"/></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0.gif"/></Relationships>
</file>

<file path=ppt/slides/_rels/slide4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9.emf"/></Relationships>
</file>

<file path=ppt/slides/_rels/slide4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gif"/><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112.png"/><Relationship Id="rId3" Type="http://schemas.openxmlformats.org/officeDocument/2006/relationships/image" Target="../media/image98.png"/><Relationship Id="rId12" Type="http://schemas.openxmlformats.org/officeDocument/2006/relationships/image" Target="../media/image11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80.png"/><Relationship Id="rId11" Type="http://schemas.openxmlformats.org/officeDocument/2006/relationships/image" Target="../media/image110.png"/><Relationship Id="rId5" Type="http://schemas.openxmlformats.org/officeDocument/2006/relationships/image" Target="../media/image270.png"/><Relationship Id="rId10"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50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3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19.wmf"/><Relationship Id="rId5" Type="http://schemas.openxmlformats.org/officeDocument/2006/relationships/oleObject" Target="../embeddings/oleObject1.bin"/><Relationship Id="rId4" Type="http://schemas.openxmlformats.org/officeDocument/2006/relationships/image" Target="../media/image118.png"/></Relationships>
</file>

<file path=ppt/slides/_rels/slide4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6.emf"/><Relationship Id="rId5" Type="http://schemas.openxmlformats.org/officeDocument/2006/relationships/image" Target="../media/image16.png"/><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15.png"/><Relationship Id="rId3" Type="http://schemas.openxmlformats.org/officeDocument/2006/relationships/image" Target="../media/image15.tiff"/><Relationship Id="rId7" Type="http://schemas.openxmlformats.org/officeDocument/2006/relationships/image" Target="../media/image21.jpeg"/><Relationship Id="rId12" Type="http://schemas.openxmlformats.org/officeDocument/2006/relationships/image" Target="../media/image14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jpeg"/><Relationship Id="rId11" Type="http://schemas.openxmlformats.org/officeDocument/2006/relationships/image" Target="../media/image25.tiff"/><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gif"/><Relationship Id="rId5" Type="http://schemas.microsoft.com/office/2007/relationships/hdphoto" Target="../media/hdphoto2.wdp"/><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0.tiff"/><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6" hidden="1">
            <a:extLst>
              <a:ext uri="{FF2B5EF4-FFF2-40B4-BE49-F238E27FC236}">
                <a16:creationId xmlns:a16="http://schemas.microsoft.com/office/drawing/2014/main" id="{039BAAA3-C472-46AC-ACE1-D32A015196AD}"/>
              </a:ext>
            </a:extLst>
          </p:cNvPr>
          <p:cNvSpPr>
            <a:spLocks/>
          </p:cNvSpPr>
          <p:nvPr/>
        </p:nvSpPr>
        <p:spPr bwMode="auto">
          <a:xfrm>
            <a:off x="8720038" y="5698365"/>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6" name="Freeform 6" hidden="1">
            <a:extLst>
              <a:ext uri="{FF2B5EF4-FFF2-40B4-BE49-F238E27FC236}">
                <a16:creationId xmlns:a16="http://schemas.microsoft.com/office/drawing/2014/main" id="{74255BF0-E861-4AAC-848D-C243585EA66D}"/>
              </a:ext>
            </a:extLst>
          </p:cNvPr>
          <p:cNvSpPr>
            <a:spLocks/>
          </p:cNvSpPr>
          <p:nvPr/>
        </p:nvSpPr>
        <p:spPr bwMode="auto">
          <a:xfrm>
            <a:off x="-558434" y="502173"/>
            <a:ext cx="2623194" cy="1543817"/>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88" name="标题 87">
            <a:extLst>
              <a:ext uri="{FF2B5EF4-FFF2-40B4-BE49-F238E27FC236}">
                <a16:creationId xmlns:a16="http://schemas.microsoft.com/office/drawing/2014/main" id="{3C4D4758-5DDE-42A1-9A1E-EC6D1457B844}"/>
              </a:ext>
            </a:extLst>
          </p:cNvPr>
          <p:cNvSpPr>
            <a:spLocks noGrp="1"/>
          </p:cNvSpPr>
          <p:nvPr>
            <p:ph type="title"/>
          </p:nvPr>
        </p:nvSpPr>
        <p:spPr>
          <a:xfrm>
            <a:off x="557213" y="1882206"/>
            <a:ext cx="11072812" cy="1686424"/>
          </a:xfrm>
        </p:spPr>
        <p:txBody>
          <a:bodyPr/>
          <a:lstStyle/>
          <a:p>
            <a:pPr>
              <a:lnSpc>
                <a:spcPct val="120000"/>
              </a:lnSpc>
            </a:pPr>
            <a:r>
              <a:rPr lang="zh-CN" altLang="en-US" sz="5000" b="1" dirty="0">
                <a:solidFill>
                  <a:srgbClr val="FFFF00"/>
                </a:solidFill>
                <a:latin typeface="Microsoft YaHei" charset="-122"/>
                <a:ea typeface="Microsoft YaHei" charset="-122"/>
                <a:cs typeface="Microsoft YaHei" charset="-122"/>
              </a:rPr>
              <a:t>原子核的形状、集体激发与裂变</a:t>
            </a:r>
            <a:br>
              <a:rPr lang="en-US" altLang="zh-CN" sz="5000" dirty="0">
                <a:solidFill>
                  <a:srgbClr val="FFFF00"/>
                </a:solidFill>
                <a:latin typeface="Arial" charset="0"/>
                <a:ea typeface="Arial" charset="0"/>
                <a:cs typeface="Arial" charset="0"/>
              </a:rPr>
            </a:br>
            <a:r>
              <a:rPr lang="en-US" altLang="zh-CN" sz="4000" dirty="0">
                <a:solidFill>
                  <a:srgbClr val="FFFF00"/>
                </a:solidFill>
                <a:latin typeface="Arial" charset="0"/>
                <a:ea typeface="Arial" charset="0"/>
                <a:cs typeface="Arial" charset="0"/>
              </a:rPr>
              <a:t>Nuclear shapes, collective excitation and fission</a:t>
            </a:r>
            <a:endParaRPr lang="zh-CN" altLang="en-US" sz="5000" dirty="0">
              <a:solidFill>
                <a:srgbClr val="FFFF00"/>
              </a:solidFill>
              <a:latin typeface="Arial" charset="0"/>
              <a:ea typeface="Arial" charset="0"/>
              <a:cs typeface="Arial" charset="0"/>
            </a:endParaRPr>
          </a:p>
        </p:txBody>
      </p:sp>
      <p:grpSp>
        <p:nvGrpSpPr>
          <p:cNvPr id="12" name="组合 11">
            <a:extLst>
              <a:ext uri="{FF2B5EF4-FFF2-40B4-BE49-F238E27FC236}">
                <a16:creationId xmlns:a16="http://schemas.microsoft.com/office/drawing/2014/main" id="{E9F0FF56-5D62-4D6D-A21D-8F15C1607061}"/>
              </a:ext>
            </a:extLst>
          </p:cNvPr>
          <p:cNvGrpSpPr/>
          <p:nvPr/>
        </p:nvGrpSpPr>
        <p:grpSpPr>
          <a:xfrm>
            <a:off x="743017" y="627171"/>
            <a:ext cx="3034899" cy="684272"/>
            <a:chOff x="4532965" y="1519502"/>
            <a:chExt cx="3126071" cy="713523"/>
          </a:xfrm>
        </p:grpSpPr>
        <p:grpSp>
          <p:nvGrpSpPr>
            <p:cNvPr id="13" name="组合 12">
              <a:extLst>
                <a:ext uri="{FF2B5EF4-FFF2-40B4-BE49-F238E27FC236}">
                  <a16:creationId xmlns:a16="http://schemas.microsoft.com/office/drawing/2014/main" id="{1827ED99-275A-4CD2-B164-4353E155423D}"/>
                </a:ext>
              </a:extLst>
            </p:cNvPr>
            <p:cNvGrpSpPr/>
            <p:nvPr/>
          </p:nvGrpSpPr>
          <p:grpSpPr>
            <a:xfrm>
              <a:off x="5382620" y="1548743"/>
              <a:ext cx="2276416" cy="621928"/>
              <a:chOff x="5402262" y="5211762"/>
              <a:chExt cx="3059113" cy="835761"/>
            </a:xfrm>
            <a:solidFill>
              <a:schemeClr val="bg1"/>
            </a:solidFill>
          </p:grpSpPr>
          <p:sp>
            <p:nvSpPr>
              <p:cNvPr id="43" name="Freeform 32">
                <a:extLst>
                  <a:ext uri="{FF2B5EF4-FFF2-40B4-BE49-F238E27FC236}">
                    <a16:creationId xmlns:a16="http://schemas.microsoft.com/office/drawing/2014/main" id="{C4D5BCE7-50C4-4DFB-B4BC-D9B453A4832C}"/>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4" name="Freeform 33">
                <a:extLst>
                  <a:ext uri="{FF2B5EF4-FFF2-40B4-BE49-F238E27FC236}">
                    <a16:creationId xmlns:a16="http://schemas.microsoft.com/office/drawing/2014/main" id="{DA88B351-366B-4AAF-9AE6-550B22F50B5F}"/>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Segoe UI"/>
                  <a:ea typeface="微软雅黑"/>
                </a:endParaRPr>
              </a:p>
            </p:txBody>
          </p:sp>
          <p:grpSp>
            <p:nvGrpSpPr>
              <p:cNvPr id="45" name="组合 44">
                <a:extLst>
                  <a:ext uri="{FF2B5EF4-FFF2-40B4-BE49-F238E27FC236}">
                    <a16:creationId xmlns:a16="http://schemas.microsoft.com/office/drawing/2014/main" id="{1BFAB416-A56E-45F7-9905-C4D03BDA6060}"/>
                  </a:ext>
                </a:extLst>
              </p:cNvPr>
              <p:cNvGrpSpPr/>
              <p:nvPr/>
            </p:nvGrpSpPr>
            <p:grpSpPr>
              <a:xfrm>
                <a:off x="7683654" y="5211762"/>
                <a:ext cx="777721" cy="795133"/>
                <a:chOff x="8128154" y="5211762"/>
                <a:chExt cx="777721" cy="795133"/>
              </a:xfrm>
              <a:grpFill/>
            </p:grpSpPr>
            <p:sp>
              <p:nvSpPr>
                <p:cNvPr id="49" name="Freeform 34">
                  <a:extLst>
                    <a:ext uri="{FF2B5EF4-FFF2-40B4-BE49-F238E27FC236}">
                      <a16:creationId xmlns:a16="http://schemas.microsoft.com/office/drawing/2014/main" id="{28BBA680-3124-463B-9C6E-29DDC77A44EF}"/>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0" name="Freeform 36">
                  <a:extLst>
                    <a:ext uri="{FF2B5EF4-FFF2-40B4-BE49-F238E27FC236}">
                      <a16:creationId xmlns:a16="http://schemas.microsoft.com/office/drawing/2014/main" id="{A84810BA-3192-47BB-848A-54759413E620}"/>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6" name="组合 45">
                <a:extLst>
                  <a:ext uri="{FF2B5EF4-FFF2-40B4-BE49-F238E27FC236}">
                    <a16:creationId xmlns:a16="http://schemas.microsoft.com/office/drawing/2014/main" id="{F6BDBAA4-5A32-4611-BFF1-D73DF55A8AAF}"/>
                  </a:ext>
                </a:extLst>
              </p:cNvPr>
              <p:cNvGrpSpPr/>
              <p:nvPr/>
            </p:nvGrpSpPr>
            <p:grpSpPr>
              <a:xfrm>
                <a:off x="7088496" y="5329775"/>
                <a:ext cx="487527" cy="574585"/>
                <a:chOff x="7333022" y="5329775"/>
                <a:chExt cx="487527" cy="574585"/>
              </a:xfrm>
              <a:grpFill/>
            </p:grpSpPr>
            <p:sp>
              <p:nvSpPr>
                <p:cNvPr id="47" name="Freeform 35">
                  <a:extLst>
                    <a:ext uri="{FF2B5EF4-FFF2-40B4-BE49-F238E27FC236}">
                      <a16:creationId xmlns:a16="http://schemas.microsoft.com/office/drawing/2014/main" id="{347FA363-1C41-439B-A713-F7D609BD8D8A}"/>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8" name="Freeform 37">
                  <a:extLst>
                    <a:ext uri="{FF2B5EF4-FFF2-40B4-BE49-F238E27FC236}">
                      <a16:creationId xmlns:a16="http://schemas.microsoft.com/office/drawing/2014/main" id="{A20963E0-8199-42D6-868B-DDA8CAC93BEA}"/>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4" name="组合 13">
              <a:extLst>
                <a:ext uri="{FF2B5EF4-FFF2-40B4-BE49-F238E27FC236}">
                  <a16:creationId xmlns:a16="http://schemas.microsoft.com/office/drawing/2014/main" id="{61811A5B-1F27-4B31-98FA-A1538F7A8E6A}"/>
                </a:ext>
              </a:extLst>
            </p:cNvPr>
            <p:cNvGrpSpPr/>
            <p:nvPr/>
          </p:nvGrpSpPr>
          <p:grpSpPr>
            <a:xfrm>
              <a:off x="4532965" y="1519502"/>
              <a:ext cx="721791" cy="713523"/>
              <a:chOff x="4065588" y="1646238"/>
              <a:chExt cx="969963" cy="958850"/>
            </a:xfrm>
            <a:solidFill>
              <a:schemeClr val="bg1"/>
            </a:solidFill>
          </p:grpSpPr>
          <p:sp>
            <p:nvSpPr>
              <p:cNvPr id="15" name="Freeform 5">
                <a:extLst>
                  <a:ext uri="{FF2B5EF4-FFF2-40B4-BE49-F238E27FC236}">
                    <a16:creationId xmlns:a16="http://schemas.microsoft.com/office/drawing/2014/main" id="{04E45346-0865-48D0-8DB6-81333A38BE2E}"/>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6" name="Freeform 6">
                <a:extLst>
                  <a:ext uri="{FF2B5EF4-FFF2-40B4-BE49-F238E27FC236}">
                    <a16:creationId xmlns:a16="http://schemas.microsoft.com/office/drawing/2014/main" id="{F6CC56AB-34E5-4B6F-B6B2-CFA3CEAD5CBB}"/>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7">
                <a:extLst>
                  <a:ext uri="{FF2B5EF4-FFF2-40B4-BE49-F238E27FC236}">
                    <a16:creationId xmlns:a16="http://schemas.microsoft.com/office/drawing/2014/main" id="{C7B97B88-23A1-4F94-9206-CF647776F54E}"/>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8">
                <a:extLst>
                  <a:ext uri="{FF2B5EF4-FFF2-40B4-BE49-F238E27FC236}">
                    <a16:creationId xmlns:a16="http://schemas.microsoft.com/office/drawing/2014/main" id="{224F6A9D-59B3-463A-9441-C45A0423F7DC}"/>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9">
                <a:extLst>
                  <a:ext uri="{FF2B5EF4-FFF2-40B4-BE49-F238E27FC236}">
                    <a16:creationId xmlns:a16="http://schemas.microsoft.com/office/drawing/2014/main" id="{00F0A829-3B19-477A-AFD0-65DCD692FBC3}"/>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10">
                <a:extLst>
                  <a:ext uri="{FF2B5EF4-FFF2-40B4-BE49-F238E27FC236}">
                    <a16:creationId xmlns:a16="http://schemas.microsoft.com/office/drawing/2014/main" id="{7073F377-7A4F-432E-A8B3-D1DB3A4028BA}"/>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1">
                <a:extLst>
                  <a:ext uri="{FF2B5EF4-FFF2-40B4-BE49-F238E27FC236}">
                    <a16:creationId xmlns:a16="http://schemas.microsoft.com/office/drawing/2014/main" id="{4A1A61D6-B193-4A34-BE21-DB97EBD1CC99}"/>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2">
                <a:extLst>
                  <a:ext uri="{FF2B5EF4-FFF2-40B4-BE49-F238E27FC236}">
                    <a16:creationId xmlns:a16="http://schemas.microsoft.com/office/drawing/2014/main" id="{C5B81A3F-3F01-4D8E-ABC7-0846DC92FDAC}"/>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3">
                <a:extLst>
                  <a:ext uri="{FF2B5EF4-FFF2-40B4-BE49-F238E27FC236}">
                    <a16:creationId xmlns:a16="http://schemas.microsoft.com/office/drawing/2014/main" id="{4FA47F39-7A31-4530-A384-18F8D047B2AF}"/>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4">
                <a:extLst>
                  <a:ext uri="{FF2B5EF4-FFF2-40B4-BE49-F238E27FC236}">
                    <a16:creationId xmlns:a16="http://schemas.microsoft.com/office/drawing/2014/main" id="{BA4B2E58-C24C-41EC-BD0A-1A98816F6470}"/>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5">
                <a:extLst>
                  <a:ext uri="{FF2B5EF4-FFF2-40B4-BE49-F238E27FC236}">
                    <a16:creationId xmlns:a16="http://schemas.microsoft.com/office/drawing/2014/main" id="{4078D76F-932F-4A2B-BDCD-7A80E0D813D4}"/>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16">
                <a:extLst>
                  <a:ext uri="{FF2B5EF4-FFF2-40B4-BE49-F238E27FC236}">
                    <a16:creationId xmlns:a16="http://schemas.microsoft.com/office/drawing/2014/main" id="{F7A8B4AD-2A2C-4CB0-9894-65A7CDC0CA9D}"/>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17">
                <a:extLst>
                  <a:ext uri="{FF2B5EF4-FFF2-40B4-BE49-F238E27FC236}">
                    <a16:creationId xmlns:a16="http://schemas.microsoft.com/office/drawing/2014/main" id="{D2CFB404-6EE4-4A10-8F1D-44F2C82DACC1}"/>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8">
                <a:extLst>
                  <a:ext uri="{FF2B5EF4-FFF2-40B4-BE49-F238E27FC236}">
                    <a16:creationId xmlns:a16="http://schemas.microsoft.com/office/drawing/2014/main" id="{8382E372-E3BB-4F87-8A92-593E7CD0CFA9}"/>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9">
                <a:extLst>
                  <a:ext uri="{FF2B5EF4-FFF2-40B4-BE49-F238E27FC236}">
                    <a16:creationId xmlns:a16="http://schemas.microsoft.com/office/drawing/2014/main" id="{A3570E9A-E998-4DD0-86B4-00EFC0A1E463}"/>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20">
                <a:extLst>
                  <a:ext uri="{FF2B5EF4-FFF2-40B4-BE49-F238E27FC236}">
                    <a16:creationId xmlns:a16="http://schemas.microsoft.com/office/drawing/2014/main" id="{32D788AE-AC21-41F2-967E-F1A28167927B}"/>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1">
                <a:extLst>
                  <a:ext uri="{FF2B5EF4-FFF2-40B4-BE49-F238E27FC236}">
                    <a16:creationId xmlns:a16="http://schemas.microsoft.com/office/drawing/2014/main" id="{1E41430E-73FF-4AAC-B791-CFB7836DF2EC}"/>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2">
                <a:extLst>
                  <a:ext uri="{FF2B5EF4-FFF2-40B4-BE49-F238E27FC236}">
                    <a16:creationId xmlns:a16="http://schemas.microsoft.com/office/drawing/2014/main" id="{B0AB083E-FE3E-4433-82C0-169B2024FFAB}"/>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3">
                <a:extLst>
                  <a:ext uri="{FF2B5EF4-FFF2-40B4-BE49-F238E27FC236}">
                    <a16:creationId xmlns:a16="http://schemas.microsoft.com/office/drawing/2014/main" id="{A4E3FD15-5122-4641-9FE6-71540FC1F0F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4">
                <a:extLst>
                  <a:ext uri="{FF2B5EF4-FFF2-40B4-BE49-F238E27FC236}">
                    <a16:creationId xmlns:a16="http://schemas.microsoft.com/office/drawing/2014/main" id="{F3202DE9-DF03-4F13-9D29-4F4CD47EC80C}"/>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5">
                <a:extLst>
                  <a:ext uri="{FF2B5EF4-FFF2-40B4-BE49-F238E27FC236}">
                    <a16:creationId xmlns:a16="http://schemas.microsoft.com/office/drawing/2014/main" id="{D8A43887-A8BF-40D1-9FC2-9D3F3BFD9FA8}"/>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26">
                <a:extLst>
                  <a:ext uri="{FF2B5EF4-FFF2-40B4-BE49-F238E27FC236}">
                    <a16:creationId xmlns:a16="http://schemas.microsoft.com/office/drawing/2014/main" id="{927DE42D-D3DB-4BBD-8D3A-B6C468D36F91}"/>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27">
                <a:extLst>
                  <a:ext uri="{FF2B5EF4-FFF2-40B4-BE49-F238E27FC236}">
                    <a16:creationId xmlns:a16="http://schemas.microsoft.com/office/drawing/2014/main" id="{37E59993-0EF4-4B1E-9D49-B8E4695AC7E4}"/>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8">
                <a:extLst>
                  <a:ext uri="{FF2B5EF4-FFF2-40B4-BE49-F238E27FC236}">
                    <a16:creationId xmlns:a16="http://schemas.microsoft.com/office/drawing/2014/main" id="{1521CA2D-7C7C-4DCE-9A06-46F135133C38}"/>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9">
                <a:extLst>
                  <a:ext uri="{FF2B5EF4-FFF2-40B4-BE49-F238E27FC236}">
                    <a16:creationId xmlns:a16="http://schemas.microsoft.com/office/drawing/2014/main" id="{BB168652-8048-4549-93AA-2A0784EABBC9}"/>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30">
                <a:extLst>
                  <a:ext uri="{FF2B5EF4-FFF2-40B4-BE49-F238E27FC236}">
                    <a16:creationId xmlns:a16="http://schemas.microsoft.com/office/drawing/2014/main" id="{6B8BCD18-7741-44F9-B980-5B6722E529BE}"/>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31">
                <a:extLst>
                  <a:ext uri="{FF2B5EF4-FFF2-40B4-BE49-F238E27FC236}">
                    <a16:creationId xmlns:a16="http://schemas.microsoft.com/office/drawing/2014/main" id="{E92E773B-B61E-4B5C-A973-9EBECCFB0991}"/>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38">
                <a:extLst>
                  <a:ext uri="{FF2B5EF4-FFF2-40B4-BE49-F238E27FC236}">
                    <a16:creationId xmlns:a16="http://schemas.microsoft.com/office/drawing/2014/main" id="{FBEF1615-87DF-4C6A-BC21-5EBF619157B4}"/>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sp>
        <p:nvSpPr>
          <p:cNvPr id="51" name="Rectangle 4"/>
          <p:cNvSpPr/>
          <p:nvPr/>
        </p:nvSpPr>
        <p:spPr>
          <a:xfrm>
            <a:off x="4336546" y="4643649"/>
            <a:ext cx="3518912" cy="985334"/>
          </a:xfrm>
          <a:prstGeom prst="rect">
            <a:avLst/>
          </a:prstGeom>
        </p:spPr>
        <p:txBody>
          <a:bodyPr wrap="none">
            <a:spAutoFit/>
          </a:bodyPr>
          <a:lstStyle/>
          <a:p>
            <a:pPr algn="ctr"/>
            <a:r>
              <a:rPr lang="zh-CN" altLang="en-US" sz="2400" b="1" dirty="0">
                <a:solidFill>
                  <a:schemeClr val="bg1"/>
                </a:solidFill>
                <a:latin typeface="微软雅黑" pitchFamily="34" charset="-122"/>
                <a:ea typeface="微软雅黑" pitchFamily="34" charset="-122"/>
              </a:rPr>
              <a:t>李志攀</a:t>
            </a:r>
            <a:endParaRPr lang="en-US" altLang="zh-CN" b="1" dirty="0">
              <a:solidFill>
                <a:schemeClr val="bg1"/>
              </a:solidFill>
              <a:latin typeface="微软雅黑" pitchFamily="34" charset="-122"/>
              <a:ea typeface="微软雅黑" pitchFamily="34" charset="-122"/>
            </a:endParaRPr>
          </a:p>
          <a:p>
            <a:pPr algn="ctr">
              <a:lnSpc>
                <a:spcPct val="200000"/>
              </a:lnSpc>
            </a:pPr>
            <a:r>
              <a:rPr lang="zh-CN" altLang="en-US" sz="2000" dirty="0">
                <a:solidFill>
                  <a:schemeClr val="bg1"/>
                </a:solidFill>
                <a:latin typeface="微软雅黑" panose="020B0503020204020204" pitchFamily="34" charset="-122"/>
                <a:ea typeface="微软雅黑" panose="020B0503020204020204" pitchFamily="34" charset="-122"/>
              </a:rPr>
              <a:t>西南大学物理科学与技术学院</a:t>
            </a:r>
            <a:endParaRPr 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7109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8F883B1-6FDC-4434-A73A-7F6141F43E0E}"/>
              </a:ext>
            </a:extLst>
          </p:cNvPr>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原子核形状与集体运动</a:t>
            </a:r>
          </a:p>
        </p:txBody>
      </p:sp>
      <p:graphicFrame>
        <p:nvGraphicFramePr>
          <p:cNvPr id="19" name="内容占位符 4"/>
          <p:cNvGraphicFramePr>
            <a:graphicFrameLocks/>
          </p:cNvGraphicFramePr>
          <p:nvPr>
            <p:extLst>
              <p:ext uri="{D42A27DB-BD31-4B8C-83A1-F6EECF244321}">
                <p14:modId xmlns:p14="http://schemas.microsoft.com/office/powerpoint/2010/main" val="1823988575"/>
              </p:ext>
            </p:extLst>
          </p:nvPr>
        </p:nvGraphicFramePr>
        <p:xfrm>
          <a:off x="436728" y="1078173"/>
          <a:ext cx="11559654" cy="5690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6328E937-C95F-4234-9120-C3388E0ABBF5}"/>
              </a:ext>
            </a:extLst>
          </p:cNvPr>
          <p:cNvSpPr>
            <a:spLocks noGrp="1"/>
          </p:cNvSpPr>
          <p:nvPr>
            <p:ph type="sldNum" sz="quarter" idx="12"/>
          </p:nvPr>
        </p:nvSpPr>
        <p:spPr/>
        <p:txBody>
          <a:bodyPr/>
          <a:lstStyle/>
          <a:p>
            <a:fld id="{62882B55-B6B2-497F-8568-5D2D4C04CE38}" type="slidenum">
              <a:rPr lang="zh-CN" altLang="en-US" smtClean="0"/>
              <a:t>10</a:t>
            </a:fld>
            <a:endParaRPr lang="zh-CN" altLang="en-US"/>
          </a:p>
        </p:txBody>
      </p:sp>
    </p:spTree>
    <p:extLst>
      <p:ext uri="{BB962C8B-B14F-4D97-AF65-F5344CB8AC3E}">
        <p14:creationId xmlns:p14="http://schemas.microsoft.com/office/powerpoint/2010/main" val="139222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8F883B1-6FDC-4434-A73A-7F6141F43E0E}"/>
              </a:ext>
            </a:extLst>
          </p:cNvPr>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微观核模型</a:t>
            </a:r>
          </a:p>
        </p:txBody>
      </p:sp>
      <p:sp>
        <p:nvSpPr>
          <p:cNvPr id="3" name="灯片编号占位符 2">
            <a:extLst>
              <a:ext uri="{FF2B5EF4-FFF2-40B4-BE49-F238E27FC236}">
                <a16:creationId xmlns:a16="http://schemas.microsoft.com/office/drawing/2014/main" id="{6328E937-C95F-4234-9120-C3388E0ABBF5}"/>
              </a:ext>
            </a:extLst>
          </p:cNvPr>
          <p:cNvSpPr>
            <a:spLocks noGrp="1"/>
          </p:cNvSpPr>
          <p:nvPr>
            <p:ph type="sldNum" sz="quarter" idx="12"/>
          </p:nvPr>
        </p:nvSpPr>
        <p:spPr/>
        <p:txBody>
          <a:bodyPr/>
          <a:lstStyle/>
          <a:p>
            <a:fld id="{62882B55-B6B2-497F-8568-5D2D4C04CE38}" type="slidenum">
              <a:rPr lang="zh-CN" altLang="en-US" smtClean="0"/>
              <a:t>11</a:t>
            </a:fld>
            <a:endParaRPr lang="zh-CN" altLang="en-US"/>
          </a:p>
        </p:txBody>
      </p:sp>
      <p:pic>
        <p:nvPicPr>
          <p:cNvPr id="6" name="图片 5">
            <a:extLst>
              <a:ext uri="{FF2B5EF4-FFF2-40B4-BE49-F238E27FC236}">
                <a16:creationId xmlns:a16="http://schemas.microsoft.com/office/drawing/2014/main" id="{F8D8083E-97F5-4ED2-8AAE-BD70FB60839B}"/>
              </a:ext>
            </a:extLst>
          </p:cNvPr>
          <p:cNvPicPr>
            <a:picLocks noChangeAspect="1"/>
          </p:cNvPicPr>
          <p:nvPr/>
        </p:nvPicPr>
        <p:blipFill>
          <a:blip r:embed="rId3"/>
          <a:stretch>
            <a:fillRect/>
          </a:stretch>
        </p:blipFill>
        <p:spPr>
          <a:xfrm>
            <a:off x="1305990" y="953747"/>
            <a:ext cx="9461329" cy="5863157"/>
          </a:xfrm>
          <a:prstGeom prst="rect">
            <a:avLst/>
          </a:prstGeom>
        </p:spPr>
      </p:pic>
      <p:sp>
        <p:nvSpPr>
          <p:cNvPr id="8" name="矩形 7">
            <a:extLst>
              <a:ext uri="{FF2B5EF4-FFF2-40B4-BE49-F238E27FC236}">
                <a16:creationId xmlns:a16="http://schemas.microsoft.com/office/drawing/2014/main" id="{F54FBAD3-D178-4A4A-9769-AE52F3388708}"/>
              </a:ext>
            </a:extLst>
          </p:cNvPr>
          <p:cNvSpPr/>
          <p:nvPr/>
        </p:nvSpPr>
        <p:spPr>
          <a:xfrm>
            <a:off x="2648545" y="1295102"/>
            <a:ext cx="1640915" cy="13093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25722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2005339-57CC-470D-8298-1659A3C25513}"/>
              </a:ext>
            </a:extLst>
          </p:cNvPr>
          <p:cNvSpPr>
            <a:spLocks noGrp="1"/>
          </p:cNvSpPr>
          <p:nvPr>
            <p:ph type="title"/>
          </p:nvPr>
        </p:nvSpPr>
        <p:spPr/>
        <p:txBody>
          <a:bodyPr>
            <a:normAutofit/>
          </a:bodyPr>
          <a:lstStyle/>
          <a:p>
            <a:r>
              <a:rPr lang="zh-CN" altLang="en-US" b="1" dirty="0">
                <a:latin typeface="Microsoft YaHei" charset="-122"/>
                <a:ea typeface="Microsoft YaHei" charset="-122"/>
                <a:cs typeface="Microsoft YaHei" charset="-122"/>
              </a:rPr>
              <a:t>协变密度泛函理论</a:t>
            </a:r>
            <a:r>
              <a:rPr lang="en-US" altLang="zh-CN" b="1" dirty="0">
                <a:latin typeface="Microsoft YaHei" charset="-122"/>
                <a:ea typeface="Microsoft YaHei" charset="-122"/>
                <a:cs typeface="Microsoft YaHei" charset="-122"/>
              </a:rPr>
              <a:t>(CDFT)</a:t>
            </a:r>
            <a:endParaRPr lang="zh-CN" altLang="en-US" dirty="0"/>
          </a:p>
        </p:txBody>
      </p:sp>
      <p:sp>
        <p:nvSpPr>
          <p:cNvPr id="7" name="矩形: 圆角 6">
            <a:extLst>
              <a:ext uri="{FF2B5EF4-FFF2-40B4-BE49-F238E27FC236}">
                <a16:creationId xmlns:a16="http://schemas.microsoft.com/office/drawing/2014/main" id="{0CE5BEB2-A206-4D00-8009-15F7D4814D58}"/>
              </a:ext>
            </a:extLst>
          </p:cNvPr>
          <p:cNvSpPr/>
          <p:nvPr/>
        </p:nvSpPr>
        <p:spPr>
          <a:xfrm>
            <a:off x="1277147" y="1125538"/>
            <a:ext cx="4431537" cy="5008562"/>
          </a:xfrm>
          <a:prstGeom prst="roundRect">
            <a:avLst>
              <a:gd name="adj" fmla="val 31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8" name="矩形: 圆角 7">
            <a:extLst>
              <a:ext uri="{FF2B5EF4-FFF2-40B4-BE49-F238E27FC236}">
                <a16:creationId xmlns:a16="http://schemas.microsoft.com/office/drawing/2014/main" id="{3062E26A-C3F2-452C-A538-757D3AAC9A30}"/>
              </a:ext>
            </a:extLst>
          </p:cNvPr>
          <p:cNvSpPr/>
          <p:nvPr/>
        </p:nvSpPr>
        <p:spPr>
          <a:xfrm>
            <a:off x="6483318" y="1125538"/>
            <a:ext cx="4431537" cy="5008562"/>
          </a:xfrm>
          <a:prstGeom prst="roundRect">
            <a:avLst>
              <a:gd name="adj" fmla="val 31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9" name="梯形 8">
            <a:extLst>
              <a:ext uri="{FF2B5EF4-FFF2-40B4-BE49-F238E27FC236}">
                <a16:creationId xmlns:a16="http://schemas.microsoft.com/office/drawing/2014/main" id="{57882BB9-3774-42ED-B42F-63AB3966801B}"/>
              </a:ext>
            </a:extLst>
          </p:cNvPr>
          <p:cNvSpPr/>
          <p:nvPr/>
        </p:nvSpPr>
        <p:spPr>
          <a:xfrm rot="16200000">
            <a:off x="777454" y="1556719"/>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248D21E-038C-4A09-8A46-7EE611274B7A}"/>
              </a:ext>
            </a:extLst>
          </p:cNvPr>
          <p:cNvSpPr/>
          <p:nvPr/>
        </p:nvSpPr>
        <p:spPr>
          <a:xfrm>
            <a:off x="1076447" y="1342721"/>
            <a:ext cx="3647953"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8243E61-C99E-4729-B967-CBBEF3AEAA6C}"/>
              </a:ext>
            </a:extLst>
          </p:cNvPr>
          <p:cNvSpPr txBox="1"/>
          <p:nvPr/>
        </p:nvSpPr>
        <p:spPr>
          <a:xfrm>
            <a:off x="1519400" y="1352682"/>
            <a:ext cx="2762046" cy="584775"/>
          </a:xfrm>
          <a:prstGeom prst="rect">
            <a:avLst/>
          </a:prstGeom>
          <a:noFill/>
        </p:spPr>
        <p:txBody>
          <a:bodyPr wrap="square" rtlCol="0">
            <a:spAutoFit/>
          </a:bodyPr>
          <a:lstStyle/>
          <a:p>
            <a:r>
              <a:rPr lang="en-US" altLang="zh-CN" sz="3200" dirty="0">
                <a:solidFill>
                  <a:schemeClr val="bg1"/>
                </a:solidFill>
                <a:latin typeface="+mj-ea"/>
                <a:ea typeface="+mj-ea"/>
              </a:rPr>
              <a:t>Success</a:t>
            </a:r>
            <a:endParaRPr lang="zh-CN" altLang="en-US" sz="2800" dirty="0">
              <a:solidFill>
                <a:schemeClr val="bg1"/>
              </a:solidFill>
              <a:latin typeface="+mj-ea"/>
              <a:ea typeface="+mj-ea"/>
            </a:endParaRPr>
          </a:p>
        </p:txBody>
      </p:sp>
      <p:grpSp>
        <p:nvGrpSpPr>
          <p:cNvPr id="4" name="组 3"/>
          <p:cNvGrpSpPr/>
          <p:nvPr/>
        </p:nvGrpSpPr>
        <p:grpSpPr>
          <a:xfrm>
            <a:off x="7464422" y="1268835"/>
            <a:ext cx="3653629" cy="795022"/>
            <a:chOff x="7464422" y="5213047"/>
            <a:chExt cx="3653629" cy="795022"/>
          </a:xfrm>
        </p:grpSpPr>
        <p:grpSp>
          <p:nvGrpSpPr>
            <p:cNvPr id="14" name="组合 13">
              <a:extLst>
                <a:ext uri="{FF2B5EF4-FFF2-40B4-BE49-F238E27FC236}">
                  <a16:creationId xmlns:a16="http://schemas.microsoft.com/office/drawing/2014/main" id="{BD7B98FC-3F33-4624-9549-A68C0DD8D517}"/>
                </a:ext>
              </a:extLst>
            </p:cNvPr>
            <p:cNvGrpSpPr/>
            <p:nvPr/>
          </p:nvGrpSpPr>
          <p:grpSpPr>
            <a:xfrm>
              <a:off x="7464422" y="5213047"/>
              <a:ext cx="3653629" cy="795022"/>
              <a:chOff x="7598571" y="4863511"/>
              <a:chExt cx="3519482" cy="795022"/>
            </a:xfrm>
          </p:grpSpPr>
          <p:sp>
            <p:nvSpPr>
              <p:cNvPr id="11" name="梯形 10">
                <a:extLst>
                  <a:ext uri="{FF2B5EF4-FFF2-40B4-BE49-F238E27FC236}">
                    <a16:creationId xmlns:a16="http://schemas.microsoft.com/office/drawing/2014/main" id="{0A57B356-9E77-44DC-8816-9FC7522B2951}"/>
                  </a:ext>
                </a:extLst>
              </p:cNvPr>
              <p:cNvSpPr/>
              <p:nvPr/>
            </p:nvSpPr>
            <p:spPr>
              <a:xfrm rot="5400000" flipH="1">
                <a:off x="10622024" y="5162504"/>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030A303-3904-4E17-97E1-E2CD63CCD2B3}"/>
                  </a:ext>
                </a:extLst>
              </p:cNvPr>
              <p:cNvSpPr/>
              <p:nvPr/>
            </p:nvSpPr>
            <p:spPr>
              <a:xfrm flipH="1">
                <a:off x="7598571" y="4948506"/>
                <a:ext cx="3519480"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A34DC3D9-37EC-4319-B8B0-D7B5C55CFB26}"/>
                </a:ext>
              </a:extLst>
            </p:cNvPr>
            <p:cNvSpPr txBox="1"/>
            <p:nvPr/>
          </p:nvSpPr>
          <p:spPr>
            <a:xfrm>
              <a:off x="7534981" y="5321652"/>
              <a:ext cx="3379874" cy="523220"/>
            </a:xfrm>
            <a:prstGeom prst="rect">
              <a:avLst/>
            </a:prstGeom>
            <a:noFill/>
          </p:spPr>
          <p:txBody>
            <a:bodyPr wrap="square" rtlCol="0">
              <a:spAutoFit/>
            </a:bodyPr>
            <a:lstStyle/>
            <a:p>
              <a:r>
                <a:rPr lang="en-US" altLang="zh-CN" sz="2800" dirty="0">
                  <a:solidFill>
                    <a:srgbClr val="FFFF00"/>
                  </a:solidFill>
                  <a:latin typeface="+mj-ea"/>
                </a:rPr>
                <a:t>Limitation of MF</a:t>
              </a:r>
              <a:endParaRPr lang="zh-CN" altLang="en-US" sz="2400" dirty="0">
                <a:solidFill>
                  <a:srgbClr val="FFFF00"/>
                </a:solidFill>
                <a:latin typeface="+mj-ea"/>
              </a:endParaRPr>
            </a:p>
          </p:txBody>
        </p:sp>
      </p:grpSp>
      <p:sp>
        <p:nvSpPr>
          <p:cNvPr id="20" name="矩形: 圆角 19">
            <a:extLst>
              <a:ext uri="{FF2B5EF4-FFF2-40B4-BE49-F238E27FC236}">
                <a16:creationId xmlns:a16="http://schemas.microsoft.com/office/drawing/2014/main" id="{863CA186-B833-4F72-884E-73772331BDAA}"/>
              </a:ext>
            </a:extLst>
          </p:cNvPr>
          <p:cNvSpPr/>
          <p:nvPr/>
        </p:nvSpPr>
        <p:spPr>
          <a:xfrm>
            <a:off x="1273483" y="1130299"/>
            <a:ext cx="4430188" cy="5003801"/>
          </a:xfrm>
          <a:prstGeom prst="roundRect">
            <a:avLst>
              <a:gd name="adj" fmla="val 2568"/>
            </a:avLst>
          </a:prstGeom>
          <a:noFill/>
          <a:ln>
            <a:gradFill flip="none" rotWithShape="1">
              <a:gsLst>
                <a:gs pos="26000">
                  <a:schemeClr val="accent1">
                    <a:lumMod val="5000"/>
                    <a:lumOff val="95000"/>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21" name="矩形: 圆角 20">
            <a:extLst>
              <a:ext uri="{FF2B5EF4-FFF2-40B4-BE49-F238E27FC236}">
                <a16:creationId xmlns:a16="http://schemas.microsoft.com/office/drawing/2014/main" id="{6E89871F-8F3D-4E2C-8949-FFBD1B53EF66}"/>
              </a:ext>
            </a:extLst>
          </p:cNvPr>
          <p:cNvSpPr/>
          <p:nvPr/>
        </p:nvSpPr>
        <p:spPr>
          <a:xfrm>
            <a:off x="6478305" y="1125538"/>
            <a:ext cx="4430188" cy="5003801"/>
          </a:xfrm>
          <a:prstGeom prst="roundRect">
            <a:avLst>
              <a:gd name="adj" fmla="val 2568"/>
            </a:avLst>
          </a:prstGeom>
          <a:noFill/>
          <a:ln>
            <a:gradFill flip="none" rotWithShape="1">
              <a:gsLst>
                <a:gs pos="26000">
                  <a:schemeClr val="accent1">
                    <a:lumMod val="5000"/>
                    <a:lumOff val="95000"/>
                    <a:alpha val="0"/>
                  </a:schemeClr>
                </a:gs>
                <a:gs pos="100000">
                  <a:schemeClr val="accent1"/>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2" name="矩形 1"/>
          <p:cNvSpPr/>
          <p:nvPr/>
        </p:nvSpPr>
        <p:spPr>
          <a:xfrm>
            <a:off x="1076447" y="3516928"/>
            <a:ext cx="4633384" cy="2054409"/>
          </a:xfrm>
          <a:prstGeom prst="rect">
            <a:avLst/>
          </a:prstGeom>
        </p:spPr>
        <p:txBody>
          <a:bodyPr wrap="square">
            <a:spAutoFit/>
          </a:bodyPr>
          <a:lstStyle/>
          <a:p>
            <a:pPr marL="800100" lvl="1" indent="-342900">
              <a:spcBef>
                <a:spcPts val="300"/>
              </a:spcBef>
              <a:buFont typeface="Wingdings" charset="2"/>
              <a:buChar char="l"/>
            </a:pPr>
            <a:r>
              <a:rPr lang="en-US" altLang="zh-CN" sz="2400" b="1" dirty="0">
                <a:solidFill>
                  <a:srgbClr val="0000CC"/>
                </a:solidFill>
                <a:latin typeface="Arial" pitchFamily="34" charset="0"/>
                <a:cs typeface="Arial" pitchFamily="34" charset="0"/>
              </a:rPr>
              <a:t>Spin-orbit splitting</a:t>
            </a:r>
          </a:p>
          <a:p>
            <a:pPr marL="800100" lvl="1" indent="-342900">
              <a:spcBef>
                <a:spcPts val="300"/>
              </a:spcBef>
              <a:buFont typeface="Wingdings" charset="2"/>
              <a:buChar char="l"/>
            </a:pPr>
            <a:r>
              <a:rPr lang="en-US" altLang="zh-CN" sz="2400" b="1" dirty="0">
                <a:solidFill>
                  <a:srgbClr val="0000CC"/>
                </a:solidFill>
                <a:latin typeface="Arial" pitchFamily="34" charset="0"/>
                <a:cs typeface="Arial" pitchFamily="34" charset="0"/>
              </a:rPr>
              <a:t>Time-odd component</a:t>
            </a:r>
          </a:p>
          <a:p>
            <a:pPr marL="800100" lvl="1" indent="-342900">
              <a:spcBef>
                <a:spcPts val="300"/>
              </a:spcBef>
              <a:buFont typeface="Wingdings" charset="2"/>
              <a:buChar char="l"/>
            </a:pPr>
            <a:r>
              <a:rPr lang="en-US" altLang="zh-CN" sz="2400" b="1" dirty="0">
                <a:solidFill>
                  <a:srgbClr val="0000CC"/>
                </a:solidFill>
                <a:latin typeface="Arial" pitchFamily="34" charset="0"/>
                <a:cs typeface="Arial" pitchFamily="34" charset="0"/>
              </a:rPr>
              <a:t>Origin of the pseudo-spin symmetry</a:t>
            </a:r>
          </a:p>
          <a:p>
            <a:pPr marL="800100" lvl="1" indent="-342900">
              <a:spcBef>
                <a:spcPts val="300"/>
              </a:spcBef>
              <a:buFont typeface="Wingdings" charset="2"/>
              <a:buChar char="l"/>
            </a:pPr>
            <a:r>
              <a:rPr lang="en-US" altLang="zh-CN" sz="2400" b="1" dirty="0">
                <a:solidFill>
                  <a:srgbClr val="0000CC"/>
                </a:solidFill>
                <a:latin typeface="Arial" pitchFamily="34" charset="0"/>
                <a:cs typeface="Arial" pitchFamily="34" charset="0"/>
              </a:rPr>
              <a:t>……</a:t>
            </a:r>
          </a:p>
        </p:txBody>
      </p:sp>
      <p:sp>
        <p:nvSpPr>
          <p:cNvPr id="3" name="矩形 2"/>
          <p:cNvSpPr/>
          <p:nvPr/>
        </p:nvSpPr>
        <p:spPr>
          <a:xfrm>
            <a:off x="1546989" y="2230962"/>
            <a:ext cx="3797491" cy="1200329"/>
          </a:xfrm>
          <a:prstGeom prst="rect">
            <a:avLst/>
          </a:prstGeom>
        </p:spPr>
        <p:txBody>
          <a:bodyPr wrap="square">
            <a:spAutoFit/>
          </a:bodyPr>
          <a:lstStyle/>
          <a:p>
            <a:pPr marL="342900" indent="-342900" algn="just">
              <a:buFont typeface="Wingdings" charset="2"/>
              <a:buChar char="Ø"/>
            </a:pPr>
            <a:r>
              <a:rPr lang="en-US" altLang="zh-CN" sz="2400" b="1" dirty="0">
                <a:solidFill>
                  <a:srgbClr val="C00000"/>
                </a:solidFill>
                <a:latin typeface="Arial" pitchFamily="34" charset="0"/>
                <a:cs typeface="Arial" pitchFamily="34" charset="0"/>
              </a:rPr>
              <a:t>Nuclear structure over almost the whole nuclide</a:t>
            </a:r>
            <a:r>
              <a:rPr lang="zh-CN" altLang="en-US" sz="2400" b="1" dirty="0">
                <a:solidFill>
                  <a:srgbClr val="C00000"/>
                </a:solidFill>
                <a:latin typeface="Arial" pitchFamily="34" charset="0"/>
                <a:cs typeface="Arial" pitchFamily="34" charset="0"/>
              </a:rPr>
              <a:t> </a:t>
            </a:r>
            <a:r>
              <a:rPr lang="en-US" altLang="zh-CN" sz="2400" b="1" dirty="0">
                <a:solidFill>
                  <a:srgbClr val="C00000"/>
                </a:solidFill>
                <a:latin typeface="Arial" pitchFamily="34" charset="0"/>
                <a:cs typeface="Arial" pitchFamily="34" charset="0"/>
              </a:rPr>
              <a:t>chart</a:t>
            </a:r>
          </a:p>
        </p:txBody>
      </p:sp>
      <p:sp>
        <p:nvSpPr>
          <p:cNvPr id="19" name="横卷形 18"/>
          <p:cNvSpPr/>
          <p:nvPr/>
        </p:nvSpPr>
        <p:spPr>
          <a:xfrm>
            <a:off x="1428594" y="5567493"/>
            <a:ext cx="4085104" cy="500066"/>
          </a:xfrm>
          <a:prstGeom prst="horizontalScroll">
            <a:avLst/>
          </a:prstGeom>
          <a:solidFill>
            <a:srgbClr val="0070C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63" tIns="45685" rIns="91363" bIns="45685" rtlCol="0" anchor="ctr"/>
          <a:lstStyle/>
          <a:p>
            <a:pPr algn="ctr"/>
            <a:r>
              <a:rPr lang="en-US" altLang="zh-CN" dirty="0"/>
              <a:t>Ring96,  Vretenar05,  Meng06, Meng16</a:t>
            </a:r>
            <a:endParaRPr lang="zh-CN" altLang="en-US" dirty="0"/>
          </a:p>
        </p:txBody>
      </p:sp>
      <p:grpSp>
        <p:nvGrpSpPr>
          <p:cNvPr id="22" name="组 21"/>
          <p:cNvGrpSpPr/>
          <p:nvPr/>
        </p:nvGrpSpPr>
        <p:grpSpPr>
          <a:xfrm>
            <a:off x="7669413" y="3870530"/>
            <a:ext cx="2172808" cy="1595292"/>
            <a:chOff x="1691680" y="5085184"/>
            <a:chExt cx="2172808" cy="1595292"/>
          </a:xfrm>
        </p:grpSpPr>
        <p:pic>
          <p:nvPicPr>
            <p:cNvPr id="23" name="图片 22"/>
            <p:cNvPicPr>
              <a:picLocks noChangeAspect="1"/>
            </p:cNvPicPr>
            <p:nvPr/>
          </p:nvPicPr>
          <p:blipFill rotWithShape="1">
            <a:blip r:embed="rId3">
              <a:extLst>
                <a:ext uri="{28A0092B-C50C-407E-A947-70E740481C1C}">
                  <a14:useLocalDpi xmlns:a14="http://schemas.microsoft.com/office/drawing/2010/main" val="0"/>
                </a:ext>
              </a:extLst>
            </a:blip>
            <a:srcRect l="6072" t="9051" r="4896" b="1176"/>
            <a:stretch/>
          </p:blipFill>
          <p:spPr>
            <a:xfrm>
              <a:off x="1848264" y="5445224"/>
              <a:ext cx="2016224" cy="1235252"/>
            </a:xfrm>
            <a:prstGeom prst="rect">
              <a:avLst/>
            </a:prstGeom>
          </p:spPr>
        </p:pic>
        <p:pic>
          <p:nvPicPr>
            <p:cNvPr id="24" name="图片 2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8125"/>
            <a:stretch/>
          </p:blipFill>
          <p:spPr>
            <a:xfrm flipH="1">
              <a:off x="2784368" y="5085184"/>
              <a:ext cx="957975" cy="688545"/>
            </a:xfrm>
            <a:prstGeom prst="rect">
              <a:avLst/>
            </a:prstGeom>
          </p:spPr>
        </p:pic>
        <p:pic>
          <p:nvPicPr>
            <p:cNvPr id="25" name="图片 24"/>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3990" r="23990" b="26397"/>
            <a:stretch/>
          </p:blipFill>
          <p:spPr>
            <a:xfrm>
              <a:off x="1691680" y="5107014"/>
              <a:ext cx="948672" cy="698250"/>
            </a:xfrm>
            <a:prstGeom prst="rect">
              <a:avLst/>
            </a:prstGeom>
          </p:spPr>
        </p:pic>
      </p:grpSp>
      <p:grpSp>
        <p:nvGrpSpPr>
          <p:cNvPr id="26" name="组 25"/>
          <p:cNvGrpSpPr/>
          <p:nvPr/>
        </p:nvGrpSpPr>
        <p:grpSpPr>
          <a:xfrm>
            <a:off x="9770213" y="4374586"/>
            <a:ext cx="604919" cy="864097"/>
            <a:chOff x="3792480" y="5589240"/>
            <a:chExt cx="604919" cy="864097"/>
          </a:xfrm>
        </p:grpSpPr>
        <p:sp>
          <p:nvSpPr>
            <p:cNvPr id="27" name="上弧形箭头 26"/>
            <p:cNvSpPr/>
            <p:nvPr/>
          </p:nvSpPr>
          <p:spPr>
            <a:xfrm rot="16200000">
              <a:off x="3654451" y="5727270"/>
              <a:ext cx="864096" cy="58803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8" name="组 27"/>
            <p:cNvGrpSpPr/>
            <p:nvPr/>
          </p:nvGrpSpPr>
          <p:grpSpPr>
            <a:xfrm>
              <a:off x="4067944" y="5589240"/>
              <a:ext cx="329455" cy="864097"/>
              <a:chOff x="4067944" y="5589240"/>
              <a:chExt cx="329455" cy="864097"/>
            </a:xfrm>
          </p:grpSpPr>
          <p:cxnSp>
            <p:nvCxnSpPr>
              <p:cNvPr id="29" name="直线连接符 28"/>
              <p:cNvCxnSpPr/>
              <p:nvPr/>
            </p:nvCxnSpPr>
            <p:spPr>
              <a:xfrm flipH="1">
                <a:off x="4080512" y="5589240"/>
                <a:ext cx="300006" cy="8640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4067944" y="5589240"/>
                <a:ext cx="329455" cy="8640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1" name="组 30"/>
          <p:cNvGrpSpPr/>
          <p:nvPr/>
        </p:nvGrpSpPr>
        <p:grpSpPr>
          <a:xfrm>
            <a:off x="6877325" y="4446594"/>
            <a:ext cx="804656" cy="864097"/>
            <a:chOff x="899592" y="5661248"/>
            <a:chExt cx="804656" cy="864097"/>
          </a:xfrm>
        </p:grpSpPr>
        <p:sp>
          <p:nvSpPr>
            <p:cNvPr id="32" name="左右箭头 31"/>
            <p:cNvSpPr/>
            <p:nvPr/>
          </p:nvSpPr>
          <p:spPr>
            <a:xfrm>
              <a:off x="899592" y="5805264"/>
              <a:ext cx="804656" cy="5760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3" name="组 32"/>
            <p:cNvGrpSpPr/>
            <p:nvPr/>
          </p:nvGrpSpPr>
          <p:grpSpPr>
            <a:xfrm>
              <a:off x="1146201" y="5661248"/>
              <a:ext cx="329455" cy="864097"/>
              <a:chOff x="4070615" y="5589240"/>
              <a:chExt cx="329455" cy="864097"/>
            </a:xfrm>
          </p:grpSpPr>
          <p:cxnSp>
            <p:nvCxnSpPr>
              <p:cNvPr id="34" name="直线连接符 33"/>
              <p:cNvCxnSpPr/>
              <p:nvPr/>
            </p:nvCxnSpPr>
            <p:spPr>
              <a:xfrm flipH="1">
                <a:off x="4080512" y="5589240"/>
                <a:ext cx="300006" cy="8640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线连接符 34"/>
              <p:cNvCxnSpPr/>
              <p:nvPr/>
            </p:nvCxnSpPr>
            <p:spPr>
              <a:xfrm>
                <a:off x="4070615" y="5589240"/>
                <a:ext cx="329455" cy="8640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6" name="矩形 35"/>
          <p:cNvSpPr/>
          <p:nvPr/>
        </p:nvSpPr>
        <p:spPr>
          <a:xfrm>
            <a:off x="6568757" y="2219902"/>
            <a:ext cx="4339735" cy="1200329"/>
          </a:xfrm>
          <a:prstGeom prst="rect">
            <a:avLst/>
          </a:prstGeom>
        </p:spPr>
        <p:txBody>
          <a:bodyPr wrap="square">
            <a:spAutoFit/>
          </a:bodyPr>
          <a:lstStyle/>
          <a:p>
            <a:pPr marL="342900" indent="-342900" algn="just">
              <a:buFont typeface="Wingdings" charset="2"/>
              <a:buChar char="Ø"/>
            </a:pPr>
            <a:r>
              <a:rPr lang="mr-IN" altLang="zh-CN" sz="2400" b="1" dirty="0" err="1">
                <a:solidFill>
                  <a:srgbClr val="C00000"/>
                </a:solidFill>
                <a:latin typeface="Arial" pitchFamily="34" charset="0"/>
                <a:cs typeface="Arial" pitchFamily="34" charset="0"/>
              </a:rPr>
              <a:t>Mean-field</a:t>
            </a:r>
            <a:r>
              <a:rPr lang="mr-IN" altLang="zh-CN" sz="2400" b="1" dirty="0">
                <a:solidFill>
                  <a:srgbClr val="C00000"/>
                </a:solidFill>
                <a:latin typeface="Arial" pitchFamily="34" charset="0"/>
                <a:cs typeface="Arial" pitchFamily="34" charset="0"/>
              </a:rPr>
              <a:t> </a:t>
            </a:r>
            <a:r>
              <a:rPr lang="mr-IN" altLang="zh-CN" sz="2400" b="1" dirty="0" err="1">
                <a:solidFill>
                  <a:srgbClr val="C00000"/>
                </a:solidFill>
                <a:latin typeface="Arial" pitchFamily="34" charset="0"/>
                <a:cs typeface="Arial" pitchFamily="34" charset="0"/>
              </a:rPr>
              <a:t>approximation</a:t>
            </a:r>
            <a:r>
              <a:rPr lang="mr-IN" altLang="zh-CN" sz="2400" b="1" dirty="0">
                <a:solidFill>
                  <a:srgbClr val="C00000"/>
                </a:solidFill>
                <a:latin typeface="Arial" pitchFamily="34" charset="0"/>
                <a:cs typeface="Arial" pitchFamily="34" charset="0"/>
              </a:rPr>
              <a:t>:                                            </a:t>
            </a:r>
            <a:r>
              <a:rPr lang="mr-IN" altLang="zh-CN" sz="2400" b="1" dirty="0" err="1">
                <a:solidFill>
                  <a:srgbClr val="C00000"/>
                </a:solidFill>
                <a:latin typeface="Arial" pitchFamily="34" charset="0"/>
                <a:cs typeface="Arial" pitchFamily="34" charset="0"/>
              </a:rPr>
              <a:t>intrinsic</a:t>
            </a:r>
            <a:r>
              <a:rPr lang="zh-CN" altLang="en-US" sz="2400" b="1" dirty="0">
                <a:solidFill>
                  <a:srgbClr val="C00000"/>
                </a:solidFill>
                <a:latin typeface="Arial" pitchFamily="34" charset="0"/>
                <a:cs typeface="Arial" pitchFamily="34" charset="0"/>
              </a:rPr>
              <a:t> </a:t>
            </a:r>
            <a:r>
              <a:rPr lang="en-US" altLang="zh-CN" sz="2400" b="1" dirty="0">
                <a:solidFill>
                  <a:srgbClr val="C00000"/>
                </a:solidFill>
                <a:latin typeface="Arial" pitchFamily="34" charset="0"/>
                <a:cs typeface="Arial" pitchFamily="34" charset="0"/>
              </a:rPr>
              <a:t>ground</a:t>
            </a:r>
            <a:r>
              <a:rPr lang="zh-CN" altLang="en-US" sz="2400" b="1" dirty="0">
                <a:solidFill>
                  <a:srgbClr val="C00000"/>
                </a:solidFill>
                <a:latin typeface="Arial" pitchFamily="34" charset="0"/>
                <a:cs typeface="Arial" pitchFamily="34" charset="0"/>
              </a:rPr>
              <a:t> </a:t>
            </a:r>
            <a:r>
              <a:rPr lang="en-US" altLang="zh-CN" sz="2400" b="1" dirty="0">
                <a:solidFill>
                  <a:srgbClr val="C00000"/>
                </a:solidFill>
                <a:latin typeface="Arial" pitchFamily="34" charset="0"/>
                <a:cs typeface="Arial" pitchFamily="34" charset="0"/>
              </a:rPr>
              <a:t>state</a:t>
            </a:r>
            <a:r>
              <a:rPr lang="mr-IN" altLang="zh-CN" sz="2400" b="1" dirty="0">
                <a:solidFill>
                  <a:srgbClr val="C00000"/>
                </a:solidFill>
                <a:latin typeface="Arial" pitchFamily="34" charset="0"/>
                <a:cs typeface="Arial" pitchFamily="34" charset="0"/>
              </a:rPr>
              <a:t>, </a:t>
            </a:r>
            <a:r>
              <a:rPr lang="mr-IN" altLang="zh-CN" sz="2400" b="1" dirty="0" err="1">
                <a:solidFill>
                  <a:srgbClr val="C00000"/>
                </a:solidFill>
                <a:latin typeface="Arial" pitchFamily="34" charset="0"/>
                <a:cs typeface="Arial" pitchFamily="34" charset="0"/>
              </a:rPr>
              <a:t>deformation</a:t>
            </a:r>
            <a:r>
              <a:rPr lang="mr-IN" altLang="zh-CN" sz="2400" b="1" dirty="0">
                <a:solidFill>
                  <a:srgbClr val="C00000"/>
                </a:solidFill>
                <a:latin typeface="Arial" pitchFamily="34" charset="0"/>
                <a:cs typeface="Arial" pitchFamily="34" charset="0"/>
              </a:rPr>
              <a:t>, PES</a:t>
            </a:r>
            <a:endParaRPr lang="en-US" altLang="zh-CN" sz="2400" b="1" dirty="0">
              <a:solidFill>
                <a:srgbClr val="C00000"/>
              </a:solidFill>
              <a:latin typeface="Arial" pitchFamily="34" charset="0"/>
              <a:cs typeface="Arial" pitchFamily="34" charset="0"/>
            </a:endParaRPr>
          </a:p>
        </p:txBody>
      </p:sp>
      <p:sp>
        <p:nvSpPr>
          <p:cNvPr id="5" name="灯片编号占位符 4">
            <a:extLst>
              <a:ext uri="{FF2B5EF4-FFF2-40B4-BE49-F238E27FC236}">
                <a16:creationId xmlns:a16="http://schemas.microsoft.com/office/drawing/2014/main" id="{BA6E2232-0848-43E5-977B-F4C8EF8613BA}"/>
              </a:ext>
            </a:extLst>
          </p:cNvPr>
          <p:cNvSpPr>
            <a:spLocks noGrp="1"/>
          </p:cNvSpPr>
          <p:nvPr>
            <p:ph type="sldNum" sz="quarter" idx="12"/>
          </p:nvPr>
        </p:nvSpPr>
        <p:spPr/>
        <p:txBody>
          <a:bodyPr/>
          <a:lstStyle/>
          <a:p>
            <a:fld id="{62882B55-B6B2-497F-8568-5D2D4C04CE38}" type="slidenum">
              <a:rPr lang="zh-CN" altLang="en-US" smtClean="0"/>
              <a:t>12</a:t>
            </a:fld>
            <a:endParaRPr lang="zh-CN" altLang="en-US"/>
          </a:p>
        </p:txBody>
      </p:sp>
    </p:spTree>
    <p:extLst>
      <p:ext uri="{BB962C8B-B14F-4D97-AF65-F5344CB8AC3E}">
        <p14:creationId xmlns:p14="http://schemas.microsoft.com/office/powerpoint/2010/main" val="73614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8DFD5065-C9CD-4C7F-B4E6-5439CF9474CB}"/>
              </a:ext>
            </a:extLst>
          </p:cNvPr>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600" b="1" dirty="0">
                <a:latin typeface="Microsoft YaHei" charset="-122"/>
                <a:ea typeface="Microsoft YaHei" charset="-122"/>
                <a:cs typeface="Microsoft YaHei" charset="-122"/>
              </a:rPr>
              <a:t>超越平均场方法</a:t>
            </a:r>
            <a:endParaRPr lang="zh-CN" altLang="en-US" sz="3400" b="1" dirty="0">
              <a:latin typeface="Microsoft YaHei" charset="-122"/>
              <a:ea typeface="Microsoft YaHei" charset="-122"/>
              <a:cs typeface="Microsoft YaHei" charset="-122"/>
            </a:endParaRPr>
          </a:p>
        </p:txBody>
      </p:sp>
      <p:sp>
        <p:nvSpPr>
          <p:cNvPr id="4" name="矩形 3"/>
          <p:cNvSpPr/>
          <p:nvPr/>
        </p:nvSpPr>
        <p:spPr>
          <a:xfrm>
            <a:off x="709922" y="1151882"/>
            <a:ext cx="9798854" cy="954107"/>
          </a:xfrm>
          <a:prstGeom prst="rect">
            <a:avLst/>
          </a:prstGeom>
        </p:spPr>
        <p:txBody>
          <a:bodyPr wrap="square">
            <a:spAutoFit/>
          </a:bodyPr>
          <a:lstStyle/>
          <a:p>
            <a:pPr marL="457200" indent="-457200">
              <a:buFont typeface="Wingdings" charset="2"/>
              <a:buChar char="Ø"/>
            </a:pPr>
            <a:r>
              <a:rPr lang="en-US" altLang="zh-CN" sz="2800" b="1" dirty="0">
                <a:solidFill>
                  <a:srgbClr val="C00000"/>
                </a:solidFill>
                <a:latin typeface="Arial" pitchFamily="34" charset="0"/>
                <a:cs typeface="Arial" pitchFamily="34" charset="0"/>
              </a:rPr>
              <a:t>Vibration, rotation and related low-lying spectrum: beyond the mean-field approximation</a:t>
            </a:r>
          </a:p>
        </p:txBody>
      </p:sp>
      <p:sp>
        <p:nvSpPr>
          <p:cNvPr id="3" name="矩形 2"/>
          <p:cNvSpPr/>
          <p:nvPr/>
        </p:nvSpPr>
        <p:spPr>
          <a:xfrm>
            <a:off x="674047" y="2160155"/>
            <a:ext cx="9316114" cy="1076064"/>
          </a:xfrm>
          <a:prstGeom prst="rect">
            <a:avLst/>
          </a:prstGeom>
        </p:spPr>
        <p:txBody>
          <a:bodyPr wrap="square">
            <a:spAutoFit/>
          </a:bodyPr>
          <a:lstStyle/>
          <a:p>
            <a:pPr marL="800100" lvl="1" indent="-342900">
              <a:lnSpc>
                <a:spcPct val="140000"/>
              </a:lnSpc>
              <a:buFont typeface="Wingdings" charset="2"/>
              <a:buChar char="l"/>
            </a:pPr>
            <a:r>
              <a:rPr lang="en-US" altLang="zh-CN" sz="2400" b="1" dirty="0">
                <a:solidFill>
                  <a:srgbClr val="0000CC"/>
                </a:solidFill>
                <a:latin typeface="Arial" pitchFamily="34" charset="0"/>
                <a:cs typeface="Arial" pitchFamily="34" charset="0"/>
              </a:rPr>
              <a:t>Restoration of broken symmetry, e.g. rotational, parity</a:t>
            </a:r>
          </a:p>
          <a:p>
            <a:pPr marL="800100" lvl="1" indent="-342900">
              <a:lnSpc>
                <a:spcPct val="140000"/>
              </a:lnSpc>
              <a:buFont typeface="Wingdings" charset="2"/>
              <a:buChar char="l"/>
            </a:pPr>
            <a:r>
              <a:rPr lang="en-US" altLang="zh-CN" sz="2400" b="1" dirty="0">
                <a:solidFill>
                  <a:srgbClr val="0000CC"/>
                </a:solidFill>
                <a:latin typeface="Arial" pitchFamily="34" charset="0"/>
                <a:cs typeface="Arial" pitchFamily="34" charset="0"/>
              </a:rPr>
              <a:t>Mixing of different shape configurations</a:t>
            </a:r>
            <a:endParaRPr lang="zh-CN" altLang="en-US" sz="2000" dirty="0"/>
          </a:p>
        </p:txBody>
      </p:sp>
      <p:grpSp>
        <p:nvGrpSpPr>
          <p:cNvPr id="10" name="组合 5"/>
          <p:cNvGrpSpPr>
            <a:grpSpLocks/>
          </p:cNvGrpSpPr>
          <p:nvPr/>
        </p:nvGrpSpPr>
        <p:grpSpPr bwMode="auto">
          <a:xfrm>
            <a:off x="9713580" y="2214746"/>
            <a:ext cx="2105379" cy="1988762"/>
            <a:chOff x="7429520" y="5135573"/>
            <a:chExt cx="1714480" cy="1722427"/>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l="36905" t="66280" r="30952"/>
            <a:stretch>
              <a:fillRect/>
            </a:stretch>
          </p:blipFill>
          <p:spPr bwMode="auto">
            <a:xfrm>
              <a:off x="7429520" y="5135573"/>
              <a:ext cx="1500184" cy="172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p:cNvSpPr txBox="1"/>
            <p:nvPr/>
          </p:nvSpPr>
          <p:spPr>
            <a:xfrm>
              <a:off x="8501070" y="5500696"/>
              <a:ext cx="642930" cy="369885"/>
            </a:xfrm>
            <a:prstGeom prst="rect">
              <a:avLst/>
            </a:prstGeom>
            <a:noFill/>
          </p:spPr>
          <p:txBody>
            <a:bodyPr>
              <a:spAutoFit/>
            </a:bodyPr>
            <a:lstStyle/>
            <a:p>
              <a:pPr fontAlgn="auto">
                <a:spcBef>
                  <a:spcPts val="0"/>
                </a:spcBef>
                <a:spcAft>
                  <a:spcPts val="0"/>
                </a:spcAft>
                <a:defRPr/>
              </a:pPr>
              <a:r>
                <a:rPr kumimoji="0" lang="en-US" altLang="zh-CN" b="1" dirty="0">
                  <a:solidFill>
                    <a:schemeClr val="accent1">
                      <a:lumMod val="50000"/>
                    </a:schemeClr>
                  </a:solidFill>
                  <a:latin typeface="+mn-lt"/>
                  <a:ea typeface="+mn-ea"/>
                </a:rPr>
                <a:t>PES</a:t>
              </a:r>
              <a:endParaRPr kumimoji="0" lang="zh-CN" altLang="en-US" b="1" dirty="0">
                <a:solidFill>
                  <a:schemeClr val="accent1">
                    <a:lumMod val="50000"/>
                  </a:schemeClr>
                </a:solidFill>
                <a:latin typeface="+mn-lt"/>
                <a:ea typeface="+mn-ea"/>
              </a:endParaRPr>
            </a:p>
          </p:txBody>
        </p:sp>
      </p:grpSp>
      <p:sp>
        <p:nvSpPr>
          <p:cNvPr id="16" name="矩形 15"/>
          <p:cNvSpPr/>
          <p:nvPr/>
        </p:nvSpPr>
        <p:spPr>
          <a:xfrm>
            <a:off x="712194" y="3433338"/>
            <a:ext cx="9798854" cy="523220"/>
          </a:xfrm>
          <a:prstGeom prst="rect">
            <a:avLst/>
          </a:prstGeom>
        </p:spPr>
        <p:txBody>
          <a:bodyPr wrap="square">
            <a:spAutoFit/>
          </a:bodyPr>
          <a:lstStyle/>
          <a:p>
            <a:pPr marL="457200" indent="-457200">
              <a:buFont typeface="Wingdings" charset="2"/>
              <a:buChar char="Ø"/>
            </a:pPr>
            <a:r>
              <a:rPr lang="en-US" altLang="zh-CN" sz="2800" b="1" dirty="0">
                <a:solidFill>
                  <a:srgbClr val="C00000"/>
                </a:solidFill>
                <a:latin typeface="Arial" pitchFamily="34" charset="0"/>
                <a:cs typeface="Arial" pitchFamily="34" charset="0"/>
              </a:rPr>
              <a:t>Nuclear dynamics (slow): </a:t>
            </a:r>
            <a:r>
              <a:rPr lang="en-US" altLang="zh-CN" sz="2400" b="1" dirty="0">
                <a:solidFill>
                  <a:srgbClr val="0000CC"/>
                </a:solidFill>
                <a:latin typeface="Arial" pitchFamily="34" charset="0"/>
                <a:cs typeface="Arial" pitchFamily="34" charset="0"/>
              </a:rPr>
              <a:t>time evolution</a:t>
            </a:r>
          </a:p>
        </p:txBody>
      </p:sp>
      <p:grpSp>
        <p:nvGrpSpPr>
          <p:cNvPr id="18" name="组 17"/>
          <p:cNvGrpSpPr/>
          <p:nvPr/>
        </p:nvGrpSpPr>
        <p:grpSpPr>
          <a:xfrm>
            <a:off x="1236104" y="4366932"/>
            <a:ext cx="2306529" cy="2251412"/>
            <a:chOff x="1151937" y="3356992"/>
            <a:chExt cx="2306529" cy="2251412"/>
          </a:xfrm>
        </p:grpSpPr>
        <p:sp>
          <p:nvSpPr>
            <p:cNvPr id="19" name="椭圆 18"/>
            <p:cNvSpPr/>
            <p:nvPr/>
          </p:nvSpPr>
          <p:spPr>
            <a:xfrm>
              <a:off x="1187624" y="3356992"/>
              <a:ext cx="1728192" cy="1656184"/>
            </a:xfrm>
            <a:prstGeom prst="ellipse">
              <a:avLst/>
            </a:prstGeom>
            <a:noFill/>
            <a:ln w="444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1547664" y="4221088"/>
              <a:ext cx="252000" cy="252000"/>
            </a:xfrm>
            <a:prstGeom prst="ellipse">
              <a:avLst/>
            </a:prstGeom>
            <a:solidFill>
              <a:srgbClr val="BD252C"/>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21" name="椭圆 20"/>
            <p:cNvSpPr/>
            <p:nvPr/>
          </p:nvSpPr>
          <p:spPr>
            <a:xfrm>
              <a:off x="1700064" y="3789040"/>
              <a:ext cx="252000" cy="252000"/>
            </a:xfrm>
            <a:prstGeom prst="ellipse">
              <a:avLst/>
            </a:prstGeom>
            <a:solidFill>
              <a:srgbClr val="BD252C"/>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22" name="椭圆 21"/>
            <p:cNvSpPr/>
            <p:nvPr/>
          </p:nvSpPr>
          <p:spPr>
            <a:xfrm>
              <a:off x="2123728" y="4293096"/>
              <a:ext cx="252000" cy="25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2267744" y="3789040"/>
              <a:ext cx="252000" cy="25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24" name="直线箭头连接符 23"/>
            <p:cNvCxnSpPr/>
            <p:nvPr/>
          </p:nvCxnSpPr>
          <p:spPr>
            <a:xfrm>
              <a:off x="1763688" y="4509120"/>
              <a:ext cx="152400" cy="14401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V="1">
              <a:off x="2411760" y="4221088"/>
              <a:ext cx="216024" cy="14401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V="1">
              <a:off x="1916088" y="3573016"/>
              <a:ext cx="207640" cy="21602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flipH="1">
              <a:off x="2051720" y="4005064"/>
              <a:ext cx="207640" cy="14401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51937" y="5085184"/>
              <a:ext cx="2306529" cy="523220"/>
            </a:xfrm>
            <a:prstGeom prst="rect">
              <a:avLst/>
            </a:prstGeom>
            <a:noFill/>
          </p:spPr>
          <p:txBody>
            <a:bodyPr wrap="none" rtlCol="0">
              <a:spAutoFit/>
            </a:bodyPr>
            <a:lstStyle/>
            <a:p>
              <a:r>
                <a:rPr kumimoji="1" lang="en-US" altLang="zh-CN" sz="2800" dirty="0">
                  <a:solidFill>
                    <a:srgbClr val="C00000"/>
                  </a:solidFill>
                  <a:latin typeface="Arial" panose="020B0604020202020204" pitchFamily="34" charset="0"/>
                  <a:cs typeface="Arial" panose="020B0604020202020204" pitchFamily="34" charset="0"/>
                </a:rPr>
                <a:t>Time: ~10</a:t>
              </a:r>
              <a:r>
                <a:rPr kumimoji="1" lang="en-US" altLang="zh-CN" sz="2800" baseline="30000" dirty="0">
                  <a:solidFill>
                    <a:srgbClr val="C00000"/>
                  </a:solidFill>
                  <a:latin typeface="Arial" panose="020B0604020202020204" pitchFamily="34" charset="0"/>
                  <a:cs typeface="Arial" panose="020B0604020202020204" pitchFamily="34" charset="0"/>
                </a:rPr>
                <a:t>-22</a:t>
              </a:r>
              <a:r>
                <a:rPr kumimoji="1" lang="en-US" altLang="zh-CN" sz="2800" dirty="0">
                  <a:solidFill>
                    <a:srgbClr val="C00000"/>
                  </a:solidFill>
                  <a:latin typeface="Arial" panose="020B0604020202020204" pitchFamily="34" charset="0"/>
                  <a:cs typeface="Arial" panose="020B0604020202020204" pitchFamily="34" charset="0"/>
                </a:rPr>
                <a:t>s</a:t>
              </a:r>
              <a:endParaRPr kumimoji="1" lang="zh-CN" altLang="en-US" sz="2800" dirty="0">
                <a:solidFill>
                  <a:srgbClr val="C00000"/>
                </a:solidFill>
                <a:latin typeface="Arial" panose="020B0604020202020204" pitchFamily="34" charset="0"/>
                <a:cs typeface="Arial" panose="020B0604020202020204" pitchFamily="34" charset="0"/>
              </a:endParaRPr>
            </a:p>
          </p:txBody>
        </p:sp>
      </p:grpSp>
      <p:grpSp>
        <p:nvGrpSpPr>
          <p:cNvPr id="33" name="组 32"/>
          <p:cNvGrpSpPr/>
          <p:nvPr/>
        </p:nvGrpSpPr>
        <p:grpSpPr>
          <a:xfrm>
            <a:off x="3189883" y="4485263"/>
            <a:ext cx="2085863" cy="1033797"/>
            <a:chOff x="3281075" y="3475323"/>
            <a:chExt cx="2233049" cy="1033797"/>
          </a:xfrm>
        </p:grpSpPr>
        <p:sp>
          <p:nvSpPr>
            <p:cNvPr id="34" name="左右箭头 33"/>
            <p:cNvSpPr/>
            <p:nvPr/>
          </p:nvSpPr>
          <p:spPr>
            <a:xfrm>
              <a:off x="3281075" y="4005064"/>
              <a:ext cx="2233049" cy="5040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nvSpPr>
          <p:spPr>
            <a:xfrm>
              <a:off x="3464898" y="3475323"/>
              <a:ext cx="1787605" cy="584775"/>
            </a:xfrm>
            <a:prstGeom prst="rect">
              <a:avLst/>
            </a:prstGeom>
            <a:noFill/>
          </p:spPr>
          <p:txBody>
            <a:bodyPr wrap="none" rtlCol="0">
              <a:spAutoFit/>
            </a:bodyPr>
            <a:lstStyle/>
            <a:p>
              <a:r>
                <a:rPr kumimoji="1" lang="en-US" altLang="zh-CN" sz="3200" b="1" dirty="0">
                  <a:solidFill>
                    <a:srgbClr val="C00000"/>
                  </a:solidFill>
                </a:rPr>
                <a:t>Decouple</a:t>
              </a:r>
              <a:endParaRPr kumimoji="1" lang="zh-CN" altLang="en-US" sz="3200" b="1" dirty="0">
                <a:solidFill>
                  <a:srgbClr val="C00000"/>
                </a:solidFill>
              </a:endParaRPr>
            </a:p>
          </p:txBody>
        </p:sp>
      </p:grpSp>
      <p:sp>
        <p:nvSpPr>
          <p:cNvPr id="36" name="右箭头 35"/>
          <p:cNvSpPr/>
          <p:nvPr/>
        </p:nvSpPr>
        <p:spPr>
          <a:xfrm>
            <a:off x="7573149" y="4271757"/>
            <a:ext cx="4544459" cy="1915135"/>
          </a:xfrm>
          <a:prstGeom prst="rightArrow">
            <a:avLst>
              <a:gd name="adj1" fmla="val 59602"/>
              <a:gd name="adj2" fmla="val 38538"/>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5" rIns="91363" bIns="45685" rtlCol="0" anchor="ctr"/>
          <a:lstStyle/>
          <a:p>
            <a:r>
              <a:rPr lang="en-US" altLang="zh-CN" sz="2600" b="1" dirty="0">
                <a:solidFill>
                  <a:srgbClr val="FFFF00"/>
                </a:solidFill>
              </a:rPr>
              <a:t>(Time</a:t>
            </a:r>
            <a:r>
              <a:rPr lang="zh-CN" altLang="en-US" sz="2600" b="1" dirty="0">
                <a:solidFill>
                  <a:srgbClr val="FFFF00"/>
                </a:solidFill>
              </a:rPr>
              <a:t>-</a:t>
            </a:r>
            <a:r>
              <a:rPr lang="en-US" altLang="zh-CN" sz="2600" b="1" dirty="0">
                <a:solidFill>
                  <a:srgbClr val="FFFF00"/>
                </a:solidFill>
              </a:rPr>
              <a:t>dependent)</a:t>
            </a:r>
            <a:r>
              <a:rPr lang="zh-CN" altLang="en-US" sz="2600" b="1" dirty="0">
                <a:solidFill>
                  <a:srgbClr val="FFFF00"/>
                </a:solidFill>
              </a:rPr>
              <a:t> </a:t>
            </a:r>
            <a:r>
              <a:rPr lang="en-US" altLang="zh-CN" sz="2600" b="1" dirty="0">
                <a:solidFill>
                  <a:srgbClr val="FFFF00"/>
                </a:solidFill>
              </a:rPr>
              <a:t>Collective Hamiltonian based on CDFT</a:t>
            </a:r>
            <a:endParaRPr lang="zh-CN" altLang="en-US" sz="2600" b="1" dirty="0">
              <a:solidFill>
                <a:srgbClr val="FFFF00"/>
              </a:solidFill>
            </a:endParaRPr>
          </a:p>
        </p:txBody>
      </p:sp>
      <p:sp>
        <p:nvSpPr>
          <p:cNvPr id="5" name="灯片编号占位符 4">
            <a:extLst>
              <a:ext uri="{FF2B5EF4-FFF2-40B4-BE49-F238E27FC236}">
                <a16:creationId xmlns:a16="http://schemas.microsoft.com/office/drawing/2014/main" id="{23A2976F-F19F-48DC-A3A4-9E54DDA7CA62}"/>
              </a:ext>
            </a:extLst>
          </p:cNvPr>
          <p:cNvSpPr>
            <a:spLocks noGrp="1"/>
          </p:cNvSpPr>
          <p:nvPr>
            <p:ph type="sldNum" sz="quarter" idx="12"/>
          </p:nvPr>
        </p:nvSpPr>
        <p:spPr/>
        <p:txBody>
          <a:bodyPr/>
          <a:lstStyle/>
          <a:p>
            <a:fld id="{62882B55-B6B2-497F-8568-5D2D4C04CE38}" type="slidenum">
              <a:rPr lang="zh-CN" altLang="en-US" smtClean="0"/>
              <a:t>13</a:t>
            </a:fld>
            <a:endParaRPr lang="zh-CN" altLang="en-US"/>
          </a:p>
        </p:txBody>
      </p:sp>
      <p:grpSp>
        <p:nvGrpSpPr>
          <p:cNvPr id="13" name="组合 12">
            <a:extLst>
              <a:ext uri="{FF2B5EF4-FFF2-40B4-BE49-F238E27FC236}">
                <a16:creationId xmlns:a16="http://schemas.microsoft.com/office/drawing/2014/main" id="{A4F5F41F-BE94-4E57-8AC7-A6ADAA5CCFD5}"/>
              </a:ext>
            </a:extLst>
          </p:cNvPr>
          <p:cNvGrpSpPr/>
          <p:nvPr/>
        </p:nvGrpSpPr>
        <p:grpSpPr>
          <a:xfrm>
            <a:off x="5197345" y="4335774"/>
            <a:ext cx="2306529" cy="2282570"/>
            <a:chOff x="5197345" y="4335774"/>
            <a:chExt cx="2306529" cy="2282570"/>
          </a:xfrm>
        </p:grpSpPr>
        <p:sp>
          <p:nvSpPr>
            <p:cNvPr id="32" name="文本框 31"/>
            <p:cNvSpPr txBox="1"/>
            <p:nvPr/>
          </p:nvSpPr>
          <p:spPr>
            <a:xfrm>
              <a:off x="5197345" y="6095124"/>
              <a:ext cx="2306529" cy="523220"/>
            </a:xfrm>
            <a:prstGeom prst="rect">
              <a:avLst/>
            </a:prstGeom>
            <a:noFill/>
          </p:spPr>
          <p:txBody>
            <a:bodyPr wrap="none" rtlCol="0">
              <a:spAutoFit/>
            </a:bodyPr>
            <a:lstStyle/>
            <a:p>
              <a:r>
                <a:rPr kumimoji="1" lang="en-US" altLang="zh-CN" sz="2800" dirty="0">
                  <a:solidFill>
                    <a:srgbClr val="C00000"/>
                  </a:solidFill>
                  <a:latin typeface="Arial" panose="020B0604020202020204" pitchFamily="34" charset="0"/>
                  <a:cs typeface="Arial" panose="020B0604020202020204" pitchFamily="34" charset="0"/>
                </a:rPr>
                <a:t>Time: ~10</a:t>
              </a:r>
              <a:r>
                <a:rPr kumimoji="1" lang="en-US" altLang="zh-CN" sz="2800" baseline="30000" dirty="0">
                  <a:solidFill>
                    <a:srgbClr val="C00000"/>
                  </a:solidFill>
                  <a:latin typeface="Arial" panose="020B0604020202020204" pitchFamily="34" charset="0"/>
                  <a:cs typeface="Arial" panose="020B0604020202020204" pitchFamily="34" charset="0"/>
                </a:rPr>
                <a:t>-19</a:t>
              </a:r>
              <a:r>
                <a:rPr kumimoji="1" lang="en-US" altLang="zh-CN" sz="2800" dirty="0">
                  <a:solidFill>
                    <a:srgbClr val="C00000"/>
                  </a:solidFill>
                  <a:latin typeface="Arial" panose="020B0604020202020204" pitchFamily="34" charset="0"/>
                  <a:cs typeface="Arial" panose="020B0604020202020204" pitchFamily="34" charset="0"/>
                </a:rPr>
                <a:t>s</a:t>
              </a:r>
              <a:endParaRPr kumimoji="1" lang="zh-CN" altLang="en-US" sz="2800" dirty="0">
                <a:solidFill>
                  <a:srgbClr val="C00000"/>
                </a:solidFill>
                <a:latin typeface="Arial" panose="020B0604020202020204" pitchFamily="34" charset="0"/>
                <a:cs typeface="Arial" panose="020B0604020202020204" pitchFamily="34" charset="0"/>
              </a:endParaRPr>
            </a:p>
          </p:txBody>
        </p:sp>
        <p:pic>
          <p:nvPicPr>
            <p:cNvPr id="38" name="图片 37">
              <a:extLst>
                <a:ext uri="{FF2B5EF4-FFF2-40B4-BE49-F238E27FC236}">
                  <a16:creationId xmlns:a16="http://schemas.microsoft.com/office/drawing/2014/main" id="{28866900-BF00-44C8-A7CB-F6F9F59AC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36" y="4335774"/>
              <a:ext cx="2024201" cy="1837594"/>
            </a:xfrm>
            <a:prstGeom prst="rect">
              <a:avLst/>
            </a:prstGeom>
          </p:spPr>
        </p:pic>
      </p:grpSp>
    </p:spTree>
    <p:extLst>
      <p:ext uri="{BB962C8B-B14F-4D97-AF65-F5344CB8AC3E}">
        <p14:creationId xmlns:p14="http://schemas.microsoft.com/office/powerpoint/2010/main" val="75902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checkerboard(across)">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06E48465-5A69-4DA4-988A-E0E6ED7BA88D}"/>
              </a:ext>
            </a:extLst>
          </p:cNvPr>
          <p:cNvSpPr/>
          <p:nvPr/>
        </p:nvSpPr>
        <p:spPr>
          <a:xfrm>
            <a:off x="408214" y="391712"/>
            <a:ext cx="3109901" cy="6078536"/>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cxnSp>
        <p:nvCxnSpPr>
          <p:cNvPr id="3" name="直接连接符 2">
            <a:extLst>
              <a:ext uri="{FF2B5EF4-FFF2-40B4-BE49-F238E27FC236}">
                <a16:creationId xmlns:a16="http://schemas.microsoft.com/office/drawing/2014/main" id="{F2060411-2F3E-4BE0-824F-8AF62AB3DE6B}"/>
              </a:ext>
            </a:extLst>
          </p:cNvPr>
          <p:cNvCxnSpPr>
            <a:cxnSpLocks/>
          </p:cNvCxnSpPr>
          <p:nvPr/>
        </p:nvCxnSpPr>
        <p:spPr>
          <a:xfrm>
            <a:off x="3617371" y="391711"/>
            <a:ext cx="0" cy="6078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13CA338-FAFE-47E5-868C-0A907EE3867B}"/>
              </a:ext>
            </a:extLst>
          </p:cNvPr>
          <p:cNvSpPr txBox="1"/>
          <p:nvPr/>
        </p:nvSpPr>
        <p:spPr>
          <a:xfrm>
            <a:off x="2290272" y="963931"/>
            <a:ext cx="766211" cy="1569660"/>
          </a:xfrm>
          <a:prstGeom prst="rect">
            <a:avLst/>
          </a:prstGeom>
          <a:noFill/>
        </p:spPr>
        <p:txBody>
          <a:bodyPr vert="horz" wrap="square" rtlCol="0">
            <a:spAutoFit/>
          </a:bodyPr>
          <a:lstStyle/>
          <a:p>
            <a:pPr algn="dist"/>
            <a:r>
              <a:rPr lang="zh-CN" altLang="en-US" sz="4800" b="1" dirty="0">
                <a:solidFill>
                  <a:srgbClr val="FFFF00"/>
                </a:solidFill>
                <a:latin typeface="SimHei" charset="-122"/>
                <a:ea typeface="SimHei" charset="-122"/>
                <a:cs typeface="SimHei" charset="-122"/>
              </a:rPr>
              <a:t>提</a:t>
            </a:r>
            <a:endParaRPr lang="en-US" altLang="zh-CN" sz="4800" b="1" dirty="0">
              <a:solidFill>
                <a:srgbClr val="FFFF00"/>
              </a:solidFill>
              <a:latin typeface="SimHei" charset="-122"/>
              <a:ea typeface="SimHei" charset="-122"/>
              <a:cs typeface="SimHei" charset="-122"/>
            </a:endParaRPr>
          </a:p>
          <a:p>
            <a:pPr algn="dist"/>
            <a:r>
              <a:rPr lang="zh-CN" altLang="en-US" sz="4800" b="1" dirty="0">
                <a:solidFill>
                  <a:srgbClr val="FFFF00"/>
                </a:solidFill>
                <a:latin typeface="SimHei" charset="-122"/>
                <a:ea typeface="SimHei" charset="-122"/>
                <a:cs typeface="SimHei" charset="-122"/>
              </a:rPr>
              <a:t>纲</a:t>
            </a:r>
          </a:p>
        </p:txBody>
      </p:sp>
      <p:sp>
        <p:nvSpPr>
          <p:cNvPr id="6" name="等腰三角形 5">
            <a:extLst>
              <a:ext uri="{FF2B5EF4-FFF2-40B4-BE49-F238E27FC236}">
                <a16:creationId xmlns:a16="http://schemas.microsoft.com/office/drawing/2014/main" id="{0A2CAD65-956A-4567-94D0-AA0100435B6B}"/>
              </a:ext>
            </a:extLst>
          </p:cNvPr>
          <p:cNvSpPr/>
          <p:nvPr/>
        </p:nvSpPr>
        <p:spPr>
          <a:xfrm rot="5400000">
            <a:off x="2538092" y="2987715"/>
            <a:ext cx="274320" cy="2364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6">
            <a:extLst>
              <a:ext uri="{FF2B5EF4-FFF2-40B4-BE49-F238E27FC236}">
                <a16:creationId xmlns:a16="http://schemas.microsoft.com/office/drawing/2014/main" id="{457D8751-CE4F-4DF9-BE84-97C792D644F7}"/>
              </a:ext>
            </a:extLst>
          </p:cNvPr>
          <p:cNvSpPr>
            <a:spLocks/>
          </p:cNvSpPr>
          <p:nvPr/>
        </p:nvSpPr>
        <p:spPr bwMode="auto">
          <a:xfrm>
            <a:off x="-544049" y="3971559"/>
            <a:ext cx="3680740" cy="2166210"/>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8" name="1 Título"/>
          <p:cNvSpPr txBox="1"/>
          <p:nvPr/>
        </p:nvSpPr>
        <p:spPr>
          <a:xfrm>
            <a:off x="4812986" y="1077110"/>
            <a:ext cx="6460897" cy="504057"/>
          </a:xfrm>
          <a:prstGeom prst="rect">
            <a:avLst/>
          </a:prstGeom>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857250" indent="-857250">
              <a:buFont typeface="+mj-ea"/>
              <a:buAutoNum type="ea1JpnChsDbPeriod"/>
              <a:defRPr/>
            </a:pPr>
            <a:r>
              <a:rPr lang="zh-CN" altLang="en-US" sz="3600" b="1" dirty="0">
                <a:solidFill>
                  <a:schemeClr val="bg1">
                    <a:lumMod val="95000"/>
                  </a:schemeClr>
                </a:solidFill>
                <a:latin typeface="微软雅黑" panose="020B0503020204020204" pitchFamily="34" charset="-122"/>
                <a:ea typeface="微软雅黑" panose="020B0503020204020204" pitchFamily="34" charset="-122"/>
              </a:rPr>
              <a:t>引言</a:t>
            </a:r>
          </a:p>
        </p:txBody>
      </p:sp>
      <p:sp>
        <p:nvSpPr>
          <p:cNvPr id="40" name="1 Título"/>
          <p:cNvSpPr txBox="1"/>
          <p:nvPr/>
        </p:nvSpPr>
        <p:spPr>
          <a:xfrm>
            <a:off x="4812986" y="3662416"/>
            <a:ext cx="6460897" cy="1346401"/>
          </a:xfrm>
          <a:prstGeom prst="rect">
            <a:avLst/>
          </a:prstGeom>
        </p:spPr>
        <p:txBody>
          <a:bodyPr anchor="ctr"/>
          <a:lstStyle>
            <a:defPPr>
              <a:defRPr lang="zh-CN"/>
            </a:defPPr>
            <a:lvl1pPr algn="ctr">
              <a:defRPr sz="3600" b="1">
                <a:solidFill>
                  <a:schemeClr val="accent1"/>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pPr marL="857250" indent="-857250" algn="l">
              <a:lnSpc>
                <a:spcPct val="110000"/>
              </a:lnSpc>
              <a:buFont typeface="+mj-ea"/>
              <a:buAutoNum type="ea1JpnChsDbPeriod" startAt="3"/>
            </a:pPr>
            <a:r>
              <a:rPr lang="zh-CN" altLang="en-US" dirty="0">
                <a:solidFill>
                  <a:schemeClr val="bg1">
                    <a:lumMod val="95000"/>
                  </a:schemeClr>
                </a:solidFill>
              </a:rPr>
              <a:t>原子核形状共存、八极形</a:t>
            </a:r>
            <a:endParaRPr lang="en-US" altLang="zh-CN" dirty="0">
              <a:solidFill>
                <a:schemeClr val="bg1">
                  <a:lumMod val="95000"/>
                </a:schemeClr>
              </a:solidFill>
            </a:endParaRPr>
          </a:p>
          <a:p>
            <a:pPr algn="l">
              <a:lnSpc>
                <a:spcPct val="110000"/>
              </a:lnSpc>
            </a:pPr>
            <a:r>
              <a:rPr lang="en-US" altLang="zh-CN" dirty="0">
                <a:solidFill>
                  <a:schemeClr val="bg1">
                    <a:lumMod val="95000"/>
                  </a:schemeClr>
                </a:solidFill>
              </a:rPr>
              <a:t>    </a:t>
            </a:r>
            <a:r>
              <a:rPr lang="en-US" altLang="zh-CN" sz="3200" dirty="0">
                <a:solidFill>
                  <a:schemeClr val="bg1">
                    <a:lumMod val="95000"/>
                  </a:schemeClr>
                </a:solidFill>
              </a:rPr>
              <a:t>   </a:t>
            </a:r>
            <a:r>
              <a:rPr lang="zh-CN" altLang="en-US" dirty="0">
                <a:solidFill>
                  <a:schemeClr val="bg1">
                    <a:lumMod val="95000"/>
                  </a:schemeClr>
                </a:solidFill>
              </a:rPr>
              <a:t>变与裂变</a:t>
            </a:r>
          </a:p>
        </p:txBody>
      </p:sp>
      <p:sp>
        <p:nvSpPr>
          <p:cNvPr id="41" name="1 Título"/>
          <p:cNvSpPr txBox="1"/>
          <p:nvPr/>
        </p:nvSpPr>
        <p:spPr>
          <a:xfrm>
            <a:off x="4812987" y="2018375"/>
            <a:ext cx="6137512" cy="1488688"/>
          </a:xfrm>
          <a:prstGeom prst="rect">
            <a:avLst/>
          </a:prstGeom>
        </p:spPr>
        <p:txBody>
          <a:bodyPr wrap="none" anchor="ctr"/>
          <a:lstStyle>
            <a:defPPr>
              <a:defRPr lang="zh-CN"/>
            </a:defPPr>
            <a:lvl1pPr algn="ctr">
              <a:defRPr sz="3600" b="1">
                <a:solidFill>
                  <a:schemeClr val="accent1"/>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pPr marL="857250" indent="-857250" algn="l">
              <a:lnSpc>
                <a:spcPct val="110000"/>
              </a:lnSpc>
              <a:buFont typeface="+mj-ea"/>
              <a:buAutoNum type="ea1JpnChsDbPeriod" startAt="2"/>
            </a:pPr>
            <a:r>
              <a:rPr lang="zh-CN" altLang="en-US" dirty="0"/>
              <a:t>微观集体哈密顿量模型</a:t>
            </a:r>
          </a:p>
        </p:txBody>
      </p:sp>
      <p:sp>
        <p:nvSpPr>
          <p:cNvPr id="42" name="1 Título"/>
          <p:cNvSpPr txBox="1"/>
          <p:nvPr/>
        </p:nvSpPr>
        <p:spPr>
          <a:xfrm>
            <a:off x="4812986" y="5457150"/>
            <a:ext cx="6460897" cy="504057"/>
          </a:xfrm>
          <a:prstGeom prst="rect">
            <a:avLst/>
          </a:prstGeom>
        </p:spPr>
        <p:txBody>
          <a:bodyPr anchor="ctr"/>
          <a:lstStyle>
            <a:defPPr>
              <a:defRPr lang="zh-CN"/>
            </a:defPPr>
            <a:lvl1pPr algn="ctr">
              <a:defRPr sz="3600" b="1">
                <a:solidFill>
                  <a:schemeClr val="accent1"/>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pPr marL="857250" indent="-857250" algn="l">
              <a:buFont typeface="+mj-ea"/>
              <a:buAutoNum type="ea1JpnChsDbPeriod" startAt="4"/>
            </a:pPr>
            <a:r>
              <a:rPr lang="zh-CN" altLang="en-US" dirty="0">
                <a:solidFill>
                  <a:schemeClr val="bg1">
                    <a:lumMod val="95000"/>
                  </a:schemeClr>
                </a:solidFill>
              </a:rPr>
              <a:t>总结与展望</a:t>
            </a:r>
          </a:p>
        </p:txBody>
      </p:sp>
    </p:spTree>
    <p:extLst>
      <p:ext uri="{BB962C8B-B14F-4D97-AF65-F5344CB8AC3E}">
        <p14:creationId xmlns:p14="http://schemas.microsoft.com/office/powerpoint/2010/main" val="3723918188"/>
      </p:ext>
    </p:extLst>
  </p:cSld>
  <p:clrMapOvr>
    <a:masterClrMapping/>
  </p:clrMapOvr>
  <mc:AlternateContent xmlns:mc="http://schemas.openxmlformats.org/markup-compatibility/2006" xmlns:p14="http://schemas.microsoft.com/office/powerpoint/2010/main">
    <mc:Choice Requires="p14">
      <p:transition spd="slow" p14:dur="2000" advTm="3468"/>
    </mc:Choice>
    <mc:Fallback xmlns="">
      <p:transition spd="slow" advTm="346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8CF2F079-5501-4DC1-A39A-1D092D0AFE6B}"/>
              </a:ext>
            </a:extLst>
          </p:cNvPr>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微观集体哈密顿量模型</a:t>
            </a:r>
            <a:endParaRPr lang="zh-CN" altLang="en-US" sz="3400" dirty="0"/>
          </a:p>
        </p:txBody>
      </p:sp>
      <p:grpSp>
        <p:nvGrpSpPr>
          <p:cNvPr id="21" name="组合 20">
            <a:extLst>
              <a:ext uri="{FF2B5EF4-FFF2-40B4-BE49-F238E27FC236}">
                <a16:creationId xmlns:a16="http://schemas.microsoft.com/office/drawing/2014/main" id="{31A70CE9-8FF5-4A05-8A8F-65D98ADD1243}"/>
              </a:ext>
            </a:extLst>
          </p:cNvPr>
          <p:cNvGrpSpPr>
            <a:grpSpLocks noChangeAspect="1"/>
          </p:cNvGrpSpPr>
          <p:nvPr/>
        </p:nvGrpSpPr>
        <p:grpSpPr>
          <a:xfrm>
            <a:off x="1538905" y="5640803"/>
            <a:ext cx="1080111" cy="1080000"/>
            <a:chOff x="3136095" y="2865520"/>
            <a:chExt cx="1602845" cy="1602679"/>
          </a:xfrm>
        </p:grpSpPr>
        <p:sp>
          <p:nvSpPr>
            <p:cNvPr id="5" name="矩形: 圆角 4">
              <a:extLst>
                <a:ext uri="{FF2B5EF4-FFF2-40B4-BE49-F238E27FC236}">
                  <a16:creationId xmlns:a16="http://schemas.microsoft.com/office/drawing/2014/main" id="{12E3AFC5-66F1-4767-89D7-5C436000296A}"/>
                </a:ext>
              </a:extLst>
            </p:cNvPr>
            <p:cNvSpPr/>
            <p:nvPr/>
          </p:nvSpPr>
          <p:spPr>
            <a:xfrm>
              <a:off x="3136095" y="2865520"/>
              <a:ext cx="1602845" cy="1602679"/>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0" name="矩形: 圆角 9">
              <a:extLst>
                <a:ext uri="{FF2B5EF4-FFF2-40B4-BE49-F238E27FC236}">
                  <a16:creationId xmlns:a16="http://schemas.microsoft.com/office/drawing/2014/main" id="{05F9A681-F0F8-4D01-BF1D-060E93334202}"/>
                </a:ext>
              </a:extLst>
            </p:cNvPr>
            <p:cNvSpPr/>
            <p:nvPr/>
          </p:nvSpPr>
          <p:spPr>
            <a:xfrm>
              <a:off x="3215810" y="2945125"/>
              <a:ext cx="1443417" cy="1443469"/>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sp>
        <p:nvSpPr>
          <p:cNvPr id="16" name="文本框 15">
            <a:extLst>
              <a:ext uri="{FF2B5EF4-FFF2-40B4-BE49-F238E27FC236}">
                <a16:creationId xmlns:a16="http://schemas.microsoft.com/office/drawing/2014/main" id="{40F6D5DE-0CE0-4305-98AE-99F6546E06B6}"/>
              </a:ext>
            </a:extLst>
          </p:cNvPr>
          <p:cNvSpPr txBox="1"/>
          <p:nvPr/>
        </p:nvSpPr>
        <p:spPr>
          <a:xfrm>
            <a:off x="1755181" y="5857837"/>
            <a:ext cx="685536" cy="646331"/>
          </a:xfrm>
          <a:prstGeom prst="rect">
            <a:avLst/>
          </a:prstGeom>
          <a:noFill/>
        </p:spPr>
        <p:txBody>
          <a:bodyPr wrap="square" rtlCol="0">
            <a:spAutoFit/>
          </a:bodyPr>
          <a:lstStyle/>
          <a:p>
            <a:pPr algn="ctr"/>
            <a:r>
              <a:rPr lang="en-US" altLang="zh-CN" sz="3600" dirty="0">
                <a:latin typeface="+mj-ea"/>
                <a:ea typeface="+mj-ea"/>
              </a:rPr>
              <a:t>1</a:t>
            </a:r>
            <a:endParaRPr lang="zh-CN" altLang="en-US" sz="3200" dirty="0">
              <a:latin typeface="+mj-ea"/>
              <a:ea typeface="+mj-ea"/>
            </a:endParaRPr>
          </a:p>
        </p:txBody>
      </p:sp>
      <p:cxnSp>
        <p:nvCxnSpPr>
          <p:cNvPr id="46" name="直接连接符 45">
            <a:extLst>
              <a:ext uri="{FF2B5EF4-FFF2-40B4-BE49-F238E27FC236}">
                <a16:creationId xmlns:a16="http://schemas.microsoft.com/office/drawing/2014/main" id="{51026F7C-8720-4D11-82C0-6008798AF753}"/>
              </a:ext>
            </a:extLst>
          </p:cNvPr>
          <p:cNvCxnSpPr/>
          <p:nvPr/>
        </p:nvCxnSpPr>
        <p:spPr>
          <a:xfrm>
            <a:off x="2701602" y="6194776"/>
            <a:ext cx="2526171"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C647E54-CA93-47C2-8C9F-F77E17D646D6}"/>
              </a:ext>
            </a:extLst>
          </p:cNvPr>
          <p:cNvCxnSpPr/>
          <p:nvPr/>
        </p:nvCxnSpPr>
        <p:spPr>
          <a:xfrm flipV="1">
            <a:off x="6953592" y="6194777"/>
            <a:ext cx="2490659"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AE592715-C498-4B14-9B9D-864C1458EBD3}"/>
              </a:ext>
            </a:extLst>
          </p:cNvPr>
          <p:cNvSpPr>
            <a:spLocks noGrp="1"/>
          </p:cNvSpPr>
          <p:nvPr>
            <p:ph type="sldNum" sz="quarter" idx="12"/>
          </p:nvPr>
        </p:nvSpPr>
        <p:spPr/>
        <p:txBody>
          <a:bodyPr/>
          <a:lstStyle/>
          <a:p>
            <a:fld id="{62882B55-B6B2-497F-8568-5D2D4C04CE38}" type="slidenum">
              <a:rPr lang="zh-CN" altLang="en-US" smtClean="0"/>
              <a:t>15</a:t>
            </a:fld>
            <a:endParaRPr lang="zh-CN" altLang="en-US"/>
          </a:p>
        </p:txBody>
      </p:sp>
      <p:grpSp>
        <p:nvGrpSpPr>
          <p:cNvPr id="25" name="组 23">
            <a:extLst>
              <a:ext uri="{FF2B5EF4-FFF2-40B4-BE49-F238E27FC236}">
                <a16:creationId xmlns:a16="http://schemas.microsoft.com/office/drawing/2014/main" id="{0711426B-B017-4859-BD7F-879880593958}"/>
              </a:ext>
            </a:extLst>
          </p:cNvPr>
          <p:cNvGrpSpPr>
            <a:grpSpLocks noChangeAspect="1"/>
          </p:cNvGrpSpPr>
          <p:nvPr/>
        </p:nvGrpSpPr>
        <p:grpSpPr>
          <a:xfrm>
            <a:off x="5561047" y="5654020"/>
            <a:ext cx="1080111" cy="1080000"/>
            <a:chOff x="5233494" y="2772238"/>
            <a:chExt cx="1720100" cy="1719923"/>
          </a:xfrm>
        </p:grpSpPr>
        <p:sp>
          <p:nvSpPr>
            <p:cNvPr id="26" name="矩形: 圆角 25">
              <a:extLst>
                <a:ext uri="{FF2B5EF4-FFF2-40B4-BE49-F238E27FC236}">
                  <a16:creationId xmlns:a16="http://schemas.microsoft.com/office/drawing/2014/main" id="{9B75B094-E44D-4F0A-A89B-C08D3314B00C}"/>
                </a:ext>
              </a:extLst>
            </p:cNvPr>
            <p:cNvSpPr/>
            <p:nvPr/>
          </p:nvSpPr>
          <p:spPr>
            <a:xfrm>
              <a:off x="5233494" y="2772238"/>
              <a:ext cx="1720100" cy="1719923"/>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27" name="矩形: 圆角 26">
              <a:extLst>
                <a:ext uri="{FF2B5EF4-FFF2-40B4-BE49-F238E27FC236}">
                  <a16:creationId xmlns:a16="http://schemas.microsoft.com/office/drawing/2014/main" id="{868A88D1-6C2C-48CC-8458-E3C92141A163}"/>
                </a:ext>
              </a:extLst>
            </p:cNvPr>
            <p:cNvSpPr/>
            <p:nvPr/>
          </p:nvSpPr>
          <p:spPr>
            <a:xfrm>
              <a:off x="5318921" y="2857549"/>
              <a:ext cx="1549244" cy="1549301"/>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sp>
        <p:nvSpPr>
          <p:cNvPr id="28" name="文本框 27">
            <a:extLst>
              <a:ext uri="{FF2B5EF4-FFF2-40B4-BE49-F238E27FC236}">
                <a16:creationId xmlns:a16="http://schemas.microsoft.com/office/drawing/2014/main" id="{D426C022-E3F9-4BF4-B891-FAE5F43C5587}"/>
              </a:ext>
            </a:extLst>
          </p:cNvPr>
          <p:cNvSpPr txBox="1"/>
          <p:nvPr/>
        </p:nvSpPr>
        <p:spPr>
          <a:xfrm>
            <a:off x="5791719" y="5867794"/>
            <a:ext cx="685536" cy="646331"/>
          </a:xfrm>
          <a:prstGeom prst="rect">
            <a:avLst/>
          </a:prstGeom>
          <a:noFill/>
        </p:spPr>
        <p:txBody>
          <a:bodyPr wrap="square" rtlCol="0">
            <a:spAutoFit/>
          </a:bodyPr>
          <a:lstStyle/>
          <a:p>
            <a:pPr algn="ctr"/>
            <a:r>
              <a:rPr lang="en-US" altLang="zh-CN" sz="3600" dirty="0">
                <a:latin typeface="+mj-ea"/>
                <a:ea typeface="+mj-ea"/>
              </a:rPr>
              <a:t>2</a:t>
            </a:r>
            <a:endParaRPr lang="zh-CN" altLang="en-US" sz="3600" dirty="0">
              <a:latin typeface="+mj-ea"/>
              <a:ea typeface="+mj-ea"/>
            </a:endParaRPr>
          </a:p>
        </p:txBody>
      </p:sp>
      <p:grpSp>
        <p:nvGrpSpPr>
          <p:cNvPr id="31" name="组合 30">
            <a:extLst>
              <a:ext uri="{FF2B5EF4-FFF2-40B4-BE49-F238E27FC236}">
                <a16:creationId xmlns:a16="http://schemas.microsoft.com/office/drawing/2014/main" id="{F6B8F385-12F8-48E4-A04E-B77902A88163}"/>
              </a:ext>
            </a:extLst>
          </p:cNvPr>
          <p:cNvGrpSpPr/>
          <p:nvPr/>
        </p:nvGrpSpPr>
        <p:grpSpPr>
          <a:xfrm>
            <a:off x="9744792" y="5668097"/>
            <a:ext cx="1080000" cy="1080000"/>
            <a:chOff x="7453060" y="2865520"/>
            <a:chExt cx="1602845" cy="1602679"/>
          </a:xfrm>
        </p:grpSpPr>
        <p:sp>
          <p:nvSpPr>
            <p:cNvPr id="35" name="矩形: 圆角 34">
              <a:extLst>
                <a:ext uri="{FF2B5EF4-FFF2-40B4-BE49-F238E27FC236}">
                  <a16:creationId xmlns:a16="http://schemas.microsoft.com/office/drawing/2014/main" id="{FE64FD67-DD2B-4F3D-8994-C8314A054BD7}"/>
                </a:ext>
              </a:extLst>
            </p:cNvPr>
            <p:cNvSpPr/>
            <p:nvPr/>
          </p:nvSpPr>
          <p:spPr>
            <a:xfrm>
              <a:off x="7453060" y="2865520"/>
              <a:ext cx="1602845" cy="1602679"/>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36" name="矩形: 圆角 35">
              <a:extLst>
                <a:ext uri="{FF2B5EF4-FFF2-40B4-BE49-F238E27FC236}">
                  <a16:creationId xmlns:a16="http://schemas.microsoft.com/office/drawing/2014/main" id="{D0D07DA1-C363-42C4-9697-EA6F03A9B1DD}"/>
                </a:ext>
              </a:extLst>
            </p:cNvPr>
            <p:cNvSpPr/>
            <p:nvPr/>
          </p:nvSpPr>
          <p:spPr>
            <a:xfrm>
              <a:off x="7532775" y="2945125"/>
              <a:ext cx="1443417" cy="1443469"/>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sp>
        <p:nvSpPr>
          <p:cNvPr id="37" name="文本框 36">
            <a:extLst>
              <a:ext uri="{FF2B5EF4-FFF2-40B4-BE49-F238E27FC236}">
                <a16:creationId xmlns:a16="http://schemas.microsoft.com/office/drawing/2014/main" id="{4B32AF6F-7420-4348-B88B-883C4CF91744}"/>
              </a:ext>
            </a:extLst>
          </p:cNvPr>
          <p:cNvSpPr txBox="1"/>
          <p:nvPr/>
        </p:nvSpPr>
        <p:spPr>
          <a:xfrm>
            <a:off x="9956078" y="5885129"/>
            <a:ext cx="685536" cy="646331"/>
          </a:xfrm>
          <a:prstGeom prst="rect">
            <a:avLst/>
          </a:prstGeom>
          <a:noFill/>
        </p:spPr>
        <p:txBody>
          <a:bodyPr wrap="square" rtlCol="0">
            <a:spAutoFit/>
          </a:bodyPr>
          <a:lstStyle/>
          <a:p>
            <a:pPr algn="ctr"/>
            <a:r>
              <a:rPr lang="en-US" altLang="zh-CN" sz="3600" dirty="0">
                <a:latin typeface="+mj-ea"/>
                <a:ea typeface="+mj-ea"/>
              </a:rPr>
              <a:t>3</a:t>
            </a:r>
            <a:endParaRPr lang="zh-CN" altLang="en-US" sz="3200" dirty="0">
              <a:latin typeface="+mj-ea"/>
              <a:ea typeface="+mj-ea"/>
            </a:endParaRPr>
          </a:p>
        </p:txBody>
      </p:sp>
      <p:sp>
        <p:nvSpPr>
          <p:cNvPr id="38" name="Rectangle 48">
            <a:extLst>
              <a:ext uri="{FF2B5EF4-FFF2-40B4-BE49-F238E27FC236}">
                <a16:creationId xmlns:a16="http://schemas.microsoft.com/office/drawing/2014/main" id="{F0E9D014-C53E-4EEC-97DC-2B510E343ECA}"/>
              </a:ext>
            </a:extLst>
          </p:cNvPr>
          <p:cNvSpPr/>
          <p:nvPr/>
        </p:nvSpPr>
        <p:spPr>
          <a:xfrm>
            <a:off x="2565300" y="3836339"/>
            <a:ext cx="9966276" cy="1651158"/>
          </a:xfrm>
          <a:prstGeom prst="rect">
            <a:avLst/>
          </a:prstGeom>
          <a:noFill/>
        </p:spPr>
        <p:txBody>
          <a:bodyPr wrap="square">
            <a:spAutoFit/>
          </a:bodyPr>
          <a:lstStyle/>
          <a:p>
            <a:pPr fontAlgn="base">
              <a:lnSpc>
                <a:spcPct val="130000"/>
              </a:lnSpc>
              <a:spcBef>
                <a:spcPct val="0"/>
              </a:spcBef>
              <a:spcAft>
                <a:spcPct val="0"/>
              </a:spcAft>
            </a:pPr>
            <a:r>
              <a:rPr lang="en-US" sz="2000" b="1" dirty="0" err="1">
                <a:latin typeface="Arial" panose="020B0604020202020204" pitchFamily="34" charset="0"/>
                <a:ea typeface="宋体" panose="02010600030101010101" pitchFamily="2" charset="-122"/>
                <a:sym typeface="+mn-ea"/>
              </a:rPr>
              <a:t>ZPLi</a:t>
            </a:r>
            <a:r>
              <a:rPr lang="en-US" sz="2000" dirty="0">
                <a:latin typeface="Arial" panose="020B0604020202020204" pitchFamily="34" charset="0"/>
                <a:ea typeface="宋体" panose="02010600030101010101" pitchFamily="2" charset="-122"/>
              </a:rPr>
              <a:t> et al., PRC79, 054301 (2009)</a:t>
            </a:r>
            <a:endParaRPr lang="en-US" altLang="zh-CN" sz="2000" b="1" dirty="0">
              <a:solidFill>
                <a:srgbClr val="C00000"/>
              </a:solidFill>
              <a:latin typeface="Arial" panose="020B0604020202020204" pitchFamily="34" charset="0"/>
              <a:ea typeface="宋体" panose="02010600030101010101" pitchFamily="2" charset="-122"/>
            </a:endParaRPr>
          </a:p>
          <a:p>
            <a:pPr fontAlgn="base">
              <a:lnSpc>
                <a:spcPct val="130000"/>
              </a:lnSpc>
              <a:spcBef>
                <a:spcPct val="0"/>
              </a:spcBef>
              <a:spcAft>
                <a:spcPct val="0"/>
              </a:spcAft>
            </a:pPr>
            <a:r>
              <a:rPr lang="en-US" altLang="zh-CN" sz="2000" dirty="0">
                <a:latin typeface="Arial" panose="020B0604020202020204" pitchFamily="34" charset="0"/>
                <a:ea typeface="宋体" panose="02010600030101010101" pitchFamily="2" charset="-122"/>
                <a:sym typeface="+mn-ea"/>
              </a:rPr>
              <a:t>Xia,</a:t>
            </a:r>
            <a:r>
              <a:rPr lang="zh-CN" altLang="en-US" sz="2000" dirty="0">
                <a:latin typeface="Arial" panose="020B0604020202020204" pitchFamily="34" charset="0"/>
                <a:ea typeface="宋体" panose="02010600030101010101" pitchFamily="2" charset="-122"/>
                <a:sym typeface="+mn-ea"/>
              </a:rPr>
              <a:t> </a:t>
            </a:r>
            <a:r>
              <a:rPr lang="en-US" altLang="zh-CN" sz="2000" dirty="0">
                <a:latin typeface="Arial" panose="020B0604020202020204" pitchFamily="34" charset="0"/>
                <a:ea typeface="宋体" panose="02010600030101010101" pitchFamily="2" charset="-122"/>
                <a:sym typeface="+mn-ea"/>
              </a:rPr>
              <a:t>Tao, Lu, </a:t>
            </a:r>
            <a:r>
              <a:rPr lang="en-US" altLang="zh-CN" sz="2000" b="1" dirty="0" err="1">
                <a:latin typeface="Arial" panose="020B0604020202020204" pitchFamily="34" charset="0"/>
                <a:ea typeface="宋体" panose="02010600030101010101" pitchFamily="2" charset="-122"/>
                <a:sym typeface="+mn-ea"/>
              </a:rPr>
              <a:t>ZPLi</a:t>
            </a:r>
            <a:r>
              <a:rPr lang="en-US" altLang="zh-CN" sz="2000" b="1" dirty="0">
                <a:latin typeface="Arial" panose="020B0604020202020204" pitchFamily="34" charset="0"/>
                <a:ea typeface="宋体" panose="02010600030101010101" pitchFamily="2" charset="-122"/>
                <a:sym typeface="+mn-ea"/>
              </a:rPr>
              <a:t> </a:t>
            </a:r>
            <a:r>
              <a:rPr lang="en-US" altLang="zh-CN" sz="2000" dirty="0">
                <a:latin typeface="Arial" panose="020B0604020202020204" pitchFamily="34" charset="0"/>
                <a:ea typeface="宋体" panose="02010600030101010101" pitchFamily="2" charset="-122"/>
                <a:sym typeface="+mn-ea"/>
              </a:rPr>
              <a:t>et al.,</a:t>
            </a:r>
            <a:r>
              <a:rPr lang="en-US" altLang="zh-CN" sz="2000" b="1" dirty="0">
                <a:latin typeface="Arial" panose="020B0604020202020204" pitchFamily="34" charset="0"/>
                <a:ea typeface="宋体" panose="02010600030101010101" pitchFamily="2" charset="-122"/>
                <a:sym typeface="+mn-ea"/>
              </a:rPr>
              <a:t> </a:t>
            </a:r>
            <a:r>
              <a:rPr lang="en-US" altLang="zh-CN" sz="2000" dirty="0">
                <a:latin typeface="Arial" panose="020B0604020202020204" pitchFamily="34" charset="0"/>
                <a:ea typeface="宋体" panose="02010600030101010101" pitchFamily="2" charset="-122"/>
              </a:rPr>
              <a:t>PRC</a:t>
            </a:r>
            <a:r>
              <a:rPr lang="en-US" altLang="zh-CN" sz="2000" dirty="0">
                <a:latin typeface="Arial" panose="020B0604020202020204" pitchFamily="34" charset="0"/>
                <a:ea typeface="宋体" panose="02010600030101010101" pitchFamily="2" charset="-122"/>
                <a:sym typeface="+mn-ea"/>
              </a:rPr>
              <a:t>96, 054303 (2017) </a:t>
            </a:r>
          </a:p>
          <a:p>
            <a:pPr fontAlgn="base">
              <a:lnSpc>
                <a:spcPct val="130000"/>
              </a:lnSpc>
              <a:spcBef>
                <a:spcPct val="0"/>
              </a:spcBef>
              <a:spcAft>
                <a:spcPct val="0"/>
              </a:spcAft>
            </a:pPr>
            <a:r>
              <a:rPr lang="en-US" sz="2000" dirty="0">
                <a:latin typeface="Arial" panose="020B0604020202020204" pitchFamily="34" charset="0"/>
                <a:ea typeface="宋体" panose="02010600030101010101" pitchFamily="2" charset="-122"/>
                <a:sym typeface="+mn-ea"/>
              </a:rPr>
              <a:t>Tao,</a:t>
            </a:r>
            <a:r>
              <a:rPr lang="en-US" sz="2000" b="1" dirty="0">
                <a:latin typeface="Arial" panose="020B0604020202020204" pitchFamily="34" charset="0"/>
                <a:ea typeface="宋体" panose="02010600030101010101" pitchFamily="2" charset="-122"/>
                <a:sym typeface="+mn-ea"/>
              </a:rPr>
              <a:t> </a:t>
            </a:r>
            <a:r>
              <a:rPr lang="en-US" sz="2000" dirty="0">
                <a:latin typeface="Arial" panose="020B0604020202020204" pitchFamily="34" charset="0"/>
                <a:ea typeface="宋体" panose="02010600030101010101" pitchFamily="2" charset="-122"/>
                <a:sym typeface="+mn-ea"/>
              </a:rPr>
              <a:t>Zhao, </a:t>
            </a:r>
            <a:r>
              <a:rPr lang="en-US" sz="2000" b="1" dirty="0" err="1">
                <a:latin typeface="Arial" panose="020B0604020202020204" pitchFamily="34" charset="0"/>
                <a:ea typeface="宋体" panose="02010600030101010101" pitchFamily="2" charset="-122"/>
                <a:sym typeface="+mn-ea"/>
              </a:rPr>
              <a:t>ZPLi</a:t>
            </a:r>
            <a:r>
              <a:rPr lang="en-US" altLang="zh-CN" sz="2000" b="1" dirty="0">
                <a:latin typeface="Arial" panose="020B0604020202020204" pitchFamily="34" charset="0"/>
                <a:ea typeface="宋体" panose="02010600030101010101" pitchFamily="2" charset="-122"/>
                <a:sym typeface="+mn-ea"/>
              </a:rPr>
              <a:t> </a:t>
            </a:r>
            <a:r>
              <a:rPr lang="en-US" altLang="zh-CN" sz="2000" dirty="0">
                <a:latin typeface="Arial" panose="020B0604020202020204" pitchFamily="34" charset="0"/>
                <a:ea typeface="宋体" panose="02010600030101010101" pitchFamily="2" charset="-122"/>
                <a:sym typeface="+mn-ea"/>
              </a:rPr>
              <a:t>et al.,</a:t>
            </a:r>
            <a:r>
              <a:rPr lang="en-US" altLang="zh-CN" sz="2000" b="1" dirty="0">
                <a:latin typeface="Arial" panose="020B0604020202020204" pitchFamily="34" charset="0"/>
                <a:ea typeface="宋体" panose="02010600030101010101" pitchFamily="2" charset="-122"/>
                <a:sym typeface="+mn-ea"/>
              </a:rPr>
              <a:t> </a:t>
            </a:r>
            <a:r>
              <a:rPr lang="en-US" altLang="zh-CN" sz="2000" dirty="0">
                <a:latin typeface="Arial" panose="020B0604020202020204" pitchFamily="34" charset="0"/>
                <a:ea typeface="宋体" panose="02010600030101010101" pitchFamily="2" charset="-122"/>
              </a:rPr>
              <a:t>PRC</a:t>
            </a:r>
            <a:r>
              <a:rPr lang="en-US" altLang="zh-CN" sz="2000" dirty="0">
                <a:latin typeface="Arial" panose="020B0604020202020204" pitchFamily="34" charset="0"/>
                <a:ea typeface="宋体" panose="02010600030101010101" pitchFamily="2" charset="-122"/>
                <a:sym typeface="+mn-ea"/>
              </a:rPr>
              <a:t>96, 024319 (2017)</a:t>
            </a:r>
          </a:p>
          <a:p>
            <a:pPr fontAlgn="base">
              <a:lnSpc>
                <a:spcPct val="130000"/>
              </a:lnSpc>
              <a:spcBef>
                <a:spcPct val="0"/>
              </a:spcBef>
              <a:spcAft>
                <a:spcPct val="0"/>
              </a:spcAft>
            </a:pPr>
            <a:r>
              <a:rPr lang="en-US" altLang="zh-CN" sz="2000" b="1" dirty="0" err="1">
                <a:latin typeface="Arial" panose="020B0604020202020204" pitchFamily="34" charset="0"/>
                <a:ea typeface="宋体" panose="02010600030101010101" pitchFamily="2" charset="-122"/>
                <a:sym typeface="+mn-ea"/>
              </a:rPr>
              <a:t>ZPLi</a:t>
            </a:r>
            <a:r>
              <a:rPr lang="en-US" altLang="zh-CN" sz="2000" dirty="0">
                <a:latin typeface="Arial" panose="020B0604020202020204" pitchFamily="34" charset="0"/>
                <a:ea typeface="宋体" panose="02010600030101010101" pitchFamily="2" charset="-122"/>
                <a:sym typeface="+mn-ea"/>
              </a:rPr>
              <a:t> and </a:t>
            </a:r>
            <a:r>
              <a:rPr lang="en-US" altLang="zh-CN" sz="2000" dirty="0" err="1">
                <a:latin typeface="Arial" panose="020B0604020202020204" pitchFamily="34" charset="0"/>
                <a:ea typeface="宋体" panose="02010600030101010101" pitchFamily="2" charset="-122"/>
                <a:sym typeface="+mn-ea"/>
              </a:rPr>
              <a:t>Vretenar</a:t>
            </a:r>
            <a:r>
              <a:rPr lang="en-US" altLang="zh-CN" sz="2000" dirty="0">
                <a:latin typeface="Arial" panose="020B0604020202020204" pitchFamily="34" charset="0"/>
                <a:ea typeface="宋体" panose="02010600030101010101" pitchFamily="2" charset="-122"/>
                <a:sym typeface="+mn-ea"/>
              </a:rPr>
              <a:t>, “</a:t>
            </a:r>
            <a:r>
              <a:rPr lang="en-US" altLang="zh-CN" sz="2000" dirty="0">
                <a:solidFill>
                  <a:srgbClr val="002060"/>
                </a:solidFill>
                <a:latin typeface="Arial" panose="020B0604020202020204" pitchFamily="34" charset="0"/>
                <a:ea typeface="宋体" panose="02010600030101010101" pitchFamily="2" charset="-122"/>
                <a:sym typeface="+mn-ea"/>
              </a:rPr>
              <a:t>Model for collective motion</a:t>
            </a:r>
            <a:r>
              <a:rPr lang="en-US" altLang="zh-CN" sz="2000" dirty="0">
                <a:latin typeface="Arial" panose="020B0604020202020204" pitchFamily="34" charset="0"/>
                <a:ea typeface="宋体" panose="02010600030101010101" pitchFamily="2" charset="-122"/>
                <a:sym typeface="+mn-ea"/>
              </a:rPr>
              <a:t>” in </a:t>
            </a:r>
            <a:r>
              <a:rPr lang="en-US" altLang="zh-CN" sz="2000" i="1" dirty="0">
                <a:latin typeface="Arial" panose="020B0604020202020204" pitchFamily="34" charset="0"/>
                <a:ea typeface="宋体" panose="02010600030101010101" pitchFamily="2" charset="-122"/>
                <a:sym typeface="+mn-ea"/>
              </a:rPr>
              <a:t>Handbook of nuclear physics</a:t>
            </a:r>
          </a:p>
        </p:txBody>
      </p:sp>
      <p:grpSp>
        <p:nvGrpSpPr>
          <p:cNvPr id="4" name="组 8">
            <a:extLst>
              <a:ext uri="{FF2B5EF4-FFF2-40B4-BE49-F238E27FC236}">
                <a16:creationId xmlns:a16="http://schemas.microsoft.com/office/drawing/2014/main" id="{9B9A1A1D-B7E4-FBE2-9410-D2DFA2F96225}"/>
              </a:ext>
            </a:extLst>
          </p:cNvPr>
          <p:cNvGrpSpPr/>
          <p:nvPr/>
        </p:nvGrpSpPr>
        <p:grpSpPr>
          <a:xfrm>
            <a:off x="563829" y="1621361"/>
            <a:ext cx="1669356" cy="1863611"/>
            <a:chOff x="1086947" y="2610124"/>
            <a:chExt cx="1669356" cy="1863611"/>
          </a:xfrm>
        </p:grpSpPr>
        <p:pic>
          <p:nvPicPr>
            <p:cNvPr id="7" name="图片 6">
              <a:extLst>
                <a:ext uri="{FF2B5EF4-FFF2-40B4-BE49-F238E27FC236}">
                  <a16:creationId xmlns:a16="http://schemas.microsoft.com/office/drawing/2014/main" id="{06679515-3F1B-8A43-E441-96A43B6BBE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980" t="1" r="5491" b="2512"/>
            <a:stretch/>
          </p:blipFill>
          <p:spPr>
            <a:xfrm>
              <a:off x="1089755" y="2610124"/>
              <a:ext cx="1666548" cy="1802709"/>
            </a:xfrm>
            <a:prstGeom prst="rect">
              <a:avLst/>
            </a:prstGeom>
          </p:spPr>
        </p:pic>
        <p:sp>
          <p:nvSpPr>
            <p:cNvPr id="8" name="文本框 7">
              <a:extLst>
                <a:ext uri="{FF2B5EF4-FFF2-40B4-BE49-F238E27FC236}">
                  <a16:creationId xmlns:a16="http://schemas.microsoft.com/office/drawing/2014/main" id="{14105B34-0894-DB56-F0CA-5A417EA300D9}"/>
                </a:ext>
              </a:extLst>
            </p:cNvPr>
            <p:cNvSpPr txBox="1"/>
            <p:nvPr/>
          </p:nvSpPr>
          <p:spPr>
            <a:xfrm>
              <a:off x="1086947" y="4073625"/>
              <a:ext cx="1669356" cy="400110"/>
            </a:xfrm>
            <a:prstGeom prst="rect">
              <a:avLst/>
            </a:prstGeom>
            <a:solidFill>
              <a:srgbClr val="CFDDE0"/>
            </a:solidFill>
          </p:spPr>
          <p:txBody>
            <a:bodyPr wrap="square" rtlCol="0">
              <a:spAutoFit/>
            </a:bodyPr>
            <a:lstStyle/>
            <a:p>
              <a:pPr algn="ctr"/>
              <a:r>
                <a:rPr kumimoji="1" lang="en-US" altLang="zh-CN" sz="2000" b="1" dirty="0">
                  <a:latin typeface="Microsoft YaHei" charset="-122"/>
                  <a:ea typeface="Microsoft YaHei" charset="-122"/>
                  <a:cs typeface="Microsoft YaHei" charset="-122"/>
                </a:rPr>
                <a:t>CDFT</a:t>
              </a:r>
              <a:endParaRPr kumimoji="1" lang="zh-CN" altLang="en-US" b="1" dirty="0">
                <a:latin typeface="Microsoft YaHei" charset="-122"/>
                <a:ea typeface="Microsoft YaHei" charset="-122"/>
                <a:cs typeface="Microsoft YaHei" charset="-122"/>
              </a:endParaRPr>
            </a:p>
          </p:txBody>
        </p:sp>
      </p:grpSp>
      <p:sp>
        <p:nvSpPr>
          <p:cNvPr id="9" name="矩形 8">
            <a:extLst>
              <a:ext uri="{FF2B5EF4-FFF2-40B4-BE49-F238E27FC236}">
                <a16:creationId xmlns:a16="http://schemas.microsoft.com/office/drawing/2014/main" id="{DE0F0BFE-0B00-B481-7DC3-9BA30DD7AC8C}"/>
              </a:ext>
            </a:extLst>
          </p:cNvPr>
          <p:cNvSpPr/>
          <p:nvPr/>
        </p:nvSpPr>
        <p:spPr>
          <a:xfrm>
            <a:off x="3940730" y="1686184"/>
            <a:ext cx="3390212" cy="1798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 name="组 9">
            <a:extLst>
              <a:ext uri="{FF2B5EF4-FFF2-40B4-BE49-F238E27FC236}">
                <a16:creationId xmlns:a16="http://schemas.microsoft.com/office/drawing/2014/main" id="{112B579A-083B-B804-F0F5-A4E668FD22C5}"/>
              </a:ext>
            </a:extLst>
          </p:cNvPr>
          <p:cNvGrpSpPr/>
          <p:nvPr/>
        </p:nvGrpSpPr>
        <p:grpSpPr>
          <a:xfrm>
            <a:off x="2355353" y="2103403"/>
            <a:ext cx="1481507" cy="868518"/>
            <a:chOff x="2851687" y="3091651"/>
            <a:chExt cx="1180921" cy="868518"/>
          </a:xfrm>
        </p:grpSpPr>
        <p:sp>
          <p:nvSpPr>
            <p:cNvPr id="12" name="右箭头 5">
              <a:extLst>
                <a:ext uri="{FF2B5EF4-FFF2-40B4-BE49-F238E27FC236}">
                  <a16:creationId xmlns:a16="http://schemas.microsoft.com/office/drawing/2014/main" id="{62267404-8086-DD64-DEB5-4E407438F6C2}"/>
                </a:ext>
              </a:extLst>
            </p:cNvPr>
            <p:cNvSpPr/>
            <p:nvPr/>
          </p:nvSpPr>
          <p:spPr>
            <a:xfrm>
              <a:off x="2919732" y="3360094"/>
              <a:ext cx="1112876" cy="600075"/>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5348F620-4260-94EF-9AB6-3E86880BBD2A}"/>
                </a:ext>
              </a:extLst>
            </p:cNvPr>
            <p:cNvSpPr txBox="1"/>
            <p:nvPr/>
          </p:nvSpPr>
          <p:spPr>
            <a:xfrm>
              <a:off x="2851687" y="3091651"/>
              <a:ext cx="1134687" cy="369332"/>
            </a:xfrm>
            <a:prstGeom prst="rect">
              <a:avLst/>
            </a:prstGeom>
            <a:noFill/>
          </p:spPr>
          <p:txBody>
            <a:bodyPr wrap="square" rtlCol="0">
              <a:spAutoFit/>
            </a:bodyPr>
            <a:lstStyle/>
            <a:p>
              <a:pPr algn="l"/>
              <a:r>
                <a:rPr kumimoji="1" lang="en-US" altLang="zh-CN" b="1" dirty="0">
                  <a:latin typeface="Microsoft YaHei" charset="-122"/>
                  <a:ea typeface="Microsoft YaHei" charset="-122"/>
                  <a:cs typeface="Microsoft YaHei" charset="-122"/>
                </a:rPr>
                <a:t>Construct</a:t>
              </a:r>
              <a:endParaRPr kumimoji="1" lang="zh-CN" altLang="en-US" b="1" dirty="0">
                <a:latin typeface="Microsoft YaHei" charset="-122"/>
                <a:ea typeface="Microsoft YaHei" charset="-122"/>
                <a:cs typeface="Microsoft YaHei" charset="-122"/>
              </a:endParaRPr>
            </a:p>
          </p:txBody>
        </p:sp>
      </p:grpSp>
      <p:grpSp>
        <p:nvGrpSpPr>
          <p:cNvPr id="14" name="组 7">
            <a:extLst>
              <a:ext uri="{FF2B5EF4-FFF2-40B4-BE49-F238E27FC236}">
                <a16:creationId xmlns:a16="http://schemas.microsoft.com/office/drawing/2014/main" id="{20F88223-EA03-6A64-4D6E-CCC22C978EBD}"/>
              </a:ext>
            </a:extLst>
          </p:cNvPr>
          <p:cNvGrpSpPr/>
          <p:nvPr/>
        </p:nvGrpSpPr>
        <p:grpSpPr>
          <a:xfrm>
            <a:off x="4166661" y="2385482"/>
            <a:ext cx="3025912" cy="531281"/>
            <a:chOff x="3824067" y="2790569"/>
            <a:chExt cx="3025912" cy="531281"/>
          </a:xfrm>
        </p:grpSpPr>
        <p:pic>
          <p:nvPicPr>
            <p:cNvPr id="15" name="图片 14">
              <a:extLst>
                <a:ext uri="{FF2B5EF4-FFF2-40B4-BE49-F238E27FC236}">
                  <a16:creationId xmlns:a16="http://schemas.microsoft.com/office/drawing/2014/main" id="{E18B56A0-E12A-E917-B453-791F2C60D189}"/>
                </a:ext>
              </a:extLst>
            </p:cNvPr>
            <p:cNvPicPr>
              <a:picLocks noChangeAspect="1"/>
            </p:cNvPicPr>
            <p:nvPr/>
          </p:nvPicPr>
          <p:blipFill rotWithShape="1">
            <a:blip r:embed="rId4"/>
            <a:srcRect l="21215" t="-1" r="65798" b="-2569"/>
            <a:stretch/>
          </p:blipFill>
          <p:spPr>
            <a:xfrm>
              <a:off x="4405310" y="2790569"/>
              <a:ext cx="775624" cy="504464"/>
            </a:xfrm>
            <a:prstGeom prst="rect">
              <a:avLst/>
            </a:prstGeom>
          </p:spPr>
        </p:pic>
        <p:pic>
          <p:nvPicPr>
            <p:cNvPr id="17" name="图片 16">
              <a:extLst>
                <a:ext uri="{FF2B5EF4-FFF2-40B4-BE49-F238E27FC236}">
                  <a16:creationId xmlns:a16="http://schemas.microsoft.com/office/drawing/2014/main" id="{36C42D86-3BF2-DEB2-8FE4-48DB6EDB1AF1}"/>
                </a:ext>
              </a:extLst>
            </p:cNvPr>
            <p:cNvPicPr>
              <a:picLocks noChangeAspect="1"/>
            </p:cNvPicPr>
            <p:nvPr/>
          </p:nvPicPr>
          <p:blipFill rotWithShape="1">
            <a:blip r:embed="rId4"/>
            <a:srcRect l="74989" t="2" r="10971" b="-3608"/>
            <a:stretch/>
          </p:blipFill>
          <p:spPr>
            <a:xfrm>
              <a:off x="6011507" y="2795104"/>
              <a:ext cx="838472" cy="509573"/>
            </a:xfrm>
            <a:prstGeom prst="rect">
              <a:avLst/>
            </a:prstGeom>
          </p:spPr>
        </p:pic>
        <p:pic>
          <p:nvPicPr>
            <p:cNvPr id="18" name="图片 17">
              <a:extLst>
                <a:ext uri="{FF2B5EF4-FFF2-40B4-BE49-F238E27FC236}">
                  <a16:creationId xmlns:a16="http://schemas.microsoft.com/office/drawing/2014/main" id="{50DB166A-1D48-77FD-A32C-D3BD83F7698A}"/>
                </a:ext>
              </a:extLst>
            </p:cNvPr>
            <p:cNvPicPr>
              <a:picLocks noChangeAspect="1"/>
            </p:cNvPicPr>
            <p:nvPr/>
          </p:nvPicPr>
          <p:blipFill rotWithShape="1">
            <a:blip r:embed="rId4"/>
            <a:srcRect r="90267" b="-6653"/>
            <a:stretch/>
          </p:blipFill>
          <p:spPr>
            <a:xfrm>
              <a:off x="3824067" y="2793271"/>
              <a:ext cx="581242" cy="524546"/>
            </a:xfrm>
            <a:prstGeom prst="rect">
              <a:avLst/>
            </a:prstGeom>
          </p:spPr>
        </p:pic>
        <p:pic>
          <p:nvPicPr>
            <p:cNvPr id="19" name="图片 18">
              <a:extLst>
                <a:ext uri="{FF2B5EF4-FFF2-40B4-BE49-F238E27FC236}">
                  <a16:creationId xmlns:a16="http://schemas.microsoft.com/office/drawing/2014/main" id="{D88B0FDC-9FE5-560F-5116-D1F479F2FFA5}"/>
                </a:ext>
              </a:extLst>
            </p:cNvPr>
            <p:cNvPicPr>
              <a:picLocks noChangeAspect="1"/>
            </p:cNvPicPr>
            <p:nvPr/>
          </p:nvPicPr>
          <p:blipFill rotWithShape="1">
            <a:blip r:embed="rId4"/>
            <a:srcRect l="46261" t="2794" r="41745" b="-8101"/>
            <a:stretch/>
          </p:blipFill>
          <p:spPr>
            <a:xfrm>
              <a:off x="5261143" y="2803916"/>
              <a:ext cx="716308" cy="517934"/>
            </a:xfrm>
            <a:prstGeom prst="rect">
              <a:avLst/>
            </a:prstGeom>
          </p:spPr>
        </p:pic>
      </p:grpSp>
      <p:sp>
        <p:nvSpPr>
          <p:cNvPr id="20" name="右箭头 41">
            <a:extLst>
              <a:ext uri="{FF2B5EF4-FFF2-40B4-BE49-F238E27FC236}">
                <a16:creationId xmlns:a16="http://schemas.microsoft.com/office/drawing/2014/main" id="{76FD7ED2-524D-3458-E1C1-07661993E861}"/>
              </a:ext>
            </a:extLst>
          </p:cNvPr>
          <p:cNvSpPr/>
          <p:nvPr/>
        </p:nvSpPr>
        <p:spPr>
          <a:xfrm>
            <a:off x="7418764" y="2365326"/>
            <a:ext cx="1479909" cy="600075"/>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2" name="组 17">
            <a:extLst>
              <a:ext uri="{FF2B5EF4-FFF2-40B4-BE49-F238E27FC236}">
                <a16:creationId xmlns:a16="http://schemas.microsoft.com/office/drawing/2014/main" id="{7C2DA177-99DA-5940-D1F5-CC2233CBB6CD}"/>
              </a:ext>
            </a:extLst>
          </p:cNvPr>
          <p:cNvGrpSpPr/>
          <p:nvPr/>
        </p:nvGrpSpPr>
        <p:grpSpPr>
          <a:xfrm>
            <a:off x="8968084" y="1574106"/>
            <a:ext cx="3095652" cy="2195554"/>
            <a:chOff x="8797976" y="2642208"/>
            <a:chExt cx="3095652" cy="2195554"/>
          </a:xfrm>
        </p:grpSpPr>
        <p:pic>
          <p:nvPicPr>
            <p:cNvPr id="23" name="图片 22">
              <a:extLst>
                <a:ext uri="{FF2B5EF4-FFF2-40B4-BE49-F238E27FC236}">
                  <a16:creationId xmlns:a16="http://schemas.microsoft.com/office/drawing/2014/main" id="{46304C77-E843-6FEC-ACB1-39C8FF941392}"/>
                </a:ext>
              </a:extLst>
            </p:cNvPr>
            <p:cNvPicPr>
              <a:picLocks noChangeAspect="1"/>
            </p:cNvPicPr>
            <p:nvPr/>
          </p:nvPicPr>
          <p:blipFill rotWithShape="1">
            <a:blip r:embed="rId5"/>
            <a:srcRect l="832"/>
            <a:stretch/>
          </p:blipFill>
          <p:spPr>
            <a:xfrm>
              <a:off x="8797976" y="2642208"/>
              <a:ext cx="3095652" cy="2195554"/>
            </a:xfrm>
            <a:prstGeom prst="rect">
              <a:avLst/>
            </a:prstGeom>
          </p:spPr>
        </p:pic>
        <p:sp>
          <p:nvSpPr>
            <p:cNvPr id="24" name="文本框 23">
              <a:extLst>
                <a:ext uri="{FF2B5EF4-FFF2-40B4-BE49-F238E27FC236}">
                  <a16:creationId xmlns:a16="http://schemas.microsoft.com/office/drawing/2014/main" id="{950B7941-D282-A46A-AFC4-C1808BAFCBAF}"/>
                </a:ext>
              </a:extLst>
            </p:cNvPr>
            <p:cNvSpPr txBox="1"/>
            <p:nvPr/>
          </p:nvSpPr>
          <p:spPr>
            <a:xfrm>
              <a:off x="9263945" y="2727081"/>
              <a:ext cx="604190" cy="323165"/>
            </a:xfrm>
            <a:prstGeom prst="rect">
              <a:avLst/>
            </a:prstGeom>
            <a:solidFill>
              <a:schemeClr val="bg1"/>
            </a:solidFill>
          </p:spPr>
          <p:txBody>
            <a:bodyPr wrap="square" rtlCol="0">
              <a:spAutoFit/>
            </a:bodyPr>
            <a:lstStyle/>
            <a:p>
              <a:pPr algn="l"/>
              <a:r>
                <a:rPr kumimoji="1" lang="en-US" altLang="zh-CN" sz="1500" b="1" dirty="0">
                  <a:latin typeface="Microsoft YaHei" charset="-122"/>
                  <a:ea typeface="Microsoft YaHei" charset="-122"/>
                  <a:cs typeface="Microsoft YaHei" charset="-122"/>
                </a:rPr>
                <a:t>Th.</a:t>
              </a:r>
              <a:endParaRPr kumimoji="1" lang="zh-CN" altLang="en-US" sz="1500" b="1" dirty="0">
                <a:latin typeface="Microsoft YaHei" charset="-122"/>
                <a:ea typeface="Microsoft YaHei" charset="-122"/>
                <a:cs typeface="Microsoft YaHei" charset="-122"/>
              </a:endParaRPr>
            </a:p>
          </p:txBody>
        </p:sp>
        <p:sp>
          <p:nvSpPr>
            <p:cNvPr id="29" name="文本框 28">
              <a:extLst>
                <a:ext uri="{FF2B5EF4-FFF2-40B4-BE49-F238E27FC236}">
                  <a16:creationId xmlns:a16="http://schemas.microsoft.com/office/drawing/2014/main" id="{058D351B-6E2D-55E3-C843-1F0E99446610}"/>
                </a:ext>
              </a:extLst>
            </p:cNvPr>
            <p:cNvSpPr txBox="1"/>
            <p:nvPr/>
          </p:nvSpPr>
          <p:spPr>
            <a:xfrm>
              <a:off x="10683671" y="2719061"/>
              <a:ext cx="795607" cy="346574"/>
            </a:xfrm>
            <a:prstGeom prst="rect">
              <a:avLst/>
            </a:prstGeom>
            <a:solidFill>
              <a:schemeClr val="bg1"/>
            </a:solidFill>
          </p:spPr>
          <p:txBody>
            <a:bodyPr wrap="square" rtlCol="0">
              <a:spAutoFit/>
            </a:bodyPr>
            <a:lstStyle/>
            <a:p>
              <a:pPr algn="l"/>
              <a:r>
                <a:rPr kumimoji="1" lang="zh-CN" altLang="en-US" sz="1600" b="1" dirty="0">
                  <a:latin typeface="Microsoft YaHei" charset="-122"/>
                  <a:ea typeface="Microsoft YaHei" charset="-122"/>
                  <a:cs typeface="Microsoft YaHei" charset="-122"/>
                </a:rPr>
                <a:t>  </a:t>
              </a:r>
              <a:r>
                <a:rPr kumimoji="1" lang="en-US" altLang="zh-CN" sz="1500" b="1" dirty="0">
                  <a:latin typeface="Microsoft YaHei" charset="-122"/>
                  <a:ea typeface="Microsoft YaHei" charset="-122"/>
                  <a:cs typeface="Microsoft YaHei" charset="-122"/>
                </a:rPr>
                <a:t>Exp.</a:t>
              </a:r>
              <a:endParaRPr kumimoji="1" lang="zh-CN" altLang="en-US" sz="1500" dirty="0">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0A1CC87-C624-C7D4-EACF-AD47E3C98050}"/>
                  </a:ext>
                </a:extLst>
              </p:cNvPr>
              <p:cNvSpPr/>
              <p:nvPr/>
            </p:nvSpPr>
            <p:spPr>
              <a:xfrm>
                <a:off x="5027480" y="2961099"/>
                <a:ext cx="1896412" cy="400110"/>
              </a:xfrm>
              <a:prstGeom prst="rect">
                <a:avLst/>
              </a:prstGeom>
            </p:spPr>
            <p:txBody>
              <a:bodyPr wrap="square">
                <a:spAutoFit/>
              </a:bodyPr>
              <a:lstStyle/>
              <a:p>
                <a:pPr algn="ctr"/>
                <a:r>
                  <a:rPr lang="en-US" altLang="zh-CN" sz="2000" b="1" dirty="0">
                    <a:solidFill>
                      <a:srgbClr val="7030A0"/>
                    </a:solidFill>
                    <a:latin typeface="+mj-ea"/>
                  </a:rPr>
                  <a:t>(</a:t>
                </a:r>
                <a14:m>
                  <m:oMath xmlns:m="http://schemas.openxmlformats.org/officeDocument/2006/math">
                    <m:sSub>
                      <m:sSubPr>
                        <m:ctrlPr>
                          <a:rPr lang="en-US" altLang="zh-CN" sz="2000" b="1" i="1">
                            <a:solidFill>
                              <a:srgbClr val="7030A0"/>
                            </a:solidFill>
                            <a:latin typeface="Cambria Math" panose="02040503050406030204" pitchFamily="18" charset="0"/>
                            <a:ea typeface="Cambria Math" charset="0"/>
                            <a:cs typeface="Cambria Math" charset="0"/>
                          </a:rPr>
                        </m:ctrlPr>
                      </m:sSubPr>
                      <m:e>
                        <m:r>
                          <a:rPr lang="en-US" altLang="zh-CN" sz="2000" b="1" i="1">
                            <a:solidFill>
                              <a:srgbClr val="7030A0"/>
                            </a:solidFill>
                            <a:latin typeface="Cambria Math" charset="0"/>
                            <a:ea typeface="Cambria Math" charset="0"/>
                            <a:cs typeface="Cambria Math" charset="0"/>
                          </a:rPr>
                          <m:t>𝜷</m:t>
                        </m:r>
                      </m:e>
                      <m:sub>
                        <m:r>
                          <a:rPr lang="en-US" altLang="zh-CN" sz="2000" b="1" i="1" smtClean="0">
                            <a:solidFill>
                              <a:srgbClr val="7030A0"/>
                            </a:solidFill>
                            <a:latin typeface="Cambria Math" panose="02040503050406030204" pitchFamily="18" charset="0"/>
                            <a:ea typeface="Cambria Math" charset="0"/>
                            <a:cs typeface="Cambria Math" charset="0"/>
                          </a:rPr>
                          <m:t>𝟐</m:t>
                        </m:r>
                      </m:sub>
                    </m:sSub>
                    <m:r>
                      <a:rPr lang="en-US" altLang="zh-CN" sz="2000" b="1" i="1" smtClean="0">
                        <a:solidFill>
                          <a:srgbClr val="7030A0"/>
                        </a:solidFill>
                        <a:latin typeface="Cambria Math" panose="02040503050406030204" pitchFamily="18" charset="0"/>
                        <a:ea typeface="Cambria Math" charset="0"/>
                        <a:cs typeface="Cambria Math" charset="0"/>
                      </a:rPr>
                      <m:t>,</m:t>
                    </m:r>
                    <m:sSub>
                      <m:sSubPr>
                        <m:ctrlPr>
                          <a:rPr lang="en-US" altLang="zh-CN" sz="2000" b="1" i="1">
                            <a:solidFill>
                              <a:srgbClr val="7030A0"/>
                            </a:solidFill>
                            <a:latin typeface="Cambria Math" panose="02040503050406030204" pitchFamily="18" charset="0"/>
                            <a:ea typeface="Cambria Math" charset="0"/>
                            <a:cs typeface="Cambria Math" charset="0"/>
                          </a:rPr>
                        </m:ctrlPr>
                      </m:sSubPr>
                      <m:e>
                        <m:r>
                          <a:rPr lang="en-US" altLang="zh-CN" sz="2000" b="1" i="1">
                            <a:solidFill>
                              <a:srgbClr val="7030A0"/>
                            </a:solidFill>
                            <a:latin typeface="Cambria Math" charset="0"/>
                            <a:ea typeface="Cambria Math" charset="0"/>
                            <a:cs typeface="Cambria Math" charset="0"/>
                          </a:rPr>
                          <m:t>𝜷</m:t>
                        </m:r>
                      </m:e>
                      <m:sub>
                        <m:r>
                          <a:rPr lang="en-US" altLang="zh-CN" sz="2000" b="1" i="1" smtClean="0">
                            <a:solidFill>
                              <a:srgbClr val="7030A0"/>
                            </a:solidFill>
                            <a:latin typeface="Cambria Math" panose="02040503050406030204" pitchFamily="18" charset="0"/>
                            <a:ea typeface="Cambria Math" charset="0"/>
                            <a:cs typeface="Cambria Math" charset="0"/>
                          </a:rPr>
                          <m:t>𝟑</m:t>
                        </m:r>
                      </m:sub>
                    </m:sSub>
                    <m:r>
                      <a:rPr lang="en-US" altLang="zh-CN" sz="2000" b="1" i="1" smtClean="0">
                        <a:solidFill>
                          <a:srgbClr val="7030A0"/>
                        </a:solidFill>
                        <a:latin typeface="Cambria Math" panose="02040503050406030204" pitchFamily="18" charset="0"/>
                        <a:ea typeface="Cambria Math" charset="0"/>
                        <a:cs typeface="Cambria Math" charset="0"/>
                      </a:rPr>
                      <m:t>,  </m:t>
                    </m:r>
                    <m:r>
                      <a:rPr lang="zh-CN" altLang="en-US" sz="2000" b="1" i="1" smtClean="0">
                        <a:solidFill>
                          <a:srgbClr val="7030A0"/>
                        </a:solidFill>
                        <a:latin typeface="Cambria Math" panose="02040503050406030204" pitchFamily="18" charset="0"/>
                        <a:ea typeface="Cambria Math" charset="0"/>
                        <a:cs typeface="Cambria Math" charset="0"/>
                      </a:rPr>
                      <m:t>𝜸</m:t>
                    </m:r>
                    <m:r>
                      <a:rPr lang="en-US" altLang="zh-CN" sz="2000" b="1" i="1" smtClean="0">
                        <a:solidFill>
                          <a:srgbClr val="7030A0"/>
                        </a:solidFill>
                        <a:latin typeface="Cambria Math" panose="02040503050406030204" pitchFamily="18" charset="0"/>
                        <a:ea typeface="Cambria Math" charset="0"/>
                        <a:cs typeface="Cambria Math" charset="0"/>
                      </a:rPr>
                      <m:t>,  </m:t>
                    </m:r>
                    <m:r>
                      <a:rPr lang="en-US" altLang="zh-CN" sz="2000" b="1" i="1" smtClean="0">
                        <a:solidFill>
                          <a:srgbClr val="7030A0"/>
                        </a:solidFill>
                        <a:latin typeface="Cambria Math" charset="0"/>
                        <a:ea typeface="Cambria Math" charset="0"/>
                        <a:cs typeface="Cambria Math" charset="0"/>
                      </a:rPr>
                      <m:t>𝛀</m:t>
                    </m:r>
                    <m:r>
                      <a:rPr lang="en-US" altLang="zh-CN" sz="2000" b="1" i="1">
                        <a:solidFill>
                          <a:srgbClr val="7030A0"/>
                        </a:solidFill>
                        <a:latin typeface="Cambria Math" charset="0"/>
                        <a:ea typeface="Cambria Math" charset="0"/>
                        <a:cs typeface="Cambria Math" charset="0"/>
                      </a:rPr>
                      <m:t>…</m:t>
                    </m:r>
                  </m:oMath>
                </a14:m>
                <a:r>
                  <a:rPr lang="en-US" altLang="zh-CN" sz="2000" b="1" dirty="0">
                    <a:solidFill>
                      <a:srgbClr val="7030A0"/>
                    </a:solidFill>
                    <a:latin typeface="+mj-ea"/>
                  </a:rPr>
                  <a:t>)</a:t>
                </a:r>
                <a:endParaRPr lang="zh-CN" altLang="en-US" sz="2000" b="1" dirty="0">
                  <a:solidFill>
                    <a:srgbClr val="7030A0"/>
                  </a:solidFill>
                  <a:latin typeface="+mj-ea"/>
                </a:endParaRPr>
              </a:p>
            </p:txBody>
          </p:sp>
        </mc:Choice>
        <mc:Fallback xmlns="">
          <p:sp>
            <p:nvSpPr>
              <p:cNvPr id="30" name="矩形 29">
                <a:extLst>
                  <a:ext uri="{FF2B5EF4-FFF2-40B4-BE49-F238E27FC236}">
                    <a16:creationId xmlns:a16="http://schemas.microsoft.com/office/drawing/2014/main" id="{C0A1CC87-C624-C7D4-EACF-AD47E3C98050}"/>
                  </a:ext>
                </a:extLst>
              </p:cNvPr>
              <p:cNvSpPr>
                <a:spLocks noRot="1" noChangeAspect="1" noMove="1" noResize="1" noEditPoints="1" noAdjustHandles="1" noChangeArrowheads="1" noChangeShapeType="1" noTextEdit="1"/>
              </p:cNvSpPr>
              <p:nvPr/>
            </p:nvSpPr>
            <p:spPr>
              <a:xfrm>
                <a:off x="5027480" y="2961099"/>
                <a:ext cx="1896412" cy="400110"/>
              </a:xfrm>
              <a:prstGeom prst="rect">
                <a:avLst/>
              </a:prstGeom>
              <a:blipFill>
                <a:blip r:embed="rId6"/>
                <a:stretch>
                  <a:fillRect l="-6109" t="-9231" r="-5788" b="-27692"/>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0848DE98-4A7E-E4CF-30BD-1BA85F9DCA41}"/>
              </a:ext>
            </a:extLst>
          </p:cNvPr>
          <p:cNvSpPr txBox="1"/>
          <p:nvPr/>
        </p:nvSpPr>
        <p:spPr>
          <a:xfrm>
            <a:off x="2327511" y="2885223"/>
            <a:ext cx="1550647" cy="646331"/>
          </a:xfrm>
          <a:prstGeom prst="rect">
            <a:avLst/>
          </a:prstGeom>
          <a:noFill/>
        </p:spPr>
        <p:txBody>
          <a:bodyPr wrap="square">
            <a:spAutoFit/>
          </a:bodyPr>
          <a:lstStyle/>
          <a:p>
            <a:r>
              <a:rPr kumimoji="1" lang="en-US" altLang="zh-CN" b="1" dirty="0">
                <a:latin typeface="Microsoft YaHei" charset="-122"/>
                <a:ea typeface="Microsoft YaHei" charset="-122"/>
                <a:cs typeface="Microsoft YaHei" charset="-122"/>
              </a:rPr>
              <a:t>Collective parameters</a:t>
            </a:r>
            <a:endParaRPr lang="zh-CN" altLang="en-US" dirty="0"/>
          </a:p>
        </p:txBody>
      </p:sp>
      <p:sp>
        <p:nvSpPr>
          <p:cNvPr id="33" name="文本框 32">
            <a:extLst>
              <a:ext uri="{FF2B5EF4-FFF2-40B4-BE49-F238E27FC236}">
                <a16:creationId xmlns:a16="http://schemas.microsoft.com/office/drawing/2014/main" id="{6492BBE1-C2EF-189E-873B-FF832DE922F1}"/>
              </a:ext>
            </a:extLst>
          </p:cNvPr>
          <p:cNvSpPr txBox="1"/>
          <p:nvPr/>
        </p:nvSpPr>
        <p:spPr>
          <a:xfrm>
            <a:off x="7618213" y="2146607"/>
            <a:ext cx="1392470" cy="369332"/>
          </a:xfrm>
          <a:prstGeom prst="rect">
            <a:avLst/>
          </a:prstGeom>
          <a:noFill/>
        </p:spPr>
        <p:txBody>
          <a:bodyPr wrap="square" rtlCol="0">
            <a:spAutoFit/>
          </a:bodyPr>
          <a:lstStyle/>
          <a:p>
            <a:pPr algn="l"/>
            <a:r>
              <a:rPr kumimoji="1" lang="en-US" altLang="zh-CN" b="1" dirty="0">
                <a:latin typeface="Microsoft YaHei" charset="-122"/>
                <a:ea typeface="Microsoft YaHei" charset="-122"/>
                <a:cs typeface="Microsoft YaHei" charset="-122"/>
              </a:rPr>
              <a:t>Solve</a:t>
            </a:r>
            <a:endParaRPr kumimoji="1" lang="zh-CN" altLang="en-US" b="1" dirty="0">
              <a:latin typeface="Microsoft YaHei" charset="-122"/>
              <a:ea typeface="Microsoft YaHei" charset="-122"/>
              <a:cs typeface="Microsoft YaHei" charset="-122"/>
            </a:endParaRPr>
          </a:p>
        </p:txBody>
      </p:sp>
      <p:sp>
        <p:nvSpPr>
          <p:cNvPr id="34" name="文本框 33">
            <a:extLst>
              <a:ext uri="{FF2B5EF4-FFF2-40B4-BE49-F238E27FC236}">
                <a16:creationId xmlns:a16="http://schemas.microsoft.com/office/drawing/2014/main" id="{02DB8D50-B6F2-19E7-0286-B7E3126E4D53}"/>
              </a:ext>
            </a:extLst>
          </p:cNvPr>
          <p:cNvSpPr txBox="1"/>
          <p:nvPr/>
        </p:nvSpPr>
        <p:spPr>
          <a:xfrm>
            <a:off x="4094327" y="1835337"/>
            <a:ext cx="3159683" cy="400110"/>
          </a:xfrm>
          <a:prstGeom prst="rect">
            <a:avLst/>
          </a:prstGeom>
          <a:noFill/>
        </p:spPr>
        <p:txBody>
          <a:bodyPr wrap="square">
            <a:spAutoFit/>
          </a:bodyPr>
          <a:lstStyle/>
          <a:p>
            <a:r>
              <a:rPr kumimoji="1" lang="en-US" altLang="zh-CN" sz="2000" b="1" dirty="0">
                <a:solidFill>
                  <a:schemeClr val="accent5">
                    <a:lumMod val="50000"/>
                  </a:schemeClr>
                </a:solidFill>
                <a:latin typeface="Microsoft YaHei" charset="-122"/>
                <a:ea typeface="Microsoft YaHei" charset="-122"/>
                <a:cs typeface="Microsoft YaHei" charset="-122"/>
              </a:rPr>
              <a:t>Collective Hamiltonian</a:t>
            </a:r>
            <a:endParaRPr lang="zh-CN" altLang="en-US" sz="2000" dirty="0">
              <a:solidFill>
                <a:schemeClr val="accent5">
                  <a:lumMod val="50000"/>
                </a:schemeClr>
              </a:solidFill>
            </a:endParaRPr>
          </a:p>
        </p:txBody>
      </p:sp>
    </p:spTree>
    <p:extLst>
      <p:ext uri="{BB962C8B-B14F-4D97-AF65-F5344CB8AC3E}">
        <p14:creationId xmlns:p14="http://schemas.microsoft.com/office/powerpoint/2010/main" val="840799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A712882C-6C95-4A43-BD07-3482931C987B}"/>
              </a:ext>
            </a:extLst>
          </p:cNvPr>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微观集体哈密顿量模型</a:t>
            </a:r>
            <a:endParaRPr lang="zh-CN" altLang="en-US" sz="3400" dirty="0"/>
          </a:p>
        </p:txBody>
      </p:sp>
      <p:grpSp>
        <p:nvGrpSpPr>
          <p:cNvPr id="24" name="组 23"/>
          <p:cNvGrpSpPr>
            <a:grpSpLocks noChangeAspect="1"/>
          </p:cNvGrpSpPr>
          <p:nvPr/>
        </p:nvGrpSpPr>
        <p:grpSpPr>
          <a:xfrm>
            <a:off x="5561047" y="5654022"/>
            <a:ext cx="1080111" cy="1080000"/>
            <a:chOff x="5233494" y="2772238"/>
            <a:chExt cx="1720100" cy="1719923"/>
          </a:xfrm>
        </p:grpSpPr>
        <p:sp>
          <p:nvSpPr>
            <p:cNvPr id="4" name="矩形: 圆角 3">
              <a:extLst>
                <a:ext uri="{FF2B5EF4-FFF2-40B4-BE49-F238E27FC236}">
                  <a16:creationId xmlns:a16="http://schemas.microsoft.com/office/drawing/2014/main" id="{457FE3F6-B339-408E-90A3-2B6380DD5234}"/>
                </a:ext>
              </a:extLst>
            </p:cNvPr>
            <p:cNvSpPr/>
            <p:nvPr/>
          </p:nvSpPr>
          <p:spPr>
            <a:xfrm>
              <a:off x="5233494" y="2772238"/>
              <a:ext cx="1720100" cy="1719923"/>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9" name="矩形: 圆角 8">
              <a:extLst>
                <a:ext uri="{FF2B5EF4-FFF2-40B4-BE49-F238E27FC236}">
                  <a16:creationId xmlns:a16="http://schemas.microsoft.com/office/drawing/2014/main" id="{5E8564BF-907B-4117-B2B4-BACD78A4B954}"/>
                </a:ext>
              </a:extLst>
            </p:cNvPr>
            <p:cNvSpPr/>
            <p:nvPr/>
          </p:nvSpPr>
          <p:spPr>
            <a:xfrm>
              <a:off x="5318921" y="2857549"/>
              <a:ext cx="1549244" cy="1549301"/>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grpSp>
        <p:nvGrpSpPr>
          <p:cNvPr id="21" name="组合 20">
            <a:extLst>
              <a:ext uri="{FF2B5EF4-FFF2-40B4-BE49-F238E27FC236}">
                <a16:creationId xmlns:a16="http://schemas.microsoft.com/office/drawing/2014/main" id="{31A70CE9-8FF5-4A05-8A8F-65D98ADD1243}"/>
              </a:ext>
            </a:extLst>
          </p:cNvPr>
          <p:cNvGrpSpPr>
            <a:grpSpLocks noChangeAspect="1"/>
          </p:cNvGrpSpPr>
          <p:nvPr/>
        </p:nvGrpSpPr>
        <p:grpSpPr>
          <a:xfrm>
            <a:off x="1538905" y="5640803"/>
            <a:ext cx="1080111" cy="1080000"/>
            <a:chOff x="3136095" y="2865520"/>
            <a:chExt cx="1602845" cy="1602679"/>
          </a:xfrm>
        </p:grpSpPr>
        <p:sp>
          <p:nvSpPr>
            <p:cNvPr id="5" name="矩形: 圆角 4">
              <a:extLst>
                <a:ext uri="{FF2B5EF4-FFF2-40B4-BE49-F238E27FC236}">
                  <a16:creationId xmlns:a16="http://schemas.microsoft.com/office/drawing/2014/main" id="{12E3AFC5-66F1-4767-89D7-5C436000296A}"/>
                </a:ext>
              </a:extLst>
            </p:cNvPr>
            <p:cNvSpPr/>
            <p:nvPr/>
          </p:nvSpPr>
          <p:spPr>
            <a:xfrm>
              <a:off x="3136095" y="2865520"/>
              <a:ext cx="1602845" cy="1602679"/>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0" name="矩形: 圆角 9">
              <a:extLst>
                <a:ext uri="{FF2B5EF4-FFF2-40B4-BE49-F238E27FC236}">
                  <a16:creationId xmlns:a16="http://schemas.microsoft.com/office/drawing/2014/main" id="{05F9A681-F0F8-4D01-BF1D-060E93334202}"/>
                </a:ext>
              </a:extLst>
            </p:cNvPr>
            <p:cNvSpPr/>
            <p:nvPr/>
          </p:nvSpPr>
          <p:spPr>
            <a:xfrm>
              <a:off x="3215810" y="2945125"/>
              <a:ext cx="1443417" cy="1443469"/>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grpSp>
        <p:nvGrpSpPr>
          <p:cNvPr id="19" name="组合 18">
            <a:extLst>
              <a:ext uri="{FF2B5EF4-FFF2-40B4-BE49-F238E27FC236}">
                <a16:creationId xmlns:a16="http://schemas.microsoft.com/office/drawing/2014/main" id="{65F262BA-14E2-4E06-BA8B-38D29255949C}"/>
              </a:ext>
            </a:extLst>
          </p:cNvPr>
          <p:cNvGrpSpPr/>
          <p:nvPr/>
        </p:nvGrpSpPr>
        <p:grpSpPr>
          <a:xfrm>
            <a:off x="9744792" y="5668099"/>
            <a:ext cx="1080000" cy="1080000"/>
            <a:chOff x="7453060" y="2865520"/>
            <a:chExt cx="1602845" cy="1602679"/>
          </a:xfrm>
        </p:grpSpPr>
        <p:sp>
          <p:nvSpPr>
            <p:cNvPr id="7" name="矩形: 圆角 6">
              <a:extLst>
                <a:ext uri="{FF2B5EF4-FFF2-40B4-BE49-F238E27FC236}">
                  <a16:creationId xmlns:a16="http://schemas.microsoft.com/office/drawing/2014/main" id="{2F3E03F0-6950-4C2B-A44B-F2DBBB536444}"/>
                </a:ext>
              </a:extLst>
            </p:cNvPr>
            <p:cNvSpPr/>
            <p:nvPr/>
          </p:nvSpPr>
          <p:spPr>
            <a:xfrm>
              <a:off x="7453060" y="2865520"/>
              <a:ext cx="1602845" cy="1602679"/>
            </a:xfrm>
            <a:prstGeom prst="roundRect">
              <a:avLst>
                <a:gd name="adj" fmla="val 50000"/>
              </a:avLst>
            </a:prstGeom>
            <a:solidFill>
              <a:schemeClr val="bg1"/>
            </a:solidFill>
            <a:ln>
              <a:solidFill>
                <a:schemeClr val="bg1">
                  <a:lumMod val="85000"/>
                </a:schemeClr>
              </a:solid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12" name="矩形: 圆角 11">
              <a:extLst>
                <a:ext uri="{FF2B5EF4-FFF2-40B4-BE49-F238E27FC236}">
                  <a16:creationId xmlns:a16="http://schemas.microsoft.com/office/drawing/2014/main" id="{BE5C8B7C-987E-4929-89B6-40165C9925E1}"/>
                </a:ext>
              </a:extLst>
            </p:cNvPr>
            <p:cNvSpPr/>
            <p:nvPr/>
          </p:nvSpPr>
          <p:spPr>
            <a:xfrm>
              <a:off x="7532775" y="2945125"/>
              <a:ext cx="1443417" cy="1443469"/>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sp>
        <p:nvSpPr>
          <p:cNvPr id="15" name="文本框 14">
            <a:extLst>
              <a:ext uri="{FF2B5EF4-FFF2-40B4-BE49-F238E27FC236}">
                <a16:creationId xmlns:a16="http://schemas.microsoft.com/office/drawing/2014/main" id="{36E17890-364F-43EC-80CB-7C61BA2EACC9}"/>
              </a:ext>
            </a:extLst>
          </p:cNvPr>
          <p:cNvSpPr txBox="1"/>
          <p:nvPr/>
        </p:nvSpPr>
        <p:spPr>
          <a:xfrm>
            <a:off x="5791719" y="5867796"/>
            <a:ext cx="685536" cy="646331"/>
          </a:xfrm>
          <a:prstGeom prst="rect">
            <a:avLst/>
          </a:prstGeom>
          <a:noFill/>
        </p:spPr>
        <p:txBody>
          <a:bodyPr wrap="square" rtlCol="0">
            <a:spAutoFit/>
          </a:bodyPr>
          <a:lstStyle/>
          <a:p>
            <a:pPr algn="ctr"/>
            <a:r>
              <a:rPr lang="en-US" altLang="zh-CN" sz="3600" dirty="0">
                <a:solidFill>
                  <a:schemeClr val="bg1">
                    <a:lumMod val="85000"/>
                  </a:schemeClr>
                </a:solidFill>
                <a:latin typeface="+mj-ea"/>
                <a:ea typeface="+mj-ea"/>
              </a:rPr>
              <a:t>2</a:t>
            </a:r>
            <a:endParaRPr lang="zh-CN" altLang="en-US" sz="3600" dirty="0">
              <a:solidFill>
                <a:schemeClr val="bg1">
                  <a:lumMod val="85000"/>
                </a:schemeClr>
              </a:solidFill>
              <a:latin typeface="+mj-ea"/>
              <a:ea typeface="+mj-ea"/>
            </a:endParaRPr>
          </a:p>
        </p:txBody>
      </p:sp>
      <p:sp>
        <p:nvSpPr>
          <p:cNvPr id="16" name="文本框 15">
            <a:extLst>
              <a:ext uri="{FF2B5EF4-FFF2-40B4-BE49-F238E27FC236}">
                <a16:creationId xmlns:a16="http://schemas.microsoft.com/office/drawing/2014/main" id="{40F6D5DE-0CE0-4305-98AE-99F6546E06B6}"/>
              </a:ext>
            </a:extLst>
          </p:cNvPr>
          <p:cNvSpPr txBox="1"/>
          <p:nvPr/>
        </p:nvSpPr>
        <p:spPr>
          <a:xfrm>
            <a:off x="1777485" y="5857837"/>
            <a:ext cx="685536" cy="646331"/>
          </a:xfrm>
          <a:prstGeom prst="rect">
            <a:avLst/>
          </a:prstGeom>
          <a:noFill/>
        </p:spPr>
        <p:txBody>
          <a:bodyPr wrap="square" rtlCol="0">
            <a:spAutoFit/>
          </a:bodyPr>
          <a:lstStyle/>
          <a:p>
            <a:pPr algn="ctr"/>
            <a:r>
              <a:rPr lang="en-US" altLang="zh-CN" sz="3600" dirty="0">
                <a:latin typeface="+mj-ea"/>
                <a:ea typeface="+mj-ea"/>
              </a:rPr>
              <a:t>1</a:t>
            </a:r>
            <a:endParaRPr lang="zh-CN" altLang="en-US" sz="3200" dirty="0">
              <a:latin typeface="+mj-ea"/>
              <a:ea typeface="+mj-ea"/>
            </a:endParaRPr>
          </a:p>
        </p:txBody>
      </p:sp>
      <p:sp>
        <p:nvSpPr>
          <p:cNvPr id="17" name="文本框 16">
            <a:extLst>
              <a:ext uri="{FF2B5EF4-FFF2-40B4-BE49-F238E27FC236}">
                <a16:creationId xmlns:a16="http://schemas.microsoft.com/office/drawing/2014/main" id="{304C96E9-5B82-45AE-84F5-F65C3EAE9D87}"/>
              </a:ext>
            </a:extLst>
          </p:cNvPr>
          <p:cNvSpPr txBox="1"/>
          <p:nvPr/>
        </p:nvSpPr>
        <p:spPr>
          <a:xfrm>
            <a:off x="9956078" y="5885131"/>
            <a:ext cx="685536" cy="646331"/>
          </a:xfrm>
          <a:prstGeom prst="rect">
            <a:avLst/>
          </a:prstGeom>
          <a:noFill/>
        </p:spPr>
        <p:txBody>
          <a:bodyPr wrap="square" rtlCol="0">
            <a:spAutoFit/>
          </a:bodyPr>
          <a:lstStyle/>
          <a:p>
            <a:pPr algn="ctr"/>
            <a:r>
              <a:rPr lang="en-US" altLang="zh-CN" sz="3600" dirty="0">
                <a:solidFill>
                  <a:schemeClr val="bg1">
                    <a:lumMod val="85000"/>
                  </a:schemeClr>
                </a:solidFill>
                <a:latin typeface="+mj-ea"/>
                <a:ea typeface="+mj-ea"/>
              </a:rPr>
              <a:t>3</a:t>
            </a:r>
            <a:endParaRPr lang="zh-CN" altLang="en-US" sz="3200" dirty="0">
              <a:solidFill>
                <a:schemeClr val="bg1">
                  <a:lumMod val="85000"/>
                </a:schemeClr>
              </a:solidFill>
              <a:latin typeface="+mj-ea"/>
              <a:ea typeface="+mj-ea"/>
            </a:endParaRPr>
          </a:p>
        </p:txBody>
      </p:sp>
      <p:cxnSp>
        <p:nvCxnSpPr>
          <p:cNvPr id="46" name="直接连接符 45">
            <a:extLst>
              <a:ext uri="{FF2B5EF4-FFF2-40B4-BE49-F238E27FC236}">
                <a16:creationId xmlns:a16="http://schemas.microsoft.com/office/drawing/2014/main" id="{51026F7C-8720-4D11-82C0-6008798AF753}"/>
              </a:ext>
            </a:extLst>
          </p:cNvPr>
          <p:cNvCxnSpPr/>
          <p:nvPr/>
        </p:nvCxnSpPr>
        <p:spPr>
          <a:xfrm>
            <a:off x="2701602" y="6194776"/>
            <a:ext cx="2526171"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C647E54-CA93-47C2-8C9F-F77E17D646D6}"/>
              </a:ext>
            </a:extLst>
          </p:cNvPr>
          <p:cNvCxnSpPr/>
          <p:nvPr/>
        </p:nvCxnSpPr>
        <p:spPr>
          <a:xfrm flipV="1">
            <a:off x="6953592" y="6194777"/>
            <a:ext cx="2490659"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55330" y="1042698"/>
            <a:ext cx="9798854" cy="523220"/>
          </a:xfrm>
          <a:prstGeom prst="rect">
            <a:avLst/>
          </a:prstGeom>
        </p:spPr>
        <p:txBody>
          <a:bodyPr wrap="square">
            <a:spAutoFit/>
          </a:bodyPr>
          <a:lstStyle/>
          <a:p>
            <a:pPr marL="457200" indent="-457200">
              <a:buFont typeface="Wingdings" charset="2"/>
              <a:buChar char="Ø"/>
            </a:pPr>
            <a:r>
              <a:rPr lang="en-US" altLang="zh-CN" sz="2800" b="1" dirty="0">
                <a:solidFill>
                  <a:srgbClr val="7030A0"/>
                </a:solidFill>
                <a:latin typeface="Arial" pitchFamily="34" charset="0"/>
                <a:cs typeface="Arial" pitchFamily="34" charset="0"/>
              </a:rPr>
              <a:t>The CDFT (point-coupling version)</a:t>
            </a:r>
          </a:p>
        </p:txBody>
      </p:sp>
      <p:sp>
        <p:nvSpPr>
          <p:cNvPr id="30" name="横卷形 29"/>
          <p:cNvSpPr/>
          <p:nvPr/>
        </p:nvSpPr>
        <p:spPr>
          <a:xfrm>
            <a:off x="7338137" y="1050863"/>
            <a:ext cx="4796925" cy="500066"/>
          </a:xfrm>
          <a:prstGeom prst="horizontalScroll">
            <a:avLst/>
          </a:prstGeom>
          <a:solidFill>
            <a:srgbClr val="0070C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63" tIns="45685" rIns="91363" bIns="45685" rtlCol="0" anchor="ctr"/>
          <a:lstStyle/>
          <a:p>
            <a:pPr algn="ctr"/>
            <a:r>
              <a:rPr lang="en-US" altLang="zh-CN" dirty="0"/>
              <a:t>Burvenich02, Niksic08, PWZhao10,</a:t>
            </a:r>
            <a:r>
              <a:rPr lang="zh-CN" altLang="en-US" dirty="0"/>
              <a:t> </a:t>
            </a:r>
            <a:r>
              <a:rPr lang="en-US" altLang="zh-CN" dirty="0"/>
              <a:t>Meng2016</a:t>
            </a:r>
          </a:p>
        </p:txBody>
      </p:sp>
      <p:pic>
        <p:nvPicPr>
          <p:cNvPr id="2" name="图片 1"/>
          <p:cNvPicPr>
            <a:picLocks noChangeAspect="1"/>
          </p:cNvPicPr>
          <p:nvPr/>
        </p:nvPicPr>
        <p:blipFill>
          <a:blip r:embed="rId3">
            <a:duotone>
              <a:prstClr val="black"/>
              <a:srgbClr val="D9C3A5">
                <a:tint val="50000"/>
                <a:satMod val="180000"/>
              </a:srgbClr>
            </a:duotone>
          </a:blip>
          <a:stretch>
            <a:fillRect/>
          </a:stretch>
        </p:blipFill>
        <p:spPr>
          <a:xfrm>
            <a:off x="805764" y="1592410"/>
            <a:ext cx="5513560" cy="3962505"/>
          </a:xfrm>
          <a:prstGeom prst="rect">
            <a:avLst/>
          </a:prstGeom>
        </p:spPr>
      </p:pic>
      <p:sp>
        <p:nvSpPr>
          <p:cNvPr id="6" name="灯片编号占位符 5">
            <a:extLst>
              <a:ext uri="{FF2B5EF4-FFF2-40B4-BE49-F238E27FC236}">
                <a16:creationId xmlns:a16="http://schemas.microsoft.com/office/drawing/2014/main" id="{AE592715-C498-4B14-9B9D-864C1458EBD3}"/>
              </a:ext>
            </a:extLst>
          </p:cNvPr>
          <p:cNvSpPr>
            <a:spLocks noGrp="1"/>
          </p:cNvSpPr>
          <p:nvPr>
            <p:ph type="sldNum" sz="quarter" idx="12"/>
          </p:nvPr>
        </p:nvSpPr>
        <p:spPr/>
        <p:txBody>
          <a:bodyPr/>
          <a:lstStyle/>
          <a:p>
            <a:fld id="{62882B55-B6B2-497F-8568-5D2D4C04CE38}" type="slidenum">
              <a:rPr lang="zh-CN" altLang="en-US" smtClean="0"/>
              <a:t>16</a:t>
            </a:fld>
            <a:endParaRPr lang="zh-CN" altLang="en-US"/>
          </a:p>
        </p:txBody>
      </p:sp>
      <p:pic>
        <p:nvPicPr>
          <p:cNvPr id="20" name="图片 19">
            <a:extLst>
              <a:ext uri="{FF2B5EF4-FFF2-40B4-BE49-F238E27FC236}">
                <a16:creationId xmlns:a16="http://schemas.microsoft.com/office/drawing/2014/main" id="{127C8F2E-4CAF-C5DB-BDC9-90A5182DCE59}"/>
              </a:ext>
            </a:extLst>
          </p:cNvPr>
          <p:cNvPicPr>
            <a:picLocks noChangeAspect="1"/>
          </p:cNvPicPr>
          <p:nvPr/>
        </p:nvPicPr>
        <p:blipFill>
          <a:blip r:embed="rId4"/>
          <a:stretch>
            <a:fillRect/>
          </a:stretch>
        </p:blipFill>
        <p:spPr>
          <a:xfrm>
            <a:off x="6485427" y="2222110"/>
            <a:ext cx="5608074" cy="790650"/>
          </a:xfrm>
          <a:prstGeom prst="rect">
            <a:avLst/>
          </a:prstGeom>
        </p:spPr>
      </p:pic>
      <p:pic>
        <p:nvPicPr>
          <p:cNvPr id="23" name="图片 22">
            <a:extLst>
              <a:ext uri="{FF2B5EF4-FFF2-40B4-BE49-F238E27FC236}">
                <a16:creationId xmlns:a16="http://schemas.microsoft.com/office/drawing/2014/main" id="{75300917-13C0-4631-53C3-99AC67661498}"/>
              </a:ext>
            </a:extLst>
          </p:cNvPr>
          <p:cNvPicPr>
            <a:picLocks noChangeAspect="1"/>
          </p:cNvPicPr>
          <p:nvPr/>
        </p:nvPicPr>
        <p:blipFill>
          <a:blip r:embed="rId5"/>
          <a:stretch>
            <a:fillRect/>
          </a:stretch>
        </p:blipFill>
        <p:spPr>
          <a:xfrm>
            <a:off x="6657391" y="3605146"/>
            <a:ext cx="4291673" cy="747525"/>
          </a:xfrm>
          <a:prstGeom prst="rect">
            <a:avLst/>
          </a:prstGeom>
        </p:spPr>
      </p:pic>
      <p:sp>
        <p:nvSpPr>
          <p:cNvPr id="26" name="文本框 25">
            <a:extLst>
              <a:ext uri="{FF2B5EF4-FFF2-40B4-BE49-F238E27FC236}">
                <a16:creationId xmlns:a16="http://schemas.microsoft.com/office/drawing/2014/main" id="{5630135B-79B6-09B4-111B-01E4F9BA58B5}"/>
              </a:ext>
            </a:extLst>
          </p:cNvPr>
          <p:cNvSpPr txBox="1"/>
          <p:nvPr/>
        </p:nvSpPr>
        <p:spPr>
          <a:xfrm>
            <a:off x="6603748" y="3151583"/>
            <a:ext cx="1764359" cy="369332"/>
          </a:xfrm>
          <a:prstGeom prst="rect">
            <a:avLst/>
          </a:prstGeom>
          <a:noFill/>
        </p:spPr>
        <p:txBody>
          <a:bodyPr wrap="square" rtlCol="0">
            <a:spAutoFit/>
          </a:bodyPr>
          <a:lstStyle/>
          <a:p>
            <a:pPr algn="l"/>
            <a:r>
              <a:rPr kumimoji="1" lang="en-US" altLang="zh-CN" b="1" dirty="0">
                <a:latin typeface="Microsoft YaHei" charset="-122"/>
                <a:ea typeface="Microsoft YaHei" charset="-122"/>
                <a:cs typeface="Microsoft YaHei" charset="-122"/>
              </a:rPr>
              <a:t>Pairing field:</a:t>
            </a:r>
            <a:endParaRPr kumimoji="1" lang="zh-CN" altLang="en-US" b="1" dirty="0">
              <a:latin typeface="Microsoft YaHei" charset="-122"/>
              <a:ea typeface="Microsoft YaHei" charset="-122"/>
              <a:cs typeface="Microsoft YaHei" charset="-122"/>
            </a:endParaRPr>
          </a:p>
        </p:txBody>
      </p:sp>
      <p:pic>
        <p:nvPicPr>
          <p:cNvPr id="28" name="图片 27">
            <a:extLst>
              <a:ext uri="{FF2B5EF4-FFF2-40B4-BE49-F238E27FC236}">
                <a16:creationId xmlns:a16="http://schemas.microsoft.com/office/drawing/2014/main" id="{1AD09F61-7D82-92CA-3839-0CD477C0DB9A}"/>
              </a:ext>
            </a:extLst>
          </p:cNvPr>
          <p:cNvPicPr>
            <a:picLocks noChangeAspect="1"/>
          </p:cNvPicPr>
          <p:nvPr/>
        </p:nvPicPr>
        <p:blipFill>
          <a:blip r:embed="rId6"/>
          <a:stretch>
            <a:fillRect/>
          </a:stretch>
        </p:blipFill>
        <p:spPr>
          <a:xfrm>
            <a:off x="6695341" y="4489722"/>
            <a:ext cx="5186827" cy="411697"/>
          </a:xfrm>
          <a:prstGeom prst="rect">
            <a:avLst/>
          </a:prstGeom>
        </p:spPr>
      </p:pic>
      <p:pic>
        <p:nvPicPr>
          <p:cNvPr id="34" name="图片 33">
            <a:extLst>
              <a:ext uri="{FF2B5EF4-FFF2-40B4-BE49-F238E27FC236}">
                <a16:creationId xmlns:a16="http://schemas.microsoft.com/office/drawing/2014/main" id="{87B1061D-AFF0-0AC7-6413-246685BB8A60}"/>
              </a:ext>
            </a:extLst>
          </p:cNvPr>
          <p:cNvPicPr>
            <a:picLocks noChangeAspect="1"/>
          </p:cNvPicPr>
          <p:nvPr/>
        </p:nvPicPr>
        <p:blipFill>
          <a:blip r:embed="rId7"/>
          <a:stretch>
            <a:fillRect/>
          </a:stretch>
        </p:blipFill>
        <p:spPr>
          <a:xfrm>
            <a:off x="6651641" y="5130653"/>
            <a:ext cx="2639459" cy="691680"/>
          </a:xfrm>
          <a:prstGeom prst="rect">
            <a:avLst/>
          </a:prstGeom>
        </p:spPr>
      </p:pic>
      <p:sp>
        <p:nvSpPr>
          <p:cNvPr id="35" name="文本框 34">
            <a:extLst>
              <a:ext uri="{FF2B5EF4-FFF2-40B4-BE49-F238E27FC236}">
                <a16:creationId xmlns:a16="http://schemas.microsoft.com/office/drawing/2014/main" id="{BC3B557A-F410-50DF-38DF-EF7D94E8FD7E}"/>
              </a:ext>
            </a:extLst>
          </p:cNvPr>
          <p:cNvSpPr txBox="1"/>
          <p:nvPr/>
        </p:nvSpPr>
        <p:spPr>
          <a:xfrm>
            <a:off x="6534310" y="1745703"/>
            <a:ext cx="5098589" cy="369332"/>
          </a:xfrm>
          <a:prstGeom prst="rect">
            <a:avLst/>
          </a:prstGeom>
          <a:noFill/>
        </p:spPr>
        <p:txBody>
          <a:bodyPr wrap="square" rtlCol="0">
            <a:spAutoFit/>
          </a:bodyPr>
          <a:lstStyle/>
          <a:p>
            <a:pPr algn="l"/>
            <a:r>
              <a:rPr kumimoji="1" lang="en-US" altLang="zh-CN" b="1" dirty="0">
                <a:latin typeface="Microsoft YaHei" charset="-122"/>
                <a:ea typeface="Microsoft YaHei" charset="-122"/>
                <a:cs typeface="Microsoft YaHei" charset="-122"/>
              </a:rPr>
              <a:t>Relativistic Hartree-</a:t>
            </a:r>
            <a:r>
              <a:rPr kumimoji="1" lang="en-US" altLang="zh-CN" b="1" dirty="0" err="1">
                <a:latin typeface="Microsoft YaHei" charset="-122"/>
                <a:ea typeface="Microsoft YaHei" charset="-122"/>
                <a:cs typeface="Microsoft YaHei" charset="-122"/>
              </a:rPr>
              <a:t>Bogoliubov</a:t>
            </a:r>
            <a:r>
              <a:rPr kumimoji="1" lang="en-US" altLang="zh-CN" b="1" dirty="0">
                <a:latin typeface="Microsoft YaHei" charset="-122"/>
                <a:ea typeface="Microsoft YaHei" charset="-122"/>
                <a:cs typeface="Microsoft YaHei" charset="-122"/>
              </a:rPr>
              <a:t> Equation</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603160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A712882C-6C95-4A43-BD07-3482931C987B}"/>
              </a:ext>
            </a:extLst>
          </p:cNvPr>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微观集体哈密顿量模型</a:t>
            </a:r>
            <a:endParaRPr lang="zh-CN" altLang="en-US" sz="3400" dirty="0"/>
          </a:p>
        </p:txBody>
      </p:sp>
      <p:grpSp>
        <p:nvGrpSpPr>
          <p:cNvPr id="24" name="组 23"/>
          <p:cNvGrpSpPr>
            <a:grpSpLocks noChangeAspect="1"/>
          </p:cNvGrpSpPr>
          <p:nvPr/>
        </p:nvGrpSpPr>
        <p:grpSpPr>
          <a:xfrm>
            <a:off x="5561047" y="5654022"/>
            <a:ext cx="1080111" cy="1080000"/>
            <a:chOff x="5233494" y="2772238"/>
            <a:chExt cx="1720100" cy="1719923"/>
          </a:xfrm>
        </p:grpSpPr>
        <p:sp>
          <p:nvSpPr>
            <p:cNvPr id="4" name="矩形: 圆角 3">
              <a:extLst>
                <a:ext uri="{FF2B5EF4-FFF2-40B4-BE49-F238E27FC236}">
                  <a16:creationId xmlns:a16="http://schemas.microsoft.com/office/drawing/2014/main" id="{457FE3F6-B339-408E-90A3-2B6380DD5234}"/>
                </a:ext>
              </a:extLst>
            </p:cNvPr>
            <p:cNvSpPr/>
            <p:nvPr/>
          </p:nvSpPr>
          <p:spPr>
            <a:xfrm>
              <a:off x="5233494" y="2772238"/>
              <a:ext cx="1720100" cy="1719923"/>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9" name="矩形: 圆角 8">
              <a:extLst>
                <a:ext uri="{FF2B5EF4-FFF2-40B4-BE49-F238E27FC236}">
                  <a16:creationId xmlns:a16="http://schemas.microsoft.com/office/drawing/2014/main" id="{5E8564BF-907B-4117-B2B4-BACD78A4B954}"/>
                </a:ext>
              </a:extLst>
            </p:cNvPr>
            <p:cNvSpPr/>
            <p:nvPr/>
          </p:nvSpPr>
          <p:spPr>
            <a:xfrm>
              <a:off x="5318921" y="2857549"/>
              <a:ext cx="1549244" cy="1549301"/>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grpSp>
        <p:nvGrpSpPr>
          <p:cNvPr id="21" name="组合 20">
            <a:extLst>
              <a:ext uri="{FF2B5EF4-FFF2-40B4-BE49-F238E27FC236}">
                <a16:creationId xmlns:a16="http://schemas.microsoft.com/office/drawing/2014/main" id="{31A70CE9-8FF5-4A05-8A8F-65D98ADD1243}"/>
              </a:ext>
            </a:extLst>
          </p:cNvPr>
          <p:cNvGrpSpPr>
            <a:grpSpLocks noChangeAspect="1"/>
          </p:cNvGrpSpPr>
          <p:nvPr/>
        </p:nvGrpSpPr>
        <p:grpSpPr>
          <a:xfrm>
            <a:off x="1538905" y="5640803"/>
            <a:ext cx="1080111" cy="1080000"/>
            <a:chOff x="3136095" y="2865520"/>
            <a:chExt cx="1602845" cy="1602679"/>
          </a:xfrm>
        </p:grpSpPr>
        <p:sp>
          <p:nvSpPr>
            <p:cNvPr id="5" name="矩形: 圆角 4">
              <a:extLst>
                <a:ext uri="{FF2B5EF4-FFF2-40B4-BE49-F238E27FC236}">
                  <a16:creationId xmlns:a16="http://schemas.microsoft.com/office/drawing/2014/main" id="{12E3AFC5-66F1-4767-89D7-5C436000296A}"/>
                </a:ext>
              </a:extLst>
            </p:cNvPr>
            <p:cNvSpPr/>
            <p:nvPr/>
          </p:nvSpPr>
          <p:spPr>
            <a:xfrm>
              <a:off x="3136095" y="2865520"/>
              <a:ext cx="1602845" cy="1602679"/>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0" name="矩形: 圆角 9">
              <a:extLst>
                <a:ext uri="{FF2B5EF4-FFF2-40B4-BE49-F238E27FC236}">
                  <a16:creationId xmlns:a16="http://schemas.microsoft.com/office/drawing/2014/main" id="{05F9A681-F0F8-4D01-BF1D-060E93334202}"/>
                </a:ext>
              </a:extLst>
            </p:cNvPr>
            <p:cNvSpPr/>
            <p:nvPr/>
          </p:nvSpPr>
          <p:spPr>
            <a:xfrm>
              <a:off x="3215810" y="2945125"/>
              <a:ext cx="1443417" cy="1443469"/>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grpSp>
        <p:nvGrpSpPr>
          <p:cNvPr id="19" name="组合 18">
            <a:extLst>
              <a:ext uri="{FF2B5EF4-FFF2-40B4-BE49-F238E27FC236}">
                <a16:creationId xmlns:a16="http://schemas.microsoft.com/office/drawing/2014/main" id="{65F262BA-14E2-4E06-BA8B-38D29255949C}"/>
              </a:ext>
            </a:extLst>
          </p:cNvPr>
          <p:cNvGrpSpPr/>
          <p:nvPr/>
        </p:nvGrpSpPr>
        <p:grpSpPr>
          <a:xfrm>
            <a:off x="9744792" y="5668099"/>
            <a:ext cx="1080000" cy="1080000"/>
            <a:chOff x="7453060" y="2865520"/>
            <a:chExt cx="1602845" cy="1602679"/>
          </a:xfrm>
        </p:grpSpPr>
        <p:sp>
          <p:nvSpPr>
            <p:cNvPr id="7" name="矩形: 圆角 6">
              <a:extLst>
                <a:ext uri="{FF2B5EF4-FFF2-40B4-BE49-F238E27FC236}">
                  <a16:creationId xmlns:a16="http://schemas.microsoft.com/office/drawing/2014/main" id="{2F3E03F0-6950-4C2B-A44B-F2DBBB536444}"/>
                </a:ext>
              </a:extLst>
            </p:cNvPr>
            <p:cNvSpPr/>
            <p:nvPr/>
          </p:nvSpPr>
          <p:spPr>
            <a:xfrm>
              <a:off x="7453060" y="2865520"/>
              <a:ext cx="1602845" cy="1602679"/>
            </a:xfrm>
            <a:prstGeom prst="roundRect">
              <a:avLst>
                <a:gd name="adj" fmla="val 50000"/>
              </a:avLst>
            </a:prstGeom>
            <a:solidFill>
              <a:schemeClr val="bg1"/>
            </a:solidFill>
            <a:ln>
              <a:solidFill>
                <a:schemeClr val="bg1">
                  <a:lumMod val="85000"/>
                </a:schemeClr>
              </a:solid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12" name="矩形: 圆角 11">
              <a:extLst>
                <a:ext uri="{FF2B5EF4-FFF2-40B4-BE49-F238E27FC236}">
                  <a16:creationId xmlns:a16="http://schemas.microsoft.com/office/drawing/2014/main" id="{BE5C8B7C-987E-4929-89B6-40165C9925E1}"/>
                </a:ext>
              </a:extLst>
            </p:cNvPr>
            <p:cNvSpPr/>
            <p:nvPr/>
          </p:nvSpPr>
          <p:spPr>
            <a:xfrm>
              <a:off x="7532775" y="2945125"/>
              <a:ext cx="1443417" cy="1443469"/>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sp>
        <p:nvSpPr>
          <p:cNvPr id="15" name="文本框 14">
            <a:extLst>
              <a:ext uri="{FF2B5EF4-FFF2-40B4-BE49-F238E27FC236}">
                <a16:creationId xmlns:a16="http://schemas.microsoft.com/office/drawing/2014/main" id="{36E17890-364F-43EC-80CB-7C61BA2EACC9}"/>
              </a:ext>
            </a:extLst>
          </p:cNvPr>
          <p:cNvSpPr txBox="1"/>
          <p:nvPr/>
        </p:nvSpPr>
        <p:spPr>
          <a:xfrm>
            <a:off x="5791719" y="5867796"/>
            <a:ext cx="685536" cy="646331"/>
          </a:xfrm>
          <a:prstGeom prst="rect">
            <a:avLst/>
          </a:prstGeom>
          <a:noFill/>
        </p:spPr>
        <p:txBody>
          <a:bodyPr wrap="square" rtlCol="0">
            <a:spAutoFit/>
          </a:bodyPr>
          <a:lstStyle/>
          <a:p>
            <a:pPr algn="ctr"/>
            <a:r>
              <a:rPr lang="en-US" altLang="zh-CN" sz="3600" dirty="0">
                <a:solidFill>
                  <a:schemeClr val="bg1">
                    <a:lumMod val="85000"/>
                  </a:schemeClr>
                </a:solidFill>
                <a:latin typeface="+mj-ea"/>
                <a:ea typeface="+mj-ea"/>
              </a:rPr>
              <a:t>2</a:t>
            </a:r>
            <a:endParaRPr lang="zh-CN" altLang="en-US" sz="3600" dirty="0">
              <a:solidFill>
                <a:schemeClr val="bg1">
                  <a:lumMod val="85000"/>
                </a:schemeClr>
              </a:solidFill>
              <a:latin typeface="+mj-ea"/>
              <a:ea typeface="+mj-ea"/>
            </a:endParaRPr>
          </a:p>
        </p:txBody>
      </p:sp>
      <p:sp>
        <p:nvSpPr>
          <p:cNvPr id="16" name="文本框 15">
            <a:extLst>
              <a:ext uri="{FF2B5EF4-FFF2-40B4-BE49-F238E27FC236}">
                <a16:creationId xmlns:a16="http://schemas.microsoft.com/office/drawing/2014/main" id="{40F6D5DE-0CE0-4305-98AE-99F6546E06B6}"/>
              </a:ext>
            </a:extLst>
          </p:cNvPr>
          <p:cNvSpPr txBox="1"/>
          <p:nvPr/>
        </p:nvSpPr>
        <p:spPr>
          <a:xfrm>
            <a:off x="1777485" y="5857837"/>
            <a:ext cx="685536" cy="646331"/>
          </a:xfrm>
          <a:prstGeom prst="rect">
            <a:avLst/>
          </a:prstGeom>
          <a:noFill/>
        </p:spPr>
        <p:txBody>
          <a:bodyPr wrap="square" rtlCol="0">
            <a:spAutoFit/>
          </a:bodyPr>
          <a:lstStyle/>
          <a:p>
            <a:pPr algn="ctr"/>
            <a:r>
              <a:rPr lang="en-US" altLang="zh-CN" sz="3600" dirty="0">
                <a:latin typeface="+mj-ea"/>
                <a:ea typeface="+mj-ea"/>
              </a:rPr>
              <a:t>1</a:t>
            </a:r>
            <a:endParaRPr lang="zh-CN" altLang="en-US" sz="3200" dirty="0">
              <a:latin typeface="+mj-ea"/>
              <a:ea typeface="+mj-ea"/>
            </a:endParaRPr>
          </a:p>
        </p:txBody>
      </p:sp>
      <p:sp>
        <p:nvSpPr>
          <p:cNvPr id="17" name="文本框 16">
            <a:extLst>
              <a:ext uri="{FF2B5EF4-FFF2-40B4-BE49-F238E27FC236}">
                <a16:creationId xmlns:a16="http://schemas.microsoft.com/office/drawing/2014/main" id="{304C96E9-5B82-45AE-84F5-F65C3EAE9D87}"/>
              </a:ext>
            </a:extLst>
          </p:cNvPr>
          <p:cNvSpPr txBox="1"/>
          <p:nvPr/>
        </p:nvSpPr>
        <p:spPr>
          <a:xfrm>
            <a:off x="9956078" y="5885131"/>
            <a:ext cx="685536" cy="646331"/>
          </a:xfrm>
          <a:prstGeom prst="rect">
            <a:avLst/>
          </a:prstGeom>
          <a:noFill/>
        </p:spPr>
        <p:txBody>
          <a:bodyPr wrap="square" rtlCol="0">
            <a:spAutoFit/>
          </a:bodyPr>
          <a:lstStyle/>
          <a:p>
            <a:pPr algn="ctr"/>
            <a:r>
              <a:rPr lang="en-US" altLang="zh-CN" sz="3600" dirty="0">
                <a:solidFill>
                  <a:schemeClr val="bg1">
                    <a:lumMod val="85000"/>
                  </a:schemeClr>
                </a:solidFill>
                <a:latin typeface="+mj-ea"/>
                <a:ea typeface="+mj-ea"/>
              </a:rPr>
              <a:t>3</a:t>
            </a:r>
            <a:endParaRPr lang="zh-CN" altLang="en-US" sz="3200" dirty="0">
              <a:solidFill>
                <a:schemeClr val="bg1">
                  <a:lumMod val="85000"/>
                </a:schemeClr>
              </a:solidFill>
              <a:latin typeface="+mj-ea"/>
              <a:ea typeface="+mj-ea"/>
            </a:endParaRPr>
          </a:p>
        </p:txBody>
      </p:sp>
      <p:cxnSp>
        <p:nvCxnSpPr>
          <p:cNvPr id="46" name="直接连接符 45">
            <a:extLst>
              <a:ext uri="{FF2B5EF4-FFF2-40B4-BE49-F238E27FC236}">
                <a16:creationId xmlns:a16="http://schemas.microsoft.com/office/drawing/2014/main" id="{51026F7C-8720-4D11-82C0-6008798AF753}"/>
              </a:ext>
            </a:extLst>
          </p:cNvPr>
          <p:cNvCxnSpPr/>
          <p:nvPr/>
        </p:nvCxnSpPr>
        <p:spPr>
          <a:xfrm>
            <a:off x="2701602" y="6194776"/>
            <a:ext cx="2526171"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C647E54-CA93-47C2-8C9F-F77E17D646D6}"/>
              </a:ext>
            </a:extLst>
          </p:cNvPr>
          <p:cNvCxnSpPr/>
          <p:nvPr/>
        </p:nvCxnSpPr>
        <p:spPr>
          <a:xfrm flipV="1">
            <a:off x="6953592" y="6194777"/>
            <a:ext cx="2490659"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55330" y="1042698"/>
            <a:ext cx="9798854" cy="523220"/>
          </a:xfrm>
          <a:prstGeom prst="rect">
            <a:avLst/>
          </a:prstGeom>
        </p:spPr>
        <p:txBody>
          <a:bodyPr wrap="square">
            <a:spAutoFit/>
          </a:bodyPr>
          <a:lstStyle/>
          <a:p>
            <a:pPr marL="457200" indent="-457200">
              <a:buFont typeface="Wingdings" charset="2"/>
              <a:buChar char="Ø"/>
            </a:pPr>
            <a:r>
              <a:rPr lang="en-US" altLang="zh-CN" sz="2800" b="1" dirty="0">
                <a:solidFill>
                  <a:srgbClr val="7030A0"/>
                </a:solidFill>
                <a:latin typeface="Arial" pitchFamily="34" charset="0"/>
                <a:cs typeface="Arial" pitchFamily="34" charset="0"/>
              </a:rPr>
              <a:t>Solve in 3DHO basis </a:t>
            </a:r>
          </a:p>
        </p:txBody>
      </p:sp>
      <p:sp>
        <p:nvSpPr>
          <p:cNvPr id="6" name="灯片编号占位符 5">
            <a:extLst>
              <a:ext uri="{FF2B5EF4-FFF2-40B4-BE49-F238E27FC236}">
                <a16:creationId xmlns:a16="http://schemas.microsoft.com/office/drawing/2014/main" id="{AE592715-C498-4B14-9B9D-864C1458EBD3}"/>
              </a:ext>
            </a:extLst>
          </p:cNvPr>
          <p:cNvSpPr>
            <a:spLocks noGrp="1"/>
          </p:cNvSpPr>
          <p:nvPr>
            <p:ph type="sldNum" sz="quarter" idx="12"/>
          </p:nvPr>
        </p:nvSpPr>
        <p:spPr/>
        <p:txBody>
          <a:bodyPr/>
          <a:lstStyle/>
          <a:p>
            <a:fld id="{62882B55-B6B2-497F-8568-5D2D4C04CE38}" type="slidenum">
              <a:rPr lang="zh-CN" altLang="en-US" smtClean="0"/>
              <a:t>17</a:t>
            </a:fld>
            <a:endParaRPr lang="zh-CN" altLang="en-US"/>
          </a:p>
        </p:txBody>
      </p:sp>
      <p:pic>
        <p:nvPicPr>
          <p:cNvPr id="18" name="图片 17">
            <a:extLst>
              <a:ext uri="{FF2B5EF4-FFF2-40B4-BE49-F238E27FC236}">
                <a16:creationId xmlns:a16="http://schemas.microsoft.com/office/drawing/2014/main" id="{0AABB85C-116C-429D-8002-3216AF50C1B1}"/>
              </a:ext>
            </a:extLst>
          </p:cNvPr>
          <p:cNvPicPr>
            <a:picLocks noChangeAspect="1"/>
          </p:cNvPicPr>
          <p:nvPr/>
        </p:nvPicPr>
        <p:blipFill rotWithShape="1">
          <a:blip r:embed="rId3"/>
          <a:srcRect t="477"/>
          <a:stretch/>
        </p:blipFill>
        <p:spPr>
          <a:xfrm>
            <a:off x="1362616" y="1839485"/>
            <a:ext cx="3560142" cy="3964709"/>
          </a:xfrm>
          <a:prstGeom prst="rect">
            <a:avLst/>
          </a:prstGeom>
        </p:spPr>
      </p:pic>
      <p:grpSp>
        <p:nvGrpSpPr>
          <p:cNvPr id="13" name="组合 12">
            <a:extLst>
              <a:ext uri="{FF2B5EF4-FFF2-40B4-BE49-F238E27FC236}">
                <a16:creationId xmlns:a16="http://schemas.microsoft.com/office/drawing/2014/main" id="{F969F308-1447-4E2E-BA58-417F5916C5E2}"/>
              </a:ext>
            </a:extLst>
          </p:cNvPr>
          <p:cNvGrpSpPr/>
          <p:nvPr/>
        </p:nvGrpSpPr>
        <p:grpSpPr>
          <a:xfrm>
            <a:off x="5450935" y="1672245"/>
            <a:ext cx="2081177" cy="2252021"/>
            <a:chOff x="10053885" y="2124770"/>
            <a:chExt cx="2081177" cy="2252021"/>
          </a:xfrm>
        </p:grpSpPr>
        <p:sp>
          <p:nvSpPr>
            <p:cNvPr id="8" name="标注: 弯曲线形 7">
              <a:extLst>
                <a:ext uri="{FF2B5EF4-FFF2-40B4-BE49-F238E27FC236}">
                  <a16:creationId xmlns:a16="http://schemas.microsoft.com/office/drawing/2014/main" id="{A7C38DE3-96BC-4384-B19B-462E1C8D0403}"/>
                </a:ext>
              </a:extLst>
            </p:cNvPr>
            <p:cNvSpPr/>
            <p:nvPr/>
          </p:nvSpPr>
          <p:spPr>
            <a:xfrm>
              <a:off x="10053885" y="2124770"/>
              <a:ext cx="2038797" cy="2252021"/>
            </a:xfrm>
            <a:prstGeom prst="borderCallout2">
              <a:avLst>
                <a:gd name="adj1" fmla="val 19069"/>
                <a:gd name="adj2" fmla="val -273"/>
                <a:gd name="adj3" fmla="val 21140"/>
                <a:gd name="adj4" fmla="val -15702"/>
                <a:gd name="adj5" fmla="val 111414"/>
                <a:gd name="adj6" fmla="val -105839"/>
              </a:avLst>
            </a:prstGeom>
            <a:noFill/>
            <a:ln w="190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5D8C2C0-8A68-48A3-8B95-B1069E983942}"/>
                </a:ext>
              </a:extLst>
            </p:cNvPr>
            <p:cNvSpPr txBox="1"/>
            <p:nvPr/>
          </p:nvSpPr>
          <p:spPr>
            <a:xfrm>
              <a:off x="10063661" y="2237678"/>
              <a:ext cx="2071401" cy="1976438"/>
            </a:xfrm>
            <a:prstGeom prst="rect">
              <a:avLst/>
            </a:prstGeom>
            <a:noFill/>
          </p:spPr>
          <p:txBody>
            <a:bodyPr wrap="none" rtlCol="0">
              <a:spAutoFit/>
            </a:bodyPr>
            <a:lstStyle/>
            <a:p>
              <a:pPr algn="l">
                <a:lnSpc>
                  <a:spcPct val="150000"/>
                </a:lnSpc>
              </a:pPr>
              <a:r>
                <a:rPr lang="en-US" altLang="zh-CN" sz="2000" dirty="0" err="1">
                  <a:solidFill>
                    <a:srgbClr val="7030A0"/>
                  </a:solidFill>
                  <a:latin typeface="Arial" panose="020B0604020202020204" pitchFamily="34" charset="0"/>
                  <a:ea typeface="微软雅黑" panose="020B0503020204020204" pitchFamily="34" charset="-122"/>
                  <a:cs typeface="Arial" panose="020B0604020202020204" pitchFamily="34" charset="0"/>
                </a:rPr>
                <a:t>E</a:t>
              </a:r>
              <a:r>
                <a:rPr lang="en-US" altLang="zh-CN" sz="2000" baseline="-25000" dirty="0" err="1">
                  <a:solidFill>
                    <a:srgbClr val="7030A0"/>
                  </a:solidFill>
                  <a:latin typeface="Arial" panose="020B0604020202020204" pitchFamily="34" charset="0"/>
                  <a:ea typeface="微软雅黑" panose="020B0503020204020204" pitchFamily="34" charset="-122"/>
                  <a:cs typeface="Arial" panose="020B0604020202020204" pitchFamily="34" charset="0"/>
                </a:rPr>
                <a:t>tot</a:t>
              </a:r>
              <a:r>
                <a:rPr lang="en-US" altLang="zh-CN" sz="2000" dirty="0">
                  <a:solidFill>
                    <a:srgbClr val="7030A0"/>
                  </a:solidFill>
                  <a:latin typeface="Arial" panose="020B0604020202020204" pitchFamily="34" charset="0"/>
                  <a:ea typeface="微软雅黑" panose="020B0503020204020204" pitchFamily="34" charset="-122"/>
                  <a:cs typeface="Arial" panose="020B0604020202020204" pitchFamily="34" charset="0"/>
                </a:rPr>
                <a:t>    total E</a:t>
              </a:r>
            </a:p>
            <a:p>
              <a:pPr algn="l">
                <a:lnSpc>
                  <a:spcPct val="150000"/>
                </a:lnSpc>
              </a:pPr>
              <a:r>
                <a:rPr lang="en-US" altLang="zh-CN" sz="2000" dirty="0">
                  <a:solidFill>
                    <a:srgbClr val="7030A0"/>
                  </a:solidFill>
                  <a:latin typeface="Arial" panose="020B0604020202020204" pitchFamily="34" charset="0"/>
                  <a:ea typeface="微软雅黑" panose="020B0503020204020204" pitchFamily="34" charset="-122"/>
                  <a:cs typeface="Arial" panose="020B0604020202020204" pitchFamily="34" charset="0"/>
                </a:rPr>
                <a:t>|k&gt;    </a:t>
              </a:r>
              <a:r>
                <a:rPr lang="en-US" altLang="zh-CN" sz="2000" dirty="0" err="1">
                  <a:solidFill>
                    <a:srgbClr val="7030A0"/>
                  </a:solidFill>
                  <a:latin typeface="Arial" panose="020B0604020202020204" pitchFamily="34" charset="0"/>
                  <a:ea typeface="微软雅黑" panose="020B0503020204020204" pitchFamily="34" charset="-122"/>
                  <a:cs typeface="Arial" panose="020B0604020202020204" pitchFamily="34" charset="0"/>
                </a:rPr>
                <a:t>s.p.</a:t>
              </a:r>
              <a:r>
                <a:rPr lang="en-US" altLang="zh-CN" sz="2000" dirty="0">
                  <a:solidFill>
                    <a:srgbClr val="7030A0"/>
                  </a:solidFill>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solidFill>
                    <a:srgbClr val="7030A0"/>
                  </a:solidFill>
                  <a:latin typeface="Arial" panose="020B0604020202020204" pitchFamily="34" charset="0"/>
                  <a:ea typeface="微软雅黑" panose="020B0503020204020204" pitchFamily="34" charset="-122"/>
                  <a:cs typeface="Arial" panose="020B0604020202020204" pitchFamily="34" charset="0"/>
                </a:rPr>
                <a:t>wf</a:t>
              </a:r>
              <a:endParaRPr lang="en-US" altLang="zh-CN" sz="2000" dirty="0">
                <a:solidFill>
                  <a:srgbClr val="7030A0"/>
                </a:solidFill>
                <a:latin typeface="Arial" panose="020B0604020202020204" pitchFamily="34" charset="0"/>
                <a:ea typeface="微软雅黑" panose="020B0503020204020204" pitchFamily="34" charset="-122"/>
                <a:cs typeface="Arial" panose="020B0604020202020204" pitchFamily="34" charset="0"/>
              </a:endParaRPr>
            </a:p>
            <a:p>
              <a:pPr algn="l">
                <a:lnSpc>
                  <a:spcPct val="150000"/>
                </a:lnSpc>
              </a:pPr>
              <a:r>
                <a:rPr lang="zh-CN" altLang="zh-CN" sz="2400" dirty="0">
                  <a:solidFill>
                    <a:srgbClr val="7030A0"/>
                  </a:solidFill>
                  <a:latin typeface="Arial" panose="020B0604020202020204" pitchFamily="34" charset="0"/>
                  <a:ea typeface="微软雅黑" panose="020B0503020204020204" pitchFamily="34" charset="-122"/>
                  <a:cs typeface="Arial" panose="020B0604020202020204" pitchFamily="34" charset="0"/>
                </a:rPr>
                <a:t>ε</a:t>
              </a:r>
              <a:r>
                <a:rPr lang="en-US" altLang="zh-CN" sz="2000" baseline="-25000" dirty="0">
                  <a:solidFill>
                    <a:srgbClr val="7030A0"/>
                  </a:solidFill>
                  <a:latin typeface="Arial" panose="020B0604020202020204" pitchFamily="34" charset="0"/>
                  <a:ea typeface="微软雅黑" panose="020B0503020204020204" pitchFamily="34" charset="-122"/>
                  <a:cs typeface="Arial" panose="020B0604020202020204" pitchFamily="34" charset="0"/>
                </a:rPr>
                <a:t>k</a:t>
              </a:r>
              <a:r>
                <a:rPr lang="en-US" altLang="zh-CN" sz="2000" dirty="0">
                  <a:solidFill>
                    <a:srgbClr val="7030A0"/>
                  </a:solidFill>
                  <a:latin typeface="Arial" panose="020B0604020202020204" pitchFamily="34" charset="0"/>
                  <a:ea typeface="微软雅黑" panose="020B0503020204020204" pitchFamily="34" charset="-122"/>
                  <a:cs typeface="Arial" panose="020B0604020202020204" pitchFamily="34" charset="0"/>
                </a:rPr>
                <a:t>    </a:t>
              </a:r>
              <a:r>
                <a:rPr lang="zh-CN" altLang="en-US" sz="1600" dirty="0">
                  <a:solidFill>
                    <a:srgbClr val="7030A0"/>
                  </a:solidFill>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solidFill>
                    <a:srgbClr val="7030A0"/>
                  </a:solidFill>
                  <a:latin typeface="Arial" panose="020B0604020202020204" pitchFamily="34" charset="0"/>
                  <a:ea typeface="微软雅黑" panose="020B0503020204020204" pitchFamily="34" charset="-122"/>
                  <a:cs typeface="Arial" panose="020B0604020202020204" pitchFamily="34" charset="0"/>
                </a:rPr>
                <a:t>s.p.</a:t>
              </a:r>
              <a:r>
                <a:rPr lang="en-US" altLang="zh-CN" sz="2000" dirty="0">
                  <a:solidFill>
                    <a:srgbClr val="7030A0"/>
                  </a:solidFill>
                  <a:latin typeface="Arial" panose="020B0604020202020204" pitchFamily="34" charset="0"/>
                  <a:ea typeface="微软雅黑" panose="020B0503020204020204" pitchFamily="34" charset="-122"/>
                  <a:cs typeface="Arial" panose="020B0604020202020204" pitchFamily="34" charset="0"/>
                </a:rPr>
                <a:t> energy</a:t>
              </a:r>
            </a:p>
            <a:p>
              <a:pPr algn="l">
                <a:lnSpc>
                  <a:spcPct val="150000"/>
                </a:lnSpc>
              </a:pPr>
              <a:r>
                <a:rPr lang="en-US" altLang="zh-CN" sz="2000" dirty="0">
                  <a:solidFill>
                    <a:srgbClr val="7030A0"/>
                  </a:solidFill>
                  <a:latin typeface="Arial" panose="020B0604020202020204" pitchFamily="34" charset="0"/>
                  <a:ea typeface="微软雅黑" panose="020B0503020204020204" pitchFamily="34" charset="-122"/>
                  <a:cs typeface="Arial" panose="020B0604020202020204" pitchFamily="34" charset="0"/>
                </a:rPr>
                <a:t>v</a:t>
              </a:r>
              <a:r>
                <a:rPr lang="en-US" altLang="zh-CN" sz="2000" baseline="-25000" dirty="0">
                  <a:solidFill>
                    <a:srgbClr val="7030A0"/>
                  </a:solidFill>
                  <a:latin typeface="Arial" panose="020B0604020202020204" pitchFamily="34" charset="0"/>
                  <a:ea typeface="微软雅黑" panose="020B0503020204020204" pitchFamily="34" charset="-122"/>
                  <a:cs typeface="Arial" panose="020B0604020202020204" pitchFamily="34" charset="0"/>
                </a:rPr>
                <a:t>k</a:t>
              </a:r>
              <a:r>
                <a:rPr lang="en-US" altLang="zh-CN" sz="2000" baseline="30000" dirty="0">
                  <a:solidFill>
                    <a:srgbClr val="7030A0"/>
                  </a:solidFill>
                  <a:latin typeface="Arial" panose="020B0604020202020204" pitchFamily="34" charset="0"/>
                  <a:ea typeface="微软雅黑" panose="020B0503020204020204" pitchFamily="34" charset="-122"/>
                  <a:cs typeface="Arial" panose="020B0604020202020204" pitchFamily="34" charset="0"/>
                </a:rPr>
                <a:t>2</a:t>
              </a:r>
              <a:r>
                <a:rPr lang="en-US" altLang="zh-CN" sz="2000" dirty="0">
                  <a:solidFill>
                    <a:srgbClr val="7030A0"/>
                  </a:solidFill>
                  <a:latin typeface="Arial" panose="020B0604020202020204" pitchFamily="34" charset="0"/>
                  <a:ea typeface="微软雅黑" panose="020B0503020204020204" pitchFamily="34" charset="-122"/>
                  <a:cs typeface="Arial" panose="020B0604020202020204" pitchFamily="34" charset="0"/>
                </a:rPr>
                <a:t>    occupation</a:t>
              </a:r>
              <a:endParaRPr lang="zh-CN" altLang="en-US" sz="2000" dirty="0">
                <a:solidFill>
                  <a:srgbClr val="7030A0"/>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28" name="图片 27">
            <a:extLst>
              <a:ext uri="{FF2B5EF4-FFF2-40B4-BE49-F238E27FC236}">
                <a16:creationId xmlns:a16="http://schemas.microsoft.com/office/drawing/2014/main" id="{74A87C8F-4C74-6CF6-9085-F7A736C8EEE2}"/>
              </a:ext>
            </a:extLst>
          </p:cNvPr>
          <p:cNvPicPr>
            <a:picLocks noChangeAspect="1"/>
          </p:cNvPicPr>
          <p:nvPr/>
        </p:nvPicPr>
        <p:blipFill rotWithShape="1">
          <a:blip r:embed="rId4"/>
          <a:srcRect l="66816"/>
          <a:stretch/>
        </p:blipFill>
        <p:spPr>
          <a:xfrm>
            <a:off x="8324387" y="1472082"/>
            <a:ext cx="2948233" cy="3933072"/>
          </a:xfrm>
          <a:prstGeom prst="rect">
            <a:avLst/>
          </a:prstGeom>
        </p:spPr>
      </p:pic>
    </p:spTree>
    <p:extLst>
      <p:ext uri="{BB962C8B-B14F-4D97-AF65-F5344CB8AC3E}">
        <p14:creationId xmlns:p14="http://schemas.microsoft.com/office/powerpoint/2010/main" val="200281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A712882C-6C95-4A43-BD07-3482931C987B}"/>
              </a:ext>
            </a:extLst>
          </p:cNvPr>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微观集体哈密顿量模型</a:t>
            </a:r>
            <a:endParaRPr lang="zh-CN" altLang="en-US" sz="3400" dirty="0"/>
          </a:p>
        </p:txBody>
      </p:sp>
      <p:grpSp>
        <p:nvGrpSpPr>
          <p:cNvPr id="24" name="组 23"/>
          <p:cNvGrpSpPr>
            <a:grpSpLocks noChangeAspect="1"/>
          </p:cNvGrpSpPr>
          <p:nvPr/>
        </p:nvGrpSpPr>
        <p:grpSpPr>
          <a:xfrm>
            <a:off x="5561047" y="5654022"/>
            <a:ext cx="1080111" cy="1080000"/>
            <a:chOff x="5233494" y="2772238"/>
            <a:chExt cx="1720100" cy="1719923"/>
          </a:xfrm>
        </p:grpSpPr>
        <p:sp>
          <p:nvSpPr>
            <p:cNvPr id="4" name="矩形: 圆角 3">
              <a:extLst>
                <a:ext uri="{FF2B5EF4-FFF2-40B4-BE49-F238E27FC236}">
                  <a16:creationId xmlns:a16="http://schemas.microsoft.com/office/drawing/2014/main" id="{457FE3F6-B339-408E-90A3-2B6380DD5234}"/>
                </a:ext>
              </a:extLst>
            </p:cNvPr>
            <p:cNvSpPr/>
            <p:nvPr/>
          </p:nvSpPr>
          <p:spPr>
            <a:xfrm>
              <a:off x="5233494" y="2772238"/>
              <a:ext cx="1720100" cy="1719923"/>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9" name="矩形: 圆角 8">
              <a:extLst>
                <a:ext uri="{FF2B5EF4-FFF2-40B4-BE49-F238E27FC236}">
                  <a16:creationId xmlns:a16="http://schemas.microsoft.com/office/drawing/2014/main" id="{5E8564BF-907B-4117-B2B4-BACD78A4B954}"/>
                </a:ext>
              </a:extLst>
            </p:cNvPr>
            <p:cNvSpPr/>
            <p:nvPr/>
          </p:nvSpPr>
          <p:spPr>
            <a:xfrm>
              <a:off x="5318921" y="2857549"/>
              <a:ext cx="1549244" cy="1549301"/>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grpSp>
        <p:nvGrpSpPr>
          <p:cNvPr id="21" name="组合 20">
            <a:extLst>
              <a:ext uri="{FF2B5EF4-FFF2-40B4-BE49-F238E27FC236}">
                <a16:creationId xmlns:a16="http://schemas.microsoft.com/office/drawing/2014/main" id="{31A70CE9-8FF5-4A05-8A8F-65D98ADD1243}"/>
              </a:ext>
            </a:extLst>
          </p:cNvPr>
          <p:cNvGrpSpPr>
            <a:grpSpLocks noChangeAspect="1"/>
          </p:cNvGrpSpPr>
          <p:nvPr/>
        </p:nvGrpSpPr>
        <p:grpSpPr>
          <a:xfrm>
            <a:off x="1538905" y="5640803"/>
            <a:ext cx="1080111" cy="1080000"/>
            <a:chOff x="3136095" y="2865520"/>
            <a:chExt cx="1602845" cy="1602679"/>
          </a:xfrm>
        </p:grpSpPr>
        <p:sp>
          <p:nvSpPr>
            <p:cNvPr id="5" name="矩形: 圆角 4">
              <a:extLst>
                <a:ext uri="{FF2B5EF4-FFF2-40B4-BE49-F238E27FC236}">
                  <a16:creationId xmlns:a16="http://schemas.microsoft.com/office/drawing/2014/main" id="{12E3AFC5-66F1-4767-89D7-5C436000296A}"/>
                </a:ext>
              </a:extLst>
            </p:cNvPr>
            <p:cNvSpPr/>
            <p:nvPr/>
          </p:nvSpPr>
          <p:spPr>
            <a:xfrm>
              <a:off x="3136095" y="2865520"/>
              <a:ext cx="1602845" cy="1602679"/>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0" name="矩形: 圆角 9">
              <a:extLst>
                <a:ext uri="{FF2B5EF4-FFF2-40B4-BE49-F238E27FC236}">
                  <a16:creationId xmlns:a16="http://schemas.microsoft.com/office/drawing/2014/main" id="{05F9A681-F0F8-4D01-BF1D-060E93334202}"/>
                </a:ext>
              </a:extLst>
            </p:cNvPr>
            <p:cNvSpPr/>
            <p:nvPr/>
          </p:nvSpPr>
          <p:spPr>
            <a:xfrm>
              <a:off x="3215810" y="2945125"/>
              <a:ext cx="1443417" cy="1443469"/>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grpSp>
        <p:nvGrpSpPr>
          <p:cNvPr id="19" name="组合 18">
            <a:extLst>
              <a:ext uri="{FF2B5EF4-FFF2-40B4-BE49-F238E27FC236}">
                <a16:creationId xmlns:a16="http://schemas.microsoft.com/office/drawing/2014/main" id="{65F262BA-14E2-4E06-BA8B-38D29255949C}"/>
              </a:ext>
            </a:extLst>
          </p:cNvPr>
          <p:cNvGrpSpPr/>
          <p:nvPr/>
        </p:nvGrpSpPr>
        <p:grpSpPr>
          <a:xfrm>
            <a:off x="9744792" y="5668099"/>
            <a:ext cx="1080000" cy="1080000"/>
            <a:chOff x="7453060" y="2865520"/>
            <a:chExt cx="1602845" cy="1602679"/>
          </a:xfrm>
        </p:grpSpPr>
        <p:sp>
          <p:nvSpPr>
            <p:cNvPr id="7" name="矩形: 圆角 6">
              <a:extLst>
                <a:ext uri="{FF2B5EF4-FFF2-40B4-BE49-F238E27FC236}">
                  <a16:creationId xmlns:a16="http://schemas.microsoft.com/office/drawing/2014/main" id="{2F3E03F0-6950-4C2B-A44B-F2DBBB536444}"/>
                </a:ext>
              </a:extLst>
            </p:cNvPr>
            <p:cNvSpPr/>
            <p:nvPr/>
          </p:nvSpPr>
          <p:spPr>
            <a:xfrm>
              <a:off x="7453060" y="2865520"/>
              <a:ext cx="1602845" cy="1602679"/>
            </a:xfrm>
            <a:prstGeom prst="roundRect">
              <a:avLst>
                <a:gd name="adj" fmla="val 50000"/>
              </a:avLst>
            </a:prstGeom>
            <a:solidFill>
              <a:schemeClr val="bg1"/>
            </a:solidFill>
            <a:ln>
              <a:solidFill>
                <a:schemeClr val="bg1">
                  <a:lumMod val="85000"/>
                </a:schemeClr>
              </a:solid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12" name="矩形: 圆角 11">
              <a:extLst>
                <a:ext uri="{FF2B5EF4-FFF2-40B4-BE49-F238E27FC236}">
                  <a16:creationId xmlns:a16="http://schemas.microsoft.com/office/drawing/2014/main" id="{BE5C8B7C-987E-4929-89B6-40165C9925E1}"/>
                </a:ext>
              </a:extLst>
            </p:cNvPr>
            <p:cNvSpPr/>
            <p:nvPr/>
          </p:nvSpPr>
          <p:spPr>
            <a:xfrm>
              <a:off x="7532775" y="2945125"/>
              <a:ext cx="1443417" cy="1443469"/>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sp>
        <p:nvSpPr>
          <p:cNvPr id="15" name="文本框 14">
            <a:extLst>
              <a:ext uri="{FF2B5EF4-FFF2-40B4-BE49-F238E27FC236}">
                <a16:creationId xmlns:a16="http://schemas.microsoft.com/office/drawing/2014/main" id="{36E17890-364F-43EC-80CB-7C61BA2EACC9}"/>
              </a:ext>
            </a:extLst>
          </p:cNvPr>
          <p:cNvSpPr txBox="1"/>
          <p:nvPr/>
        </p:nvSpPr>
        <p:spPr>
          <a:xfrm>
            <a:off x="5791719" y="5867796"/>
            <a:ext cx="685536" cy="646331"/>
          </a:xfrm>
          <a:prstGeom prst="rect">
            <a:avLst/>
          </a:prstGeom>
          <a:noFill/>
        </p:spPr>
        <p:txBody>
          <a:bodyPr wrap="square" rtlCol="0">
            <a:spAutoFit/>
          </a:bodyPr>
          <a:lstStyle/>
          <a:p>
            <a:pPr algn="ctr"/>
            <a:r>
              <a:rPr lang="en-US" altLang="zh-CN" sz="3600" dirty="0">
                <a:solidFill>
                  <a:schemeClr val="bg1">
                    <a:lumMod val="85000"/>
                  </a:schemeClr>
                </a:solidFill>
                <a:latin typeface="+mj-ea"/>
                <a:ea typeface="+mj-ea"/>
              </a:rPr>
              <a:t>2</a:t>
            </a:r>
            <a:endParaRPr lang="zh-CN" altLang="en-US" sz="3600" dirty="0">
              <a:solidFill>
                <a:schemeClr val="bg1">
                  <a:lumMod val="85000"/>
                </a:schemeClr>
              </a:solidFill>
              <a:latin typeface="+mj-ea"/>
              <a:ea typeface="+mj-ea"/>
            </a:endParaRPr>
          </a:p>
        </p:txBody>
      </p:sp>
      <p:sp>
        <p:nvSpPr>
          <p:cNvPr id="16" name="文本框 15">
            <a:extLst>
              <a:ext uri="{FF2B5EF4-FFF2-40B4-BE49-F238E27FC236}">
                <a16:creationId xmlns:a16="http://schemas.microsoft.com/office/drawing/2014/main" id="{40F6D5DE-0CE0-4305-98AE-99F6546E06B6}"/>
              </a:ext>
            </a:extLst>
          </p:cNvPr>
          <p:cNvSpPr txBox="1"/>
          <p:nvPr/>
        </p:nvSpPr>
        <p:spPr>
          <a:xfrm>
            <a:off x="1777485" y="5857837"/>
            <a:ext cx="685536" cy="646331"/>
          </a:xfrm>
          <a:prstGeom prst="rect">
            <a:avLst/>
          </a:prstGeom>
          <a:noFill/>
        </p:spPr>
        <p:txBody>
          <a:bodyPr wrap="square" rtlCol="0">
            <a:spAutoFit/>
          </a:bodyPr>
          <a:lstStyle/>
          <a:p>
            <a:pPr algn="ctr"/>
            <a:r>
              <a:rPr lang="en-US" altLang="zh-CN" sz="3600" dirty="0">
                <a:latin typeface="+mj-ea"/>
                <a:ea typeface="+mj-ea"/>
              </a:rPr>
              <a:t>1</a:t>
            </a:r>
            <a:endParaRPr lang="zh-CN" altLang="en-US" sz="3200" dirty="0">
              <a:latin typeface="+mj-ea"/>
              <a:ea typeface="+mj-ea"/>
            </a:endParaRPr>
          </a:p>
        </p:txBody>
      </p:sp>
      <p:sp>
        <p:nvSpPr>
          <p:cNvPr id="17" name="文本框 16">
            <a:extLst>
              <a:ext uri="{FF2B5EF4-FFF2-40B4-BE49-F238E27FC236}">
                <a16:creationId xmlns:a16="http://schemas.microsoft.com/office/drawing/2014/main" id="{304C96E9-5B82-45AE-84F5-F65C3EAE9D87}"/>
              </a:ext>
            </a:extLst>
          </p:cNvPr>
          <p:cNvSpPr txBox="1"/>
          <p:nvPr/>
        </p:nvSpPr>
        <p:spPr>
          <a:xfrm>
            <a:off x="9956078" y="5885131"/>
            <a:ext cx="685536" cy="646331"/>
          </a:xfrm>
          <a:prstGeom prst="rect">
            <a:avLst/>
          </a:prstGeom>
          <a:noFill/>
        </p:spPr>
        <p:txBody>
          <a:bodyPr wrap="square" rtlCol="0">
            <a:spAutoFit/>
          </a:bodyPr>
          <a:lstStyle/>
          <a:p>
            <a:pPr algn="ctr"/>
            <a:r>
              <a:rPr lang="en-US" altLang="zh-CN" sz="3600" dirty="0">
                <a:solidFill>
                  <a:schemeClr val="bg1">
                    <a:lumMod val="85000"/>
                  </a:schemeClr>
                </a:solidFill>
                <a:latin typeface="+mj-ea"/>
                <a:ea typeface="+mj-ea"/>
              </a:rPr>
              <a:t>3</a:t>
            </a:r>
            <a:endParaRPr lang="zh-CN" altLang="en-US" sz="3200" dirty="0">
              <a:solidFill>
                <a:schemeClr val="bg1">
                  <a:lumMod val="85000"/>
                </a:schemeClr>
              </a:solidFill>
              <a:latin typeface="+mj-ea"/>
              <a:ea typeface="+mj-ea"/>
            </a:endParaRPr>
          </a:p>
        </p:txBody>
      </p:sp>
      <p:cxnSp>
        <p:nvCxnSpPr>
          <p:cNvPr id="46" name="直接连接符 45">
            <a:extLst>
              <a:ext uri="{FF2B5EF4-FFF2-40B4-BE49-F238E27FC236}">
                <a16:creationId xmlns:a16="http://schemas.microsoft.com/office/drawing/2014/main" id="{51026F7C-8720-4D11-82C0-6008798AF753}"/>
              </a:ext>
            </a:extLst>
          </p:cNvPr>
          <p:cNvCxnSpPr/>
          <p:nvPr/>
        </p:nvCxnSpPr>
        <p:spPr>
          <a:xfrm>
            <a:off x="2701602" y="6194776"/>
            <a:ext cx="2526171"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C647E54-CA93-47C2-8C9F-F77E17D646D6}"/>
              </a:ext>
            </a:extLst>
          </p:cNvPr>
          <p:cNvCxnSpPr/>
          <p:nvPr/>
        </p:nvCxnSpPr>
        <p:spPr>
          <a:xfrm flipV="1">
            <a:off x="6953592" y="6194777"/>
            <a:ext cx="2490659"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55330" y="1042698"/>
            <a:ext cx="9798854" cy="523220"/>
          </a:xfrm>
          <a:prstGeom prst="rect">
            <a:avLst/>
          </a:prstGeom>
        </p:spPr>
        <p:txBody>
          <a:bodyPr wrap="square">
            <a:spAutoFit/>
          </a:bodyPr>
          <a:lstStyle/>
          <a:p>
            <a:pPr marL="457200" indent="-457200">
              <a:buFont typeface="Wingdings" charset="2"/>
              <a:buChar char="Ø"/>
            </a:pPr>
            <a:r>
              <a:rPr lang="en-US" altLang="zh-CN" sz="2800" b="1" dirty="0">
                <a:solidFill>
                  <a:srgbClr val="7030A0"/>
                </a:solidFill>
                <a:latin typeface="Arial" pitchFamily="34" charset="0"/>
                <a:cs typeface="Arial" pitchFamily="34" charset="0"/>
              </a:rPr>
              <a:t>The collective parameters</a:t>
            </a:r>
          </a:p>
        </p:txBody>
      </p:sp>
      <p:pic>
        <p:nvPicPr>
          <p:cNvPr id="32" name="Picture 2"/>
          <p:cNvPicPr>
            <a:picLocks noChangeAspect="1" noChangeArrowheads="1"/>
          </p:cNvPicPr>
          <p:nvPr/>
        </p:nvPicPr>
        <p:blipFill>
          <a:blip r:embed="rId3">
            <a:clrChange>
              <a:clrFrom>
                <a:srgbClr val="E9E9F3"/>
              </a:clrFrom>
              <a:clrTo>
                <a:srgbClr val="E9E9F3">
                  <a:alpha val="0"/>
                </a:srgbClr>
              </a:clrTo>
            </a:clrChange>
            <a:extLst>
              <a:ext uri="{28A0092B-C50C-407E-A947-70E740481C1C}">
                <a14:useLocalDpi xmlns:a14="http://schemas.microsoft.com/office/drawing/2010/main" val="0"/>
              </a:ext>
            </a:extLst>
          </a:blip>
          <a:srcRect l="33060" t="62778" r="32343" b="27437"/>
          <a:stretch>
            <a:fillRect/>
          </a:stretch>
        </p:blipFill>
        <p:spPr bwMode="auto">
          <a:xfrm>
            <a:off x="1172277" y="1827558"/>
            <a:ext cx="3865872" cy="840810"/>
          </a:xfrm>
          <a:prstGeom prst="rect">
            <a:avLst/>
          </a:prstGeom>
          <a:noFill/>
          <a:ln>
            <a:solidFill>
              <a:srgbClr val="0070C0"/>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2"/>
          <p:cNvPicPr>
            <a:picLocks noChangeAspect="1" noChangeArrowheads="1"/>
          </p:cNvPicPr>
          <p:nvPr/>
        </p:nvPicPr>
        <p:blipFill>
          <a:blip r:embed="rId4">
            <a:clrChange>
              <a:clrFrom>
                <a:srgbClr val="E9E9F3"/>
              </a:clrFrom>
              <a:clrTo>
                <a:srgbClr val="E9E9F3">
                  <a:alpha val="0"/>
                </a:srgbClr>
              </a:clrTo>
            </a:clrChange>
            <a:extLst>
              <a:ext uri="{28A0092B-C50C-407E-A947-70E740481C1C}">
                <a14:useLocalDpi xmlns:a14="http://schemas.microsoft.com/office/drawing/2010/main" val="0"/>
              </a:ext>
            </a:extLst>
          </a:blip>
          <a:srcRect l="26033" t="50179" r="26277" b="22078"/>
          <a:stretch>
            <a:fillRect/>
          </a:stretch>
        </p:blipFill>
        <p:spPr bwMode="auto">
          <a:xfrm>
            <a:off x="1172277" y="2763085"/>
            <a:ext cx="5013042" cy="1700632"/>
          </a:xfrm>
          <a:prstGeom prst="rect">
            <a:avLst/>
          </a:prstGeom>
          <a:noFill/>
          <a:ln w="9525">
            <a:solidFill>
              <a:srgbClr val="0070C0"/>
            </a:solidFill>
            <a:miter lim="800000"/>
            <a:headEnd/>
            <a:tailEnd/>
          </a:ln>
          <a:extLst>
            <a:ext uri="{909E8E84-426E-40dd-AFC4-6F175D3DCCD1}">
              <a14:hiddenFill xmlns:a14="http://schemas.microsoft.com/office/drawing/2010/main" xmlns="">
                <a:solidFill>
                  <a:srgbClr val="FFFFFF"/>
                </a:solidFill>
              </a14:hiddenFill>
            </a:ext>
          </a:extLst>
        </p:spPr>
      </p:pic>
      <p:pic>
        <p:nvPicPr>
          <p:cNvPr id="34" name="Picture 2"/>
          <p:cNvPicPr>
            <a:picLocks noChangeAspect="1" noChangeArrowheads="1"/>
          </p:cNvPicPr>
          <p:nvPr/>
        </p:nvPicPr>
        <p:blipFill>
          <a:blip r:embed="rId5">
            <a:clrChange>
              <a:clrFrom>
                <a:srgbClr val="E9E9F3"/>
              </a:clrFrom>
              <a:clrTo>
                <a:srgbClr val="E9E9F3">
                  <a:alpha val="0"/>
                </a:srgbClr>
              </a:clrTo>
            </a:clrChange>
            <a:extLst>
              <a:ext uri="{28A0092B-C50C-407E-A947-70E740481C1C}">
                <a14:useLocalDpi xmlns:a14="http://schemas.microsoft.com/office/drawing/2010/main" val="0"/>
              </a:ext>
            </a:extLst>
          </a:blip>
          <a:srcRect l="31689" t="62701" r="31406" b="31403"/>
          <a:stretch>
            <a:fillRect/>
          </a:stretch>
        </p:blipFill>
        <p:spPr bwMode="auto">
          <a:xfrm>
            <a:off x="1172277" y="4571263"/>
            <a:ext cx="3519233" cy="501420"/>
          </a:xfrm>
          <a:prstGeom prst="rect">
            <a:avLst/>
          </a:prstGeom>
          <a:noFill/>
          <a:ln>
            <a:solidFill>
              <a:srgbClr val="0070C0"/>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横卷形 40"/>
          <p:cNvSpPr/>
          <p:nvPr/>
        </p:nvSpPr>
        <p:spPr>
          <a:xfrm>
            <a:off x="1132789" y="5180229"/>
            <a:ext cx="4115824" cy="500066"/>
          </a:xfrm>
          <a:prstGeom prst="horizontalScroll">
            <a:avLst/>
          </a:prstGeom>
          <a:solidFill>
            <a:srgbClr val="0070C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63" tIns="45685" rIns="91363" bIns="45685" rtlCol="0" anchor="ctr"/>
          <a:lstStyle/>
          <a:p>
            <a:pPr algn="ctr"/>
            <a:r>
              <a:rPr lang="en-US" altLang="zh-CN" b="1" dirty="0" err="1">
                <a:latin typeface="Arial" panose="020B0604020202020204" pitchFamily="34" charset="0"/>
                <a:cs typeface="Arial" panose="020B0604020202020204" pitchFamily="34" charset="0"/>
              </a:rPr>
              <a:t>ZPLi</a:t>
            </a:r>
            <a:r>
              <a:rPr lang="en-US" altLang="zh-CN" dirty="0">
                <a:latin typeface="Arial" panose="020B0604020202020204" pitchFamily="34" charset="0"/>
                <a:cs typeface="Arial" panose="020B0604020202020204" pitchFamily="34" charset="0"/>
              </a:rPr>
              <a:t> et al., PRC79, 054301 (2009)</a:t>
            </a:r>
          </a:p>
        </p:txBody>
      </p:sp>
      <p:sp>
        <p:nvSpPr>
          <p:cNvPr id="6" name="灯片编号占位符 5">
            <a:extLst>
              <a:ext uri="{FF2B5EF4-FFF2-40B4-BE49-F238E27FC236}">
                <a16:creationId xmlns:a16="http://schemas.microsoft.com/office/drawing/2014/main" id="{AE592715-C498-4B14-9B9D-864C1458EBD3}"/>
              </a:ext>
            </a:extLst>
          </p:cNvPr>
          <p:cNvSpPr>
            <a:spLocks noGrp="1"/>
          </p:cNvSpPr>
          <p:nvPr>
            <p:ph type="sldNum" sz="quarter" idx="12"/>
          </p:nvPr>
        </p:nvSpPr>
        <p:spPr/>
        <p:txBody>
          <a:bodyPr/>
          <a:lstStyle/>
          <a:p>
            <a:fld id="{62882B55-B6B2-497F-8568-5D2D4C04CE38}" type="slidenum">
              <a:rPr lang="zh-CN" altLang="en-US" smtClean="0"/>
              <a:t>18</a:t>
            </a:fld>
            <a:endParaRPr lang="zh-CN" altLang="en-US"/>
          </a:p>
        </p:txBody>
      </p:sp>
      <p:sp>
        <p:nvSpPr>
          <p:cNvPr id="8" name="文本框 7">
            <a:extLst>
              <a:ext uri="{FF2B5EF4-FFF2-40B4-BE49-F238E27FC236}">
                <a16:creationId xmlns:a16="http://schemas.microsoft.com/office/drawing/2014/main" id="{D868F8E7-4AB2-4171-BE55-8205A8013AB6}"/>
              </a:ext>
            </a:extLst>
          </p:cNvPr>
          <p:cNvSpPr txBox="1"/>
          <p:nvPr/>
        </p:nvSpPr>
        <p:spPr>
          <a:xfrm>
            <a:off x="6641158" y="1914620"/>
            <a:ext cx="2685351" cy="461665"/>
          </a:xfrm>
          <a:prstGeom prst="rect">
            <a:avLst/>
          </a:prstGeom>
          <a:noFill/>
        </p:spPr>
        <p:txBody>
          <a:bodyPr wrap="none" rtlCol="0">
            <a:spAutoFit/>
          </a:bodyPr>
          <a:lstStyle/>
          <a:p>
            <a:pPr algn="l"/>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F3279B0-7E19-45AF-ADA5-845C4D052DE4}"/>
                  </a:ext>
                </a:extLst>
              </p:cNvPr>
              <p:cNvSpPr txBox="1"/>
              <p:nvPr/>
            </p:nvSpPr>
            <p:spPr>
              <a:xfrm>
                <a:off x="9371818" y="1875480"/>
                <a:ext cx="1724895" cy="66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panose="02040503050406030204" pitchFamily="18" charset="0"/>
                            </a:rPr>
                            <m:t>𝑻</m:t>
                          </m:r>
                        </m:e>
                        <m:sub>
                          <m:r>
                            <m:rPr>
                              <m:nor/>
                            </m:rPr>
                            <a:rPr lang="en-US" altLang="zh-CN" sz="2000" b="1" i="0" smtClean="0">
                              <a:solidFill>
                                <a:srgbClr val="002060"/>
                              </a:solidFill>
                              <a:latin typeface="Cambria Math" panose="02040503050406030204" pitchFamily="18" charset="0"/>
                            </a:rPr>
                            <m:t>rot</m:t>
                          </m:r>
                        </m:sub>
                      </m:sSub>
                      <m:r>
                        <a:rPr lang="en-US" altLang="zh-CN" sz="2000" b="1" i="1" smtClean="0">
                          <a:solidFill>
                            <a:srgbClr val="002060"/>
                          </a:solidFill>
                          <a:latin typeface="Cambria Math" panose="02040503050406030204" pitchFamily="18" charset="0"/>
                        </a:rPr>
                        <m:t>=</m:t>
                      </m:r>
                      <m:f>
                        <m:fPr>
                          <m:ctrlPr>
                            <a:rPr lang="en-US" altLang="zh-CN" sz="2000" b="1" i="1" smtClean="0">
                              <a:solidFill>
                                <a:srgbClr val="002060"/>
                              </a:solidFill>
                              <a:latin typeface="Cambria Math" panose="02040503050406030204" pitchFamily="18" charset="0"/>
                            </a:rPr>
                          </m:ctrlPr>
                        </m:fPr>
                        <m:num>
                          <m:r>
                            <a:rPr lang="en-US" altLang="zh-CN" sz="2000" b="1" i="1" smtClean="0">
                              <a:solidFill>
                                <a:srgbClr val="002060"/>
                              </a:solidFill>
                              <a:latin typeface="Cambria Math" panose="02040503050406030204" pitchFamily="18" charset="0"/>
                            </a:rPr>
                            <m:t>𝟏</m:t>
                          </m:r>
                        </m:num>
                        <m:den>
                          <m:r>
                            <a:rPr lang="en-US" altLang="zh-CN" sz="2000" b="1" i="1" smtClean="0">
                              <a:solidFill>
                                <a:srgbClr val="002060"/>
                              </a:solidFill>
                              <a:latin typeface="Cambria Math" panose="02040503050406030204" pitchFamily="18" charset="0"/>
                            </a:rPr>
                            <m:t>𝟐</m:t>
                          </m:r>
                        </m:den>
                      </m:f>
                      <m:r>
                        <a:rPr lang="en-US" altLang="zh-CN" sz="2000" b="1" i="1" smtClean="0">
                          <a:solidFill>
                            <a:srgbClr val="002060"/>
                          </a:solidFill>
                          <a:latin typeface="Cambria Math" panose="02040503050406030204" pitchFamily="18" charset="0"/>
                          <a:ea typeface="Cambria Math" panose="02040503050406030204" pitchFamily="18" charset="0"/>
                        </a:rPr>
                        <m:t>𝑰</m:t>
                      </m:r>
                      <m:sSup>
                        <m:sSupPr>
                          <m:ctrlPr>
                            <a:rPr lang="en-US" altLang="zh-CN" sz="2000" b="1" i="1" smtClean="0">
                              <a:solidFill>
                                <a:srgbClr val="002060"/>
                              </a:solidFill>
                              <a:latin typeface="Cambria Math" panose="02040503050406030204" pitchFamily="18" charset="0"/>
                            </a:rPr>
                          </m:ctrlPr>
                        </m:sSupPr>
                        <m:e>
                          <m:r>
                            <a:rPr lang="zh-CN" altLang="en-US" sz="2000" b="1" i="1">
                              <a:solidFill>
                                <a:srgbClr val="002060"/>
                              </a:solidFill>
                              <a:latin typeface="Cambria Math" panose="02040503050406030204" pitchFamily="18" charset="0"/>
                            </a:rPr>
                            <m:t>𝝎</m:t>
                          </m:r>
                        </m:e>
                        <m:sup>
                          <m:r>
                            <a:rPr lang="en-US" altLang="zh-CN" sz="2000" b="1" i="1" smtClean="0">
                              <a:solidFill>
                                <a:srgbClr val="002060"/>
                              </a:solidFill>
                              <a:latin typeface="Cambria Math" panose="02040503050406030204" pitchFamily="18" charset="0"/>
                            </a:rPr>
                            <m:t>𝟐</m:t>
                          </m:r>
                        </m:sup>
                      </m:sSup>
                    </m:oMath>
                  </m:oMathPara>
                </a14:m>
                <a:endParaRPr lang="zh-CN" altLang="en-US" sz="2000" b="1" dirty="0">
                  <a:solidFill>
                    <a:srgbClr val="002060"/>
                  </a:solidFill>
                  <a:latin typeface="+mn-ea"/>
                </a:endParaRPr>
              </a:p>
            </p:txBody>
          </p:sp>
        </mc:Choice>
        <mc:Fallback xmlns="">
          <p:sp>
            <p:nvSpPr>
              <p:cNvPr id="11" name="文本框 10">
                <a:extLst>
                  <a:ext uri="{FF2B5EF4-FFF2-40B4-BE49-F238E27FC236}">
                    <a16:creationId xmlns:a16="http://schemas.microsoft.com/office/drawing/2014/main" id="{6F3279B0-7E19-45AF-ADA5-845C4D052DE4}"/>
                  </a:ext>
                </a:extLst>
              </p:cNvPr>
              <p:cNvSpPr txBox="1">
                <a:spLocks noRot="1" noChangeAspect="1" noMove="1" noResize="1" noEditPoints="1" noAdjustHandles="1" noChangeArrowheads="1" noChangeShapeType="1" noTextEdit="1"/>
              </p:cNvSpPr>
              <p:nvPr/>
            </p:nvSpPr>
            <p:spPr>
              <a:xfrm>
                <a:off x="9371818" y="1875480"/>
                <a:ext cx="1724895" cy="668516"/>
              </a:xfrm>
              <a:prstGeom prst="rect">
                <a:avLst/>
              </a:prstGeom>
              <a:blipFill>
                <a:blip r:embed="rId6"/>
                <a:stretch>
                  <a:fillRect/>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8F2FB072-BCBA-4E9E-8CA0-3DB8A3FB5EAD}"/>
              </a:ext>
            </a:extLst>
          </p:cNvPr>
          <p:cNvSpPr txBox="1"/>
          <p:nvPr/>
        </p:nvSpPr>
        <p:spPr>
          <a:xfrm>
            <a:off x="6644585" y="3212588"/>
            <a:ext cx="2685351" cy="461665"/>
          </a:xfrm>
          <a:prstGeom prst="rect">
            <a:avLst/>
          </a:prstGeom>
          <a:noFill/>
        </p:spPr>
        <p:txBody>
          <a:bodyPr wrap="none" rtlCol="0">
            <a:spAutoFit/>
          </a:bodyPr>
          <a:lstStyle/>
          <a:p>
            <a:pPr algn="l"/>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DB44894-29E7-4F92-96AC-78C7A4FCE07A}"/>
                  </a:ext>
                </a:extLst>
              </p:cNvPr>
              <p:cNvSpPr txBox="1"/>
              <p:nvPr/>
            </p:nvSpPr>
            <p:spPr>
              <a:xfrm>
                <a:off x="9326509" y="3180860"/>
                <a:ext cx="1809854" cy="66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panose="02040503050406030204" pitchFamily="18" charset="0"/>
                            </a:rPr>
                            <m:t>𝑻</m:t>
                          </m:r>
                        </m:e>
                        <m:sub>
                          <m:r>
                            <m:rPr>
                              <m:nor/>
                            </m:rPr>
                            <a:rPr lang="en-US" altLang="zh-CN" sz="2000" b="1" i="0" smtClean="0">
                              <a:solidFill>
                                <a:srgbClr val="002060"/>
                              </a:solidFill>
                              <a:latin typeface="Cambria Math" panose="02040503050406030204" pitchFamily="18" charset="0"/>
                            </a:rPr>
                            <m:t>vib</m:t>
                          </m:r>
                        </m:sub>
                      </m:sSub>
                      <m:r>
                        <a:rPr lang="en-US" altLang="zh-CN" sz="2000" b="1" i="1" smtClean="0">
                          <a:solidFill>
                            <a:srgbClr val="002060"/>
                          </a:solidFill>
                          <a:latin typeface="Cambria Math" panose="02040503050406030204" pitchFamily="18" charset="0"/>
                        </a:rPr>
                        <m:t>=</m:t>
                      </m:r>
                      <m:f>
                        <m:fPr>
                          <m:ctrlPr>
                            <a:rPr lang="en-US" altLang="zh-CN" sz="2000" b="1" i="1" smtClean="0">
                              <a:solidFill>
                                <a:srgbClr val="002060"/>
                              </a:solidFill>
                              <a:latin typeface="Cambria Math" panose="02040503050406030204" pitchFamily="18" charset="0"/>
                            </a:rPr>
                          </m:ctrlPr>
                        </m:fPr>
                        <m:num>
                          <m:r>
                            <a:rPr lang="en-US" altLang="zh-CN" sz="2000" b="1" i="1" smtClean="0">
                              <a:solidFill>
                                <a:srgbClr val="002060"/>
                              </a:solidFill>
                              <a:latin typeface="Cambria Math" panose="02040503050406030204" pitchFamily="18" charset="0"/>
                            </a:rPr>
                            <m:t>𝟏</m:t>
                          </m:r>
                        </m:num>
                        <m:den>
                          <m:r>
                            <a:rPr lang="en-US" altLang="zh-CN" sz="2000" b="1" i="1" smtClean="0">
                              <a:solidFill>
                                <a:srgbClr val="002060"/>
                              </a:solidFill>
                              <a:latin typeface="Cambria Math" panose="02040503050406030204" pitchFamily="18" charset="0"/>
                            </a:rPr>
                            <m:t>𝟐</m:t>
                          </m:r>
                        </m:den>
                      </m:f>
                      <m:r>
                        <a:rPr lang="en-US" altLang="zh-CN" sz="2000" b="1" i="1" smtClean="0">
                          <a:solidFill>
                            <a:srgbClr val="002060"/>
                          </a:solidFill>
                          <a:latin typeface="Cambria Math" panose="02040503050406030204" pitchFamily="18" charset="0"/>
                        </a:rPr>
                        <m:t>𝑴</m:t>
                      </m:r>
                      <m:sSup>
                        <m:sSupPr>
                          <m:ctrlPr>
                            <a:rPr lang="en-US" altLang="zh-CN" sz="2000" b="1" i="1" smtClean="0">
                              <a:solidFill>
                                <a:srgbClr val="002060"/>
                              </a:solidFill>
                              <a:latin typeface="Cambria Math" panose="02040503050406030204" pitchFamily="18" charset="0"/>
                            </a:rPr>
                          </m:ctrlPr>
                        </m:sSupPr>
                        <m:e>
                          <m:acc>
                            <m:accPr>
                              <m:chr m:val="̇"/>
                              <m:ctrlPr>
                                <a:rPr lang="en-US" altLang="zh-CN" sz="2000" b="1" i="1" smtClean="0">
                                  <a:solidFill>
                                    <a:srgbClr val="002060"/>
                                  </a:solidFill>
                                  <a:latin typeface="Cambria Math" panose="02040503050406030204" pitchFamily="18" charset="0"/>
                                </a:rPr>
                              </m:ctrlPr>
                            </m:accPr>
                            <m:e>
                              <m:r>
                                <a:rPr lang="en-US" altLang="zh-CN" sz="2000" b="1" i="1">
                                  <a:solidFill>
                                    <a:srgbClr val="002060"/>
                                  </a:solidFill>
                                  <a:latin typeface="Cambria Math" panose="02040503050406030204" pitchFamily="18" charset="0"/>
                                </a:rPr>
                                <m:t>𝒒</m:t>
                              </m:r>
                            </m:e>
                          </m:acc>
                        </m:e>
                        <m:sup>
                          <m:r>
                            <a:rPr lang="en-US" altLang="zh-CN" sz="2000" b="1" i="1" smtClean="0">
                              <a:solidFill>
                                <a:srgbClr val="002060"/>
                              </a:solidFill>
                              <a:latin typeface="Cambria Math" panose="02040503050406030204" pitchFamily="18" charset="0"/>
                            </a:rPr>
                            <m:t>𝟐</m:t>
                          </m:r>
                        </m:sup>
                      </m:sSup>
                    </m:oMath>
                  </m:oMathPara>
                </a14:m>
                <a:endParaRPr lang="zh-CN" altLang="en-US" sz="2000" b="1" dirty="0">
                  <a:solidFill>
                    <a:srgbClr val="002060"/>
                  </a:solidFill>
                  <a:latin typeface="+mn-ea"/>
                </a:endParaRPr>
              </a:p>
            </p:txBody>
          </p:sp>
        </mc:Choice>
        <mc:Fallback xmlns="">
          <p:sp>
            <p:nvSpPr>
              <p:cNvPr id="35" name="文本框 34">
                <a:extLst>
                  <a:ext uri="{FF2B5EF4-FFF2-40B4-BE49-F238E27FC236}">
                    <a16:creationId xmlns:a16="http://schemas.microsoft.com/office/drawing/2014/main" id="{3DB44894-29E7-4F92-96AC-78C7A4FCE07A}"/>
                  </a:ext>
                </a:extLst>
              </p:cNvPr>
              <p:cNvSpPr txBox="1">
                <a:spLocks noRot="1" noChangeAspect="1" noMove="1" noResize="1" noEditPoints="1" noAdjustHandles="1" noChangeArrowheads="1" noChangeShapeType="1" noTextEdit="1"/>
              </p:cNvSpPr>
              <p:nvPr/>
            </p:nvSpPr>
            <p:spPr>
              <a:xfrm>
                <a:off x="9326509" y="3180860"/>
                <a:ext cx="1809854" cy="668516"/>
              </a:xfrm>
              <a:prstGeom prst="rect">
                <a:avLst/>
              </a:prstGeom>
              <a:blipFill>
                <a:blip r:embed="rId7"/>
                <a:stretch>
                  <a:fillRect/>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B4AFB930-56E6-4D86-8ED0-FD9E5DD9CB22}"/>
              </a:ext>
            </a:extLst>
          </p:cNvPr>
          <p:cNvSpPr txBox="1"/>
          <p:nvPr/>
        </p:nvSpPr>
        <p:spPr>
          <a:xfrm>
            <a:off x="4842643" y="4540601"/>
            <a:ext cx="1332416" cy="461665"/>
          </a:xfrm>
          <a:prstGeom prst="rect">
            <a:avLst/>
          </a:prstGeom>
          <a:noFill/>
        </p:spPr>
        <p:txBody>
          <a:bodyPr wrap="none" rtlCol="0">
            <a:spAutoFit/>
          </a:bodyPr>
          <a:lstStyle/>
          <a:p>
            <a:pPr algn="l"/>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680011A-9983-492F-9EC8-EB30632A4376}"/>
              </a:ext>
            </a:extLst>
          </p:cNvPr>
          <p:cNvSpPr txBox="1"/>
          <p:nvPr/>
        </p:nvSpPr>
        <p:spPr>
          <a:xfrm>
            <a:off x="6225524" y="4655012"/>
            <a:ext cx="5033494" cy="400110"/>
          </a:xfrm>
          <a:prstGeom prst="rect">
            <a:avLst/>
          </a:prstGeom>
          <a:noFill/>
        </p:spPr>
        <p:txBody>
          <a:bodyPr wrap="none" rtlCol="0">
            <a:spAutoFit/>
          </a:bodyPr>
          <a:lstStyle/>
          <a:p>
            <a:pPr algn="l"/>
            <a:r>
              <a:rPr lang="en-US" altLang="zh-CN" sz="2000" b="1" dirty="0" err="1">
                <a:solidFill>
                  <a:srgbClr val="002060"/>
                </a:solidFill>
                <a:latin typeface="微软雅黑" panose="020B0503020204020204" pitchFamily="34" charset="-122"/>
                <a:ea typeface="微软雅黑" panose="020B0503020204020204" pitchFamily="34" charset="-122"/>
              </a:rPr>
              <a:t>Vib</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 </a:t>
            </a:r>
            <a:r>
              <a:rPr lang="en-US" altLang="zh-CN" sz="2000" b="1" dirty="0">
                <a:solidFill>
                  <a:srgbClr val="002060"/>
                </a:solidFill>
                <a:latin typeface="微软雅黑" panose="020B0503020204020204" pitchFamily="34" charset="-122"/>
                <a:ea typeface="微软雅黑" panose="020B0503020204020204" pitchFamily="34" charset="-122"/>
              </a:rPr>
              <a:t>&amp; Rot.</a:t>
            </a:r>
            <a:r>
              <a:rPr lang="zh-CN" altLang="en-US" sz="2000" b="1" dirty="0">
                <a:solidFill>
                  <a:srgbClr val="002060"/>
                </a:solidFill>
                <a:latin typeface="微软雅黑" panose="020B0503020204020204" pitchFamily="34" charset="-122"/>
                <a:ea typeface="微软雅黑" panose="020B0503020204020204" pitchFamily="34" charset="-122"/>
              </a:rPr>
              <a:t> </a:t>
            </a:r>
            <a:r>
              <a:rPr lang="en-US" altLang="zh-CN" sz="2000" b="1" dirty="0">
                <a:solidFill>
                  <a:srgbClr val="002060"/>
                </a:solidFill>
                <a:latin typeface="微软雅黑" panose="020B0503020204020204" pitchFamily="34" charset="-122"/>
                <a:ea typeface="微软雅黑" panose="020B0503020204020204" pitchFamily="34" charset="-122"/>
              </a:rPr>
              <a:t>correction</a:t>
            </a:r>
            <a:r>
              <a:rPr lang="zh-CN" altLang="en-US" sz="2000" b="1"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002060"/>
                </a:solidFill>
                <a:latin typeface="微软雅黑" panose="020B0503020204020204" pitchFamily="34" charset="-122"/>
                <a:ea typeface="微软雅黑" panose="020B0503020204020204" pitchFamily="34" charset="-122"/>
              </a:rPr>
              <a:t>similar as </a:t>
            </a:r>
            <a:r>
              <a:rPr lang="en-US" altLang="zh-CN" sz="2000" b="1" dirty="0" err="1">
                <a:solidFill>
                  <a:srgbClr val="002060"/>
                </a:solidFill>
                <a:latin typeface="微软雅黑" panose="020B0503020204020204" pitchFamily="34" charset="-122"/>
                <a:ea typeface="微软雅黑" panose="020B0503020204020204" pitchFamily="34" charset="-122"/>
              </a:rPr>
              <a:t>E</a:t>
            </a:r>
            <a:r>
              <a:rPr lang="en-US" altLang="zh-CN" sz="2000" b="1" baseline="-25000" dirty="0" err="1">
                <a:solidFill>
                  <a:srgbClr val="002060"/>
                </a:solidFill>
                <a:latin typeface="微软雅黑" panose="020B0503020204020204" pitchFamily="34" charset="-122"/>
                <a:ea typeface="微软雅黑" panose="020B0503020204020204" pitchFamily="34" charset="-122"/>
              </a:rPr>
              <a:t>c.m</a:t>
            </a:r>
            <a:r>
              <a:rPr lang="en-US" altLang="zh-CN" sz="2000" b="1" baseline="-25000" dirty="0">
                <a:solidFill>
                  <a:srgbClr val="00206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346782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36396C89-F72D-40CB-834A-1B709DF388B4}"/>
              </a:ext>
            </a:extLst>
          </p:cNvPr>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lstStyle/>
          <a:p>
            <a:r>
              <a:rPr lang="zh-CN" altLang="en-US" sz="3200" b="1" dirty="0">
                <a:latin typeface="Microsoft YaHei" charset="-122"/>
                <a:ea typeface="Microsoft YaHei" charset="-122"/>
                <a:cs typeface="Microsoft YaHei" charset="-122"/>
              </a:rPr>
              <a:t>微观集体哈密顿量模型</a:t>
            </a:r>
            <a:endParaRPr lang="zh-CN" altLang="en-US" dirty="0"/>
          </a:p>
        </p:txBody>
      </p:sp>
      <p:grpSp>
        <p:nvGrpSpPr>
          <p:cNvPr id="24" name="组 23"/>
          <p:cNvGrpSpPr>
            <a:grpSpLocks noChangeAspect="1"/>
          </p:cNvGrpSpPr>
          <p:nvPr/>
        </p:nvGrpSpPr>
        <p:grpSpPr>
          <a:xfrm>
            <a:off x="5561047" y="5654020"/>
            <a:ext cx="1080111" cy="1080000"/>
            <a:chOff x="5233494" y="2772238"/>
            <a:chExt cx="1720100" cy="1719923"/>
          </a:xfrm>
        </p:grpSpPr>
        <p:sp>
          <p:nvSpPr>
            <p:cNvPr id="4" name="矩形: 圆角 3">
              <a:extLst>
                <a:ext uri="{FF2B5EF4-FFF2-40B4-BE49-F238E27FC236}">
                  <a16:creationId xmlns:a16="http://schemas.microsoft.com/office/drawing/2014/main" id="{457FE3F6-B339-408E-90A3-2B6380DD5234}"/>
                </a:ext>
              </a:extLst>
            </p:cNvPr>
            <p:cNvSpPr/>
            <p:nvPr/>
          </p:nvSpPr>
          <p:spPr>
            <a:xfrm>
              <a:off x="5233494" y="2772238"/>
              <a:ext cx="1720100" cy="1719923"/>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9" name="矩形: 圆角 8">
              <a:extLst>
                <a:ext uri="{FF2B5EF4-FFF2-40B4-BE49-F238E27FC236}">
                  <a16:creationId xmlns:a16="http://schemas.microsoft.com/office/drawing/2014/main" id="{5E8564BF-907B-4117-B2B4-BACD78A4B954}"/>
                </a:ext>
              </a:extLst>
            </p:cNvPr>
            <p:cNvSpPr/>
            <p:nvPr/>
          </p:nvSpPr>
          <p:spPr>
            <a:xfrm>
              <a:off x="5318921" y="2857549"/>
              <a:ext cx="1549244" cy="1549301"/>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grpSp>
        <p:nvGrpSpPr>
          <p:cNvPr id="21" name="组合 20">
            <a:extLst>
              <a:ext uri="{FF2B5EF4-FFF2-40B4-BE49-F238E27FC236}">
                <a16:creationId xmlns:a16="http://schemas.microsoft.com/office/drawing/2014/main" id="{31A70CE9-8FF5-4A05-8A8F-65D98ADD1243}"/>
              </a:ext>
            </a:extLst>
          </p:cNvPr>
          <p:cNvGrpSpPr>
            <a:grpSpLocks noChangeAspect="1"/>
          </p:cNvGrpSpPr>
          <p:nvPr/>
        </p:nvGrpSpPr>
        <p:grpSpPr>
          <a:xfrm>
            <a:off x="1538905" y="5640801"/>
            <a:ext cx="1080111" cy="1080000"/>
            <a:chOff x="3136095" y="2865520"/>
            <a:chExt cx="1602845" cy="1602679"/>
          </a:xfrm>
        </p:grpSpPr>
        <p:sp>
          <p:nvSpPr>
            <p:cNvPr id="5" name="矩形: 圆角 4">
              <a:extLst>
                <a:ext uri="{FF2B5EF4-FFF2-40B4-BE49-F238E27FC236}">
                  <a16:creationId xmlns:a16="http://schemas.microsoft.com/office/drawing/2014/main" id="{12E3AFC5-66F1-4767-89D7-5C436000296A}"/>
                </a:ext>
              </a:extLst>
            </p:cNvPr>
            <p:cNvSpPr/>
            <p:nvPr/>
          </p:nvSpPr>
          <p:spPr>
            <a:xfrm>
              <a:off x="3136095" y="2865520"/>
              <a:ext cx="1602845" cy="1602679"/>
            </a:xfrm>
            <a:prstGeom prst="roundRect">
              <a:avLst>
                <a:gd name="adj" fmla="val 50000"/>
              </a:avLst>
            </a:prstGeom>
            <a:solidFill>
              <a:schemeClr val="bg1"/>
            </a:solidFill>
            <a:ln>
              <a:solidFill>
                <a:schemeClr val="bg1">
                  <a:lumMod val="85000"/>
                </a:schemeClr>
              </a:solid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10" name="矩形: 圆角 9">
              <a:extLst>
                <a:ext uri="{FF2B5EF4-FFF2-40B4-BE49-F238E27FC236}">
                  <a16:creationId xmlns:a16="http://schemas.microsoft.com/office/drawing/2014/main" id="{05F9A681-F0F8-4D01-BF1D-060E93334202}"/>
                </a:ext>
              </a:extLst>
            </p:cNvPr>
            <p:cNvSpPr/>
            <p:nvPr/>
          </p:nvSpPr>
          <p:spPr>
            <a:xfrm>
              <a:off x="3215810" y="2945125"/>
              <a:ext cx="1443417" cy="1443469"/>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grpSp>
        <p:nvGrpSpPr>
          <p:cNvPr id="19" name="组合 18">
            <a:extLst>
              <a:ext uri="{FF2B5EF4-FFF2-40B4-BE49-F238E27FC236}">
                <a16:creationId xmlns:a16="http://schemas.microsoft.com/office/drawing/2014/main" id="{65F262BA-14E2-4E06-BA8B-38D29255949C}"/>
              </a:ext>
            </a:extLst>
          </p:cNvPr>
          <p:cNvGrpSpPr/>
          <p:nvPr/>
        </p:nvGrpSpPr>
        <p:grpSpPr>
          <a:xfrm>
            <a:off x="9744792" y="5668097"/>
            <a:ext cx="1080000" cy="1080000"/>
            <a:chOff x="7453060" y="2865520"/>
            <a:chExt cx="1602845" cy="1602679"/>
          </a:xfrm>
        </p:grpSpPr>
        <p:sp>
          <p:nvSpPr>
            <p:cNvPr id="7" name="矩形: 圆角 6">
              <a:extLst>
                <a:ext uri="{FF2B5EF4-FFF2-40B4-BE49-F238E27FC236}">
                  <a16:creationId xmlns:a16="http://schemas.microsoft.com/office/drawing/2014/main" id="{2F3E03F0-6950-4C2B-A44B-F2DBBB536444}"/>
                </a:ext>
              </a:extLst>
            </p:cNvPr>
            <p:cNvSpPr/>
            <p:nvPr/>
          </p:nvSpPr>
          <p:spPr>
            <a:xfrm>
              <a:off x="7453060" y="2865520"/>
              <a:ext cx="1602845" cy="1602679"/>
            </a:xfrm>
            <a:prstGeom prst="roundRect">
              <a:avLst>
                <a:gd name="adj" fmla="val 50000"/>
              </a:avLst>
            </a:prstGeom>
            <a:solidFill>
              <a:schemeClr val="bg1"/>
            </a:solidFill>
            <a:ln>
              <a:solidFill>
                <a:schemeClr val="bg1">
                  <a:lumMod val="85000"/>
                </a:schemeClr>
              </a:solid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12" name="矩形: 圆角 11">
              <a:extLst>
                <a:ext uri="{FF2B5EF4-FFF2-40B4-BE49-F238E27FC236}">
                  <a16:creationId xmlns:a16="http://schemas.microsoft.com/office/drawing/2014/main" id="{BE5C8B7C-987E-4929-89B6-40165C9925E1}"/>
                </a:ext>
              </a:extLst>
            </p:cNvPr>
            <p:cNvSpPr/>
            <p:nvPr/>
          </p:nvSpPr>
          <p:spPr>
            <a:xfrm>
              <a:off x="7532775" y="2945125"/>
              <a:ext cx="1443417" cy="1443469"/>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sp>
        <p:nvSpPr>
          <p:cNvPr id="15" name="文本框 14">
            <a:extLst>
              <a:ext uri="{FF2B5EF4-FFF2-40B4-BE49-F238E27FC236}">
                <a16:creationId xmlns:a16="http://schemas.microsoft.com/office/drawing/2014/main" id="{36E17890-364F-43EC-80CB-7C61BA2EACC9}"/>
              </a:ext>
            </a:extLst>
          </p:cNvPr>
          <p:cNvSpPr txBox="1"/>
          <p:nvPr/>
        </p:nvSpPr>
        <p:spPr>
          <a:xfrm>
            <a:off x="5791719" y="5867794"/>
            <a:ext cx="685536" cy="646331"/>
          </a:xfrm>
          <a:prstGeom prst="rect">
            <a:avLst/>
          </a:prstGeom>
          <a:noFill/>
        </p:spPr>
        <p:txBody>
          <a:bodyPr wrap="square" rtlCol="0">
            <a:spAutoFit/>
          </a:bodyPr>
          <a:lstStyle/>
          <a:p>
            <a:pPr algn="ctr"/>
            <a:r>
              <a:rPr lang="en-US" altLang="zh-CN" sz="3600" dirty="0">
                <a:latin typeface="+mj-ea"/>
                <a:ea typeface="+mj-ea"/>
              </a:rPr>
              <a:t>2</a:t>
            </a:r>
            <a:endParaRPr lang="zh-CN" altLang="en-US" sz="3600" dirty="0">
              <a:latin typeface="+mj-ea"/>
              <a:ea typeface="+mj-ea"/>
            </a:endParaRPr>
          </a:p>
        </p:txBody>
      </p:sp>
      <p:sp>
        <p:nvSpPr>
          <p:cNvPr id="16" name="文本框 15">
            <a:extLst>
              <a:ext uri="{FF2B5EF4-FFF2-40B4-BE49-F238E27FC236}">
                <a16:creationId xmlns:a16="http://schemas.microsoft.com/office/drawing/2014/main" id="{40F6D5DE-0CE0-4305-98AE-99F6546E06B6}"/>
              </a:ext>
            </a:extLst>
          </p:cNvPr>
          <p:cNvSpPr txBox="1"/>
          <p:nvPr/>
        </p:nvSpPr>
        <p:spPr>
          <a:xfrm>
            <a:off x="1777485" y="5857835"/>
            <a:ext cx="685536" cy="646331"/>
          </a:xfrm>
          <a:prstGeom prst="rect">
            <a:avLst/>
          </a:prstGeom>
          <a:noFill/>
        </p:spPr>
        <p:txBody>
          <a:bodyPr wrap="square" rtlCol="0">
            <a:spAutoFit/>
          </a:bodyPr>
          <a:lstStyle/>
          <a:p>
            <a:pPr algn="ctr"/>
            <a:r>
              <a:rPr lang="en-US" altLang="zh-CN" sz="3600" dirty="0">
                <a:solidFill>
                  <a:schemeClr val="bg1">
                    <a:lumMod val="85000"/>
                  </a:schemeClr>
                </a:solidFill>
                <a:latin typeface="+mj-ea"/>
                <a:ea typeface="+mj-ea"/>
              </a:rPr>
              <a:t>1</a:t>
            </a:r>
            <a:endParaRPr lang="zh-CN" altLang="en-US" sz="3200" dirty="0">
              <a:solidFill>
                <a:schemeClr val="bg1">
                  <a:lumMod val="85000"/>
                </a:schemeClr>
              </a:solidFill>
              <a:latin typeface="+mj-ea"/>
              <a:ea typeface="+mj-ea"/>
            </a:endParaRPr>
          </a:p>
        </p:txBody>
      </p:sp>
      <p:sp>
        <p:nvSpPr>
          <p:cNvPr id="17" name="文本框 16">
            <a:extLst>
              <a:ext uri="{FF2B5EF4-FFF2-40B4-BE49-F238E27FC236}">
                <a16:creationId xmlns:a16="http://schemas.microsoft.com/office/drawing/2014/main" id="{304C96E9-5B82-45AE-84F5-F65C3EAE9D87}"/>
              </a:ext>
            </a:extLst>
          </p:cNvPr>
          <p:cNvSpPr txBox="1"/>
          <p:nvPr/>
        </p:nvSpPr>
        <p:spPr>
          <a:xfrm>
            <a:off x="9956078" y="5885129"/>
            <a:ext cx="685536" cy="646331"/>
          </a:xfrm>
          <a:prstGeom prst="rect">
            <a:avLst/>
          </a:prstGeom>
          <a:noFill/>
        </p:spPr>
        <p:txBody>
          <a:bodyPr wrap="square" rtlCol="0">
            <a:spAutoFit/>
          </a:bodyPr>
          <a:lstStyle/>
          <a:p>
            <a:pPr algn="ctr"/>
            <a:r>
              <a:rPr lang="en-US" altLang="zh-CN" sz="3600" dirty="0">
                <a:solidFill>
                  <a:schemeClr val="bg1">
                    <a:lumMod val="85000"/>
                  </a:schemeClr>
                </a:solidFill>
                <a:latin typeface="+mj-ea"/>
                <a:ea typeface="+mj-ea"/>
              </a:rPr>
              <a:t>3</a:t>
            </a:r>
            <a:endParaRPr lang="zh-CN" altLang="en-US" sz="3200" dirty="0">
              <a:solidFill>
                <a:schemeClr val="bg1">
                  <a:lumMod val="85000"/>
                </a:schemeClr>
              </a:solidFill>
              <a:latin typeface="+mj-ea"/>
              <a:ea typeface="+mj-ea"/>
            </a:endParaRPr>
          </a:p>
        </p:txBody>
      </p:sp>
      <p:cxnSp>
        <p:nvCxnSpPr>
          <p:cNvPr id="46" name="直接连接符 45">
            <a:extLst>
              <a:ext uri="{FF2B5EF4-FFF2-40B4-BE49-F238E27FC236}">
                <a16:creationId xmlns:a16="http://schemas.microsoft.com/office/drawing/2014/main" id="{51026F7C-8720-4D11-82C0-6008798AF753}"/>
              </a:ext>
            </a:extLst>
          </p:cNvPr>
          <p:cNvCxnSpPr/>
          <p:nvPr/>
        </p:nvCxnSpPr>
        <p:spPr>
          <a:xfrm>
            <a:off x="2701602" y="6194774"/>
            <a:ext cx="2526171" cy="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C647E54-CA93-47C2-8C9F-F77E17D646D6}"/>
              </a:ext>
            </a:extLst>
          </p:cNvPr>
          <p:cNvCxnSpPr/>
          <p:nvPr/>
        </p:nvCxnSpPr>
        <p:spPr>
          <a:xfrm flipV="1">
            <a:off x="6953592" y="6194775"/>
            <a:ext cx="2490659"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38" t="18257" r="2367" b="18807"/>
          <a:stretch/>
        </p:blipFill>
        <p:spPr bwMode="auto">
          <a:xfrm>
            <a:off x="102131" y="960215"/>
            <a:ext cx="9237577" cy="4667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椭圆 21"/>
          <p:cNvSpPr/>
          <p:nvPr/>
        </p:nvSpPr>
        <p:spPr>
          <a:xfrm>
            <a:off x="5641223" y="2898445"/>
            <a:ext cx="500063" cy="5000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defRPr/>
            </a:pPr>
            <a:endParaRPr lang="zh-CN" altLang="en-US"/>
          </a:p>
        </p:txBody>
      </p:sp>
      <p:sp>
        <p:nvSpPr>
          <p:cNvPr id="23" name="椭圆 22"/>
          <p:cNvSpPr/>
          <p:nvPr/>
        </p:nvSpPr>
        <p:spPr>
          <a:xfrm>
            <a:off x="4998285" y="4283053"/>
            <a:ext cx="500062" cy="5000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defRPr/>
            </a:pPr>
            <a:endParaRPr lang="zh-CN" altLang="en-US"/>
          </a:p>
        </p:txBody>
      </p:sp>
      <p:sp>
        <p:nvSpPr>
          <p:cNvPr id="25" name="椭圆 24"/>
          <p:cNvSpPr/>
          <p:nvPr/>
        </p:nvSpPr>
        <p:spPr>
          <a:xfrm>
            <a:off x="7168706" y="4283053"/>
            <a:ext cx="500062" cy="5000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defRPr/>
            </a:pPr>
            <a:endParaRPr lang="zh-CN" altLang="en-US"/>
          </a:p>
        </p:txBody>
      </p:sp>
      <p:sp>
        <p:nvSpPr>
          <p:cNvPr id="26" name="椭圆 25"/>
          <p:cNvSpPr/>
          <p:nvPr/>
        </p:nvSpPr>
        <p:spPr>
          <a:xfrm>
            <a:off x="7910377" y="4950089"/>
            <a:ext cx="500062" cy="5000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defRPr/>
            </a:pPr>
            <a:endParaRPr lang="zh-CN" altLang="en-US"/>
          </a:p>
        </p:txBody>
      </p:sp>
      <p:sp>
        <p:nvSpPr>
          <p:cNvPr id="27" name="椭圆 26"/>
          <p:cNvSpPr/>
          <p:nvPr/>
        </p:nvSpPr>
        <p:spPr>
          <a:xfrm>
            <a:off x="6500310" y="1501893"/>
            <a:ext cx="572860" cy="57285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defRPr/>
            </a:pPr>
            <a:endParaRPr lang="zh-CN" altLang="en-US"/>
          </a:p>
        </p:txBody>
      </p:sp>
      <p:sp>
        <p:nvSpPr>
          <p:cNvPr id="6" name="灯片编号占位符 5">
            <a:extLst>
              <a:ext uri="{FF2B5EF4-FFF2-40B4-BE49-F238E27FC236}">
                <a16:creationId xmlns:a16="http://schemas.microsoft.com/office/drawing/2014/main" id="{2BBEB23B-7E83-4FE7-8CA2-A08CF76AA516}"/>
              </a:ext>
            </a:extLst>
          </p:cNvPr>
          <p:cNvSpPr>
            <a:spLocks noGrp="1"/>
          </p:cNvSpPr>
          <p:nvPr>
            <p:ph type="sldNum" sz="quarter" idx="12"/>
          </p:nvPr>
        </p:nvSpPr>
        <p:spPr/>
        <p:txBody>
          <a:bodyPr/>
          <a:lstStyle/>
          <a:p>
            <a:fld id="{62882B55-B6B2-497F-8568-5D2D4C04CE38}" type="slidenum">
              <a:rPr lang="zh-CN" altLang="en-US" smtClean="0"/>
              <a:t>19</a:t>
            </a:fld>
            <a:endParaRPr lang="zh-CN" altLang="en-US" dirty="0"/>
          </a:p>
        </p:txBody>
      </p:sp>
      <p:pic>
        <p:nvPicPr>
          <p:cNvPr id="8" name="Picture 7" descr="3">
            <a:extLst>
              <a:ext uri="{FF2B5EF4-FFF2-40B4-BE49-F238E27FC236}">
                <a16:creationId xmlns:a16="http://schemas.microsoft.com/office/drawing/2014/main" id="{B9CA5522-C064-A81B-E918-E6678692C499}"/>
              </a:ext>
            </a:extLst>
          </p:cNvPr>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37322" y="3909970"/>
            <a:ext cx="2487577" cy="2303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8" descr="Untitled-2">
            <a:extLst>
              <a:ext uri="{FF2B5EF4-FFF2-40B4-BE49-F238E27FC236}">
                <a16:creationId xmlns:a16="http://schemas.microsoft.com/office/drawing/2014/main" id="{8C654A49-7E85-890E-8A4B-63F6A1A08B3C}"/>
              </a:ext>
            </a:extLst>
          </p:cNvPr>
          <p:cNvPicPr>
            <a:picLocks noChangeAspect="1" noChangeArrowheads="1" noCrop="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07176" y="2401098"/>
            <a:ext cx="1909423" cy="176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633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1000"/>
                                        <p:tgtEl>
                                          <p:spTgt spid="22"/>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edge">
                                      <p:cBhvr>
                                        <p:cTn id="10" dur="1000"/>
                                        <p:tgtEl>
                                          <p:spTgt spid="23"/>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edge">
                                      <p:cBhvr>
                                        <p:cTn id="13" dur="1000"/>
                                        <p:tgtEl>
                                          <p:spTgt spid="25"/>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edge">
                                      <p:cBhvr>
                                        <p:cTn id="16" dur="1000"/>
                                        <p:tgtEl>
                                          <p:spTgt spid="26"/>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edge">
                                      <p:cBhvr>
                                        <p:cTn id="19"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06E48465-5A69-4DA4-988A-E0E6ED7BA88D}"/>
              </a:ext>
            </a:extLst>
          </p:cNvPr>
          <p:cNvSpPr/>
          <p:nvPr/>
        </p:nvSpPr>
        <p:spPr>
          <a:xfrm>
            <a:off x="408214" y="391712"/>
            <a:ext cx="3109901" cy="6078536"/>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cxnSp>
        <p:nvCxnSpPr>
          <p:cNvPr id="3" name="直接连接符 2">
            <a:extLst>
              <a:ext uri="{FF2B5EF4-FFF2-40B4-BE49-F238E27FC236}">
                <a16:creationId xmlns:a16="http://schemas.microsoft.com/office/drawing/2014/main" id="{F2060411-2F3E-4BE0-824F-8AF62AB3DE6B}"/>
              </a:ext>
            </a:extLst>
          </p:cNvPr>
          <p:cNvCxnSpPr>
            <a:cxnSpLocks/>
          </p:cNvCxnSpPr>
          <p:nvPr/>
        </p:nvCxnSpPr>
        <p:spPr>
          <a:xfrm>
            <a:off x="3617371" y="391711"/>
            <a:ext cx="0" cy="6078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13CA338-FAFE-47E5-868C-0A907EE3867B}"/>
              </a:ext>
            </a:extLst>
          </p:cNvPr>
          <p:cNvSpPr txBox="1"/>
          <p:nvPr/>
        </p:nvSpPr>
        <p:spPr>
          <a:xfrm>
            <a:off x="2290272" y="963931"/>
            <a:ext cx="766211" cy="1569660"/>
          </a:xfrm>
          <a:prstGeom prst="rect">
            <a:avLst/>
          </a:prstGeom>
          <a:noFill/>
        </p:spPr>
        <p:txBody>
          <a:bodyPr vert="horz" wrap="square" rtlCol="0">
            <a:spAutoFit/>
          </a:bodyPr>
          <a:lstStyle/>
          <a:p>
            <a:pPr algn="dist"/>
            <a:r>
              <a:rPr lang="zh-CN" altLang="en-US" sz="4800" b="1" dirty="0">
                <a:solidFill>
                  <a:srgbClr val="FFFF00"/>
                </a:solidFill>
                <a:latin typeface="SimHei" charset="-122"/>
                <a:ea typeface="SimHei" charset="-122"/>
                <a:cs typeface="SimHei" charset="-122"/>
              </a:rPr>
              <a:t>提</a:t>
            </a:r>
            <a:endParaRPr lang="en-US" altLang="zh-CN" sz="4800" b="1" dirty="0">
              <a:solidFill>
                <a:srgbClr val="FFFF00"/>
              </a:solidFill>
              <a:latin typeface="SimHei" charset="-122"/>
              <a:ea typeface="SimHei" charset="-122"/>
              <a:cs typeface="SimHei" charset="-122"/>
            </a:endParaRPr>
          </a:p>
          <a:p>
            <a:pPr algn="dist"/>
            <a:r>
              <a:rPr lang="zh-CN" altLang="en-US" sz="4800" b="1" dirty="0">
                <a:solidFill>
                  <a:srgbClr val="FFFF00"/>
                </a:solidFill>
                <a:latin typeface="SimHei" charset="-122"/>
                <a:ea typeface="SimHei" charset="-122"/>
                <a:cs typeface="SimHei" charset="-122"/>
              </a:rPr>
              <a:t>纲</a:t>
            </a:r>
          </a:p>
        </p:txBody>
      </p:sp>
      <p:sp>
        <p:nvSpPr>
          <p:cNvPr id="6" name="等腰三角形 5">
            <a:extLst>
              <a:ext uri="{FF2B5EF4-FFF2-40B4-BE49-F238E27FC236}">
                <a16:creationId xmlns:a16="http://schemas.microsoft.com/office/drawing/2014/main" id="{0A2CAD65-956A-4567-94D0-AA0100435B6B}"/>
              </a:ext>
            </a:extLst>
          </p:cNvPr>
          <p:cNvSpPr/>
          <p:nvPr/>
        </p:nvSpPr>
        <p:spPr>
          <a:xfrm rot="5400000">
            <a:off x="2538092" y="2987715"/>
            <a:ext cx="274320" cy="2364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6">
            <a:extLst>
              <a:ext uri="{FF2B5EF4-FFF2-40B4-BE49-F238E27FC236}">
                <a16:creationId xmlns:a16="http://schemas.microsoft.com/office/drawing/2014/main" id="{457D8751-CE4F-4DF9-BE84-97C792D644F7}"/>
              </a:ext>
            </a:extLst>
          </p:cNvPr>
          <p:cNvSpPr>
            <a:spLocks/>
          </p:cNvSpPr>
          <p:nvPr/>
        </p:nvSpPr>
        <p:spPr bwMode="auto">
          <a:xfrm>
            <a:off x="-544049" y="3971559"/>
            <a:ext cx="3680740" cy="2166210"/>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8" name="1 Título"/>
          <p:cNvSpPr txBox="1"/>
          <p:nvPr/>
        </p:nvSpPr>
        <p:spPr>
          <a:xfrm>
            <a:off x="4812986" y="1077110"/>
            <a:ext cx="6460897" cy="504057"/>
          </a:xfrm>
          <a:prstGeom prst="rect">
            <a:avLst/>
          </a:prstGeom>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857250" indent="-857250">
              <a:buFont typeface="+mj-ea"/>
              <a:buAutoNum type="ea1JpnChsDbPeriod"/>
              <a:defRPr/>
            </a:pPr>
            <a:r>
              <a:rPr lang="zh-CN" altLang="en-US" sz="3600" b="1" dirty="0">
                <a:solidFill>
                  <a:schemeClr val="accent1"/>
                </a:solidFill>
                <a:latin typeface="微软雅黑" panose="020B0503020204020204" pitchFamily="34" charset="-122"/>
                <a:ea typeface="微软雅黑" panose="020B0503020204020204" pitchFamily="34" charset="-122"/>
              </a:rPr>
              <a:t>引言</a:t>
            </a:r>
          </a:p>
        </p:txBody>
      </p:sp>
      <p:sp>
        <p:nvSpPr>
          <p:cNvPr id="40" name="1 Título"/>
          <p:cNvSpPr txBox="1"/>
          <p:nvPr/>
        </p:nvSpPr>
        <p:spPr>
          <a:xfrm>
            <a:off x="4812986" y="3662416"/>
            <a:ext cx="6460897" cy="1346401"/>
          </a:xfrm>
          <a:prstGeom prst="rect">
            <a:avLst/>
          </a:prstGeom>
        </p:spPr>
        <p:txBody>
          <a:bodyPr anchor="ctr"/>
          <a:lstStyle>
            <a:defPPr>
              <a:defRPr lang="zh-CN"/>
            </a:defPPr>
            <a:lvl1pPr algn="ctr">
              <a:defRPr sz="3600" b="1">
                <a:solidFill>
                  <a:schemeClr val="accent1"/>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pPr marL="857250" indent="-857250" algn="l">
              <a:lnSpc>
                <a:spcPct val="110000"/>
              </a:lnSpc>
              <a:buFont typeface="+mj-ea"/>
              <a:buAutoNum type="ea1JpnChsDbPeriod" startAt="3"/>
            </a:pPr>
            <a:r>
              <a:rPr lang="zh-CN" altLang="en-US" dirty="0"/>
              <a:t>原子核形状共存、八极形</a:t>
            </a:r>
            <a:endParaRPr lang="en-US" altLang="zh-CN" dirty="0"/>
          </a:p>
          <a:p>
            <a:pPr algn="l">
              <a:lnSpc>
                <a:spcPct val="110000"/>
              </a:lnSpc>
            </a:pPr>
            <a:r>
              <a:rPr lang="en-US" altLang="zh-CN" dirty="0"/>
              <a:t>    </a:t>
            </a:r>
            <a:r>
              <a:rPr lang="en-US" altLang="zh-CN" sz="3200" dirty="0"/>
              <a:t>   </a:t>
            </a:r>
            <a:r>
              <a:rPr lang="zh-CN" altLang="en-US" dirty="0"/>
              <a:t>变与裂变</a:t>
            </a:r>
          </a:p>
        </p:txBody>
      </p:sp>
      <p:sp>
        <p:nvSpPr>
          <p:cNvPr id="41" name="1 Título"/>
          <p:cNvSpPr txBox="1"/>
          <p:nvPr/>
        </p:nvSpPr>
        <p:spPr>
          <a:xfrm>
            <a:off x="4812987" y="2018375"/>
            <a:ext cx="6137512" cy="1488688"/>
          </a:xfrm>
          <a:prstGeom prst="rect">
            <a:avLst/>
          </a:prstGeom>
        </p:spPr>
        <p:txBody>
          <a:bodyPr wrap="none" anchor="ctr"/>
          <a:lstStyle>
            <a:defPPr>
              <a:defRPr lang="zh-CN"/>
            </a:defPPr>
            <a:lvl1pPr algn="ctr">
              <a:defRPr sz="3600" b="1">
                <a:solidFill>
                  <a:schemeClr val="accent1"/>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pPr marL="857250" indent="-857250" algn="l">
              <a:lnSpc>
                <a:spcPct val="110000"/>
              </a:lnSpc>
              <a:buFont typeface="+mj-ea"/>
              <a:buAutoNum type="ea1JpnChsDbPeriod" startAt="2"/>
            </a:pPr>
            <a:r>
              <a:rPr lang="zh-CN" altLang="en-US" dirty="0"/>
              <a:t>微观集体哈密顿量模型</a:t>
            </a:r>
          </a:p>
        </p:txBody>
      </p:sp>
      <p:sp>
        <p:nvSpPr>
          <p:cNvPr id="42" name="1 Título"/>
          <p:cNvSpPr txBox="1"/>
          <p:nvPr/>
        </p:nvSpPr>
        <p:spPr>
          <a:xfrm>
            <a:off x="4812986" y="5457150"/>
            <a:ext cx="6460897" cy="504057"/>
          </a:xfrm>
          <a:prstGeom prst="rect">
            <a:avLst/>
          </a:prstGeom>
        </p:spPr>
        <p:txBody>
          <a:bodyPr anchor="ctr"/>
          <a:lstStyle>
            <a:defPPr>
              <a:defRPr lang="zh-CN"/>
            </a:defPPr>
            <a:lvl1pPr algn="ctr">
              <a:defRPr sz="3600" b="1">
                <a:solidFill>
                  <a:schemeClr val="accent1"/>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pPr marL="857250" indent="-857250" algn="l">
              <a:buFont typeface="+mj-ea"/>
              <a:buAutoNum type="ea1JpnChsDbPeriod" startAt="4"/>
            </a:pPr>
            <a:r>
              <a:rPr lang="zh-CN" altLang="en-US" dirty="0"/>
              <a:t>总结与展望</a:t>
            </a:r>
          </a:p>
        </p:txBody>
      </p:sp>
    </p:spTree>
    <p:extLst>
      <p:ext uri="{BB962C8B-B14F-4D97-AF65-F5344CB8AC3E}">
        <p14:creationId xmlns:p14="http://schemas.microsoft.com/office/powerpoint/2010/main" val="4210201834"/>
      </p:ext>
    </p:extLst>
  </p:cSld>
  <p:clrMapOvr>
    <a:masterClrMapping/>
  </p:clrMapOvr>
  <mc:AlternateContent xmlns:mc="http://schemas.openxmlformats.org/markup-compatibility/2006" xmlns:p14="http://schemas.microsoft.com/office/powerpoint/2010/main">
    <mc:Choice Requires="p14">
      <p:transition spd="slow" p14:dur="2000" advTm="3468"/>
    </mc:Choice>
    <mc:Fallback xmlns="">
      <p:transition spd="slow" advTm="346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1E9BE326-5452-4640-8C85-1BD1ED598EEB}"/>
              </a:ext>
            </a:extLst>
          </p:cNvPr>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微观集体哈密顿量模型</a:t>
            </a:r>
            <a:endParaRPr lang="zh-CN" altLang="en-US" sz="3400" dirty="0"/>
          </a:p>
        </p:txBody>
      </p:sp>
      <p:grpSp>
        <p:nvGrpSpPr>
          <p:cNvPr id="24" name="组 23"/>
          <p:cNvGrpSpPr>
            <a:grpSpLocks noChangeAspect="1"/>
          </p:cNvGrpSpPr>
          <p:nvPr/>
        </p:nvGrpSpPr>
        <p:grpSpPr>
          <a:xfrm>
            <a:off x="5561047" y="5654020"/>
            <a:ext cx="1080111" cy="1080000"/>
            <a:chOff x="5233494" y="2772238"/>
            <a:chExt cx="1720100" cy="1719923"/>
          </a:xfrm>
        </p:grpSpPr>
        <p:sp>
          <p:nvSpPr>
            <p:cNvPr id="4" name="矩形: 圆角 3">
              <a:extLst>
                <a:ext uri="{FF2B5EF4-FFF2-40B4-BE49-F238E27FC236}">
                  <a16:creationId xmlns:a16="http://schemas.microsoft.com/office/drawing/2014/main" id="{457FE3F6-B339-408E-90A3-2B6380DD5234}"/>
                </a:ext>
              </a:extLst>
            </p:cNvPr>
            <p:cNvSpPr/>
            <p:nvPr/>
          </p:nvSpPr>
          <p:spPr>
            <a:xfrm>
              <a:off x="5233494" y="2772238"/>
              <a:ext cx="1720100" cy="1719923"/>
            </a:xfrm>
            <a:prstGeom prst="roundRect">
              <a:avLst>
                <a:gd name="adj" fmla="val 50000"/>
              </a:avLst>
            </a:prstGeom>
            <a:solidFill>
              <a:schemeClr val="bg1"/>
            </a:solidFill>
            <a:ln>
              <a:solidFill>
                <a:schemeClr val="bg1">
                  <a:lumMod val="85000"/>
                </a:schemeClr>
              </a:solid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9" name="矩形: 圆角 8">
              <a:extLst>
                <a:ext uri="{FF2B5EF4-FFF2-40B4-BE49-F238E27FC236}">
                  <a16:creationId xmlns:a16="http://schemas.microsoft.com/office/drawing/2014/main" id="{5E8564BF-907B-4117-B2B4-BACD78A4B954}"/>
                </a:ext>
              </a:extLst>
            </p:cNvPr>
            <p:cNvSpPr/>
            <p:nvPr/>
          </p:nvSpPr>
          <p:spPr>
            <a:xfrm>
              <a:off x="5318921" y="2857549"/>
              <a:ext cx="1549244" cy="1549301"/>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grpSp>
        <p:nvGrpSpPr>
          <p:cNvPr id="21" name="组合 20">
            <a:extLst>
              <a:ext uri="{FF2B5EF4-FFF2-40B4-BE49-F238E27FC236}">
                <a16:creationId xmlns:a16="http://schemas.microsoft.com/office/drawing/2014/main" id="{31A70CE9-8FF5-4A05-8A8F-65D98ADD1243}"/>
              </a:ext>
            </a:extLst>
          </p:cNvPr>
          <p:cNvGrpSpPr>
            <a:grpSpLocks noChangeAspect="1"/>
          </p:cNvGrpSpPr>
          <p:nvPr/>
        </p:nvGrpSpPr>
        <p:grpSpPr>
          <a:xfrm>
            <a:off x="1538905" y="5640801"/>
            <a:ext cx="1080111" cy="1080000"/>
            <a:chOff x="3136095" y="2865520"/>
            <a:chExt cx="1602845" cy="1602679"/>
          </a:xfrm>
        </p:grpSpPr>
        <p:sp>
          <p:nvSpPr>
            <p:cNvPr id="5" name="矩形: 圆角 4">
              <a:extLst>
                <a:ext uri="{FF2B5EF4-FFF2-40B4-BE49-F238E27FC236}">
                  <a16:creationId xmlns:a16="http://schemas.microsoft.com/office/drawing/2014/main" id="{12E3AFC5-66F1-4767-89D7-5C436000296A}"/>
                </a:ext>
              </a:extLst>
            </p:cNvPr>
            <p:cNvSpPr/>
            <p:nvPr/>
          </p:nvSpPr>
          <p:spPr>
            <a:xfrm>
              <a:off x="3136095" y="2865520"/>
              <a:ext cx="1602845" cy="1602679"/>
            </a:xfrm>
            <a:prstGeom prst="roundRect">
              <a:avLst>
                <a:gd name="adj" fmla="val 50000"/>
              </a:avLst>
            </a:prstGeom>
            <a:solidFill>
              <a:schemeClr val="bg1"/>
            </a:solidFill>
            <a:ln>
              <a:solidFill>
                <a:schemeClr val="bg1">
                  <a:lumMod val="85000"/>
                </a:schemeClr>
              </a:solid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10" name="矩形: 圆角 9">
              <a:extLst>
                <a:ext uri="{FF2B5EF4-FFF2-40B4-BE49-F238E27FC236}">
                  <a16:creationId xmlns:a16="http://schemas.microsoft.com/office/drawing/2014/main" id="{05F9A681-F0F8-4D01-BF1D-060E93334202}"/>
                </a:ext>
              </a:extLst>
            </p:cNvPr>
            <p:cNvSpPr/>
            <p:nvPr/>
          </p:nvSpPr>
          <p:spPr>
            <a:xfrm>
              <a:off x="3215810" y="2945125"/>
              <a:ext cx="1443417" cy="1443469"/>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grpSp>
        <p:nvGrpSpPr>
          <p:cNvPr id="19" name="组合 18">
            <a:extLst>
              <a:ext uri="{FF2B5EF4-FFF2-40B4-BE49-F238E27FC236}">
                <a16:creationId xmlns:a16="http://schemas.microsoft.com/office/drawing/2014/main" id="{65F262BA-14E2-4E06-BA8B-38D29255949C}"/>
              </a:ext>
            </a:extLst>
          </p:cNvPr>
          <p:cNvGrpSpPr/>
          <p:nvPr/>
        </p:nvGrpSpPr>
        <p:grpSpPr>
          <a:xfrm>
            <a:off x="9744792" y="5668097"/>
            <a:ext cx="1080000" cy="1080000"/>
            <a:chOff x="7453060" y="2865520"/>
            <a:chExt cx="1602845" cy="1602679"/>
          </a:xfrm>
        </p:grpSpPr>
        <p:sp>
          <p:nvSpPr>
            <p:cNvPr id="7" name="矩形: 圆角 6">
              <a:extLst>
                <a:ext uri="{FF2B5EF4-FFF2-40B4-BE49-F238E27FC236}">
                  <a16:creationId xmlns:a16="http://schemas.microsoft.com/office/drawing/2014/main" id="{2F3E03F0-6950-4C2B-A44B-F2DBBB536444}"/>
                </a:ext>
              </a:extLst>
            </p:cNvPr>
            <p:cNvSpPr/>
            <p:nvPr/>
          </p:nvSpPr>
          <p:spPr>
            <a:xfrm>
              <a:off x="7453060" y="2865520"/>
              <a:ext cx="1602845" cy="1602679"/>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2" name="矩形: 圆角 11">
              <a:extLst>
                <a:ext uri="{FF2B5EF4-FFF2-40B4-BE49-F238E27FC236}">
                  <a16:creationId xmlns:a16="http://schemas.microsoft.com/office/drawing/2014/main" id="{BE5C8B7C-987E-4929-89B6-40165C9925E1}"/>
                </a:ext>
              </a:extLst>
            </p:cNvPr>
            <p:cNvSpPr/>
            <p:nvPr/>
          </p:nvSpPr>
          <p:spPr>
            <a:xfrm>
              <a:off x="7532775" y="2945125"/>
              <a:ext cx="1443417" cy="1443469"/>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sp>
        <p:nvSpPr>
          <p:cNvPr id="15" name="文本框 14">
            <a:extLst>
              <a:ext uri="{FF2B5EF4-FFF2-40B4-BE49-F238E27FC236}">
                <a16:creationId xmlns:a16="http://schemas.microsoft.com/office/drawing/2014/main" id="{36E17890-364F-43EC-80CB-7C61BA2EACC9}"/>
              </a:ext>
            </a:extLst>
          </p:cNvPr>
          <p:cNvSpPr txBox="1"/>
          <p:nvPr/>
        </p:nvSpPr>
        <p:spPr>
          <a:xfrm>
            <a:off x="5791719" y="5867794"/>
            <a:ext cx="685536" cy="646331"/>
          </a:xfrm>
          <a:prstGeom prst="rect">
            <a:avLst/>
          </a:prstGeom>
          <a:noFill/>
          <a:ln>
            <a:noFill/>
          </a:ln>
        </p:spPr>
        <p:txBody>
          <a:bodyPr wrap="square" rtlCol="0">
            <a:spAutoFit/>
          </a:bodyPr>
          <a:lstStyle/>
          <a:p>
            <a:pPr algn="ctr"/>
            <a:r>
              <a:rPr lang="en-US" altLang="zh-CN" sz="3600" dirty="0">
                <a:solidFill>
                  <a:schemeClr val="bg1">
                    <a:lumMod val="85000"/>
                  </a:schemeClr>
                </a:solidFill>
                <a:latin typeface="+mj-ea"/>
                <a:ea typeface="+mj-ea"/>
              </a:rPr>
              <a:t>2</a:t>
            </a:r>
            <a:endParaRPr lang="zh-CN" altLang="en-US" sz="3600" dirty="0">
              <a:solidFill>
                <a:schemeClr val="bg1">
                  <a:lumMod val="85000"/>
                </a:schemeClr>
              </a:solidFill>
              <a:latin typeface="+mj-ea"/>
              <a:ea typeface="+mj-ea"/>
            </a:endParaRPr>
          </a:p>
        </p:txBody>
      </p:sp>
      <p:sp>
        <p:nvSpPr>
          <p:cNvPr id="16" name="文本框 15">
            <a:extLst>
              <a:ext uri="{FF2B5EF4-FFF2-40B4-BE49-F238E27FC236}">
                <a16:creationId xmlns:a16="http://schemas.microsoft.com/office/drawing/2014/main" id="{40F6D5DE-0CE0-4305-98AE-99F6546E06B6}"/>
              </a:ext>
            </a:extLst>
          </p:cNvPr>
          <p:cNvSpPr txBox="1"/>
          <p:nvPr/>
        </p:nvSpPr>
        <p:spPr>
          <a:xfrm>
            <a:off x="1777485" y="5857835"/>
            <a:ext cx="685536" cy="646331"/>
          </a:xfrm>
          <a:prstGeom prst="rect">
            <a:avLst/>
          </a:prstGeom>
          <a:noFill/>
          <a:ln>
            <a:noFill/>
          </a:ln>
        </p:spPr>
        <p:txBody>
          <a:bodyPr wrap="square" rtlCol="0">
            <a:spAutoFit/>
          </a:bodyPr>
          <a:lstStyle/>
          <a:p>
            <a:pPr algn="ctr"/>
            <a:r>
              <a:rPr lang="en-US" altLang="zh-CN" sz="3600" dirty="0">
                <a:solidFill>
                  <a:schemeClr val="bg1">
                    <a:lumMod val="85000"/>
                  </a:schemeClr>
                </a:solidFill>
                <a:latin typeface="+mj-ea"/>
                <a:ea typeface="+mj-ea"/>
              </a:rPr>
              <a:t>1</a:t>
            </a:r>
            <a:endParaRPr lang="zh-CN" altLang="en-US" sz="3200" dirty="0">
              <a:solidFill>
                <a:schemeClr val="bg1">
                  <a:lumMod val="85000"/>
                </a:schemeClr>
              </a:solidFill>
              <a:latin typeface="+mj-ea"/>
              <a:ea typeface="+mj-ea"/>
            </a:endParaRPr>
          </a:p>
        </p:txBody>
      </p:sp>
      <p:sp>
        <p:nvSpPr>
          <p:cNvPr id="17" name="文本框 16">
            <a:extLst>
              <a:ext uri="{FF2B5EF4-FFF2-40B4-BE49-F238E27FC236}">
                <a16:creationId xmlns:a16="http://schemas.microsoft.com/office/drawing/2014/main" id="{304C96E9-5B82-45AE-84F5-F65C3EAE9D87}"/>
              </a:ext>
            </a:extLst>
          </p:cNvPr>
          <p:cNvSpPr txBox="1"/>
          <p:nvPr/>
        </p:nvSpPr>
        <p:spPr>
          <a:xfrm>
            <a:off x="9956078" y="5885129"/>
            <a:ext cx="685536" cy="646331"/>
          </a:xfrm>
          <a:prstGeom prst="rect">
            <a:avLst/>
          </a:prstGeom>
          <a:noFill/>
        </p:spPr>
        <p:txBody>
          <a:bodyPr wrap="square" rtlCol="0">
            <a:spAutoFit/>
          </a:bodyPr>
          <a:lstStyle/>
          <a:p>
            <a:pPr algn="ctr"/>
            <a:r>
              <a:rPr lang="en-US" altLang="zh-CN" sz="3600" dirty="0">
                <a:latin typeface="+mj-ea"/>
                <a:ea typeface="+mj-ea"/>
              </a:rPr>
              <a:t>3</a:t>
            </a:r>
            <a:endParaRPr lang="zh-CN" altLang="en-US" sz="3200" dirty="0">
              <a:latin typeface="+mj-ea"/>
              <a:ea typeface="+mj-ea"/>
            </a:endParaRPr>
          </a:p>
        </p:txBody>
      </p:sp>
      <p:cxnSp>
        <p:nvCxnSpPr>
          <p:cNvPr id="46" name="直接连接符 45">
            <a:extLst>
              <a:ext uri="{FF2B5EF4-FFF2-40B4-BE49-F238E27FC236}">
                <a16:creationId xmlns:a16="http://schemas.microsoft.com/office/drawing/2014/main" id="{51026F7C-8720-4D11-82C0-6008798AF753}"/>
              </a:ext>
            </a:extLst>
          </p:cNvPr>
          <p:cNvCxnSpPr/>
          <p:nvPr/>
        </p:nvCxnSpPr>
        <p:spPr>
          <a:xfrm>
            <a:off x="2701602" y="6194774"/>
            <a:ext cx="2526171" cy="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C647E54-CA93-47C2-8C9F-F77E17D646D6}"/>
              </a:ext>
            </a:extLst>
          </p:cNvPr>
          <p:cNvCxnSpPr/>
          <p:nvPr/>
        </p:nvCxnSpPr>
        <p:spPr>
          <a:xfrm flipV="1">
            <a:off x="6953592" y="6194775"/>
            <a:ext cx="2490659" cy="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灯片编号占位符 12">
            <a:extLst>
              <a:ext uri="{FF2B5EF4-FFF2-40B4-BE49-F238E27FC236}">
                <a16:creationId xmlns:a16="http://schemas.microsoft.com/office/drawing/2014/main" id="{3AE39A9A-493F-4CA7-BEA4-433CCCFF4EDD}"/>
              </a:ext>
            </a:extLst>
          </p:cNvPr>
          <p:cNvSpPr>
            <a:spLocks noGrp="1"/>
          </p:cNvSpPr>
          <p:nvPr>
            <p:ph type="sldNum" sz="quarter" idx="12"/>
          </p:nvPr>
        </p:nvSpPr>
        <p:spPr/>
        <p:txBody>
          <a:bodyPr/>
          <a:lstStyle/>
          <a:p>
            <a:fld id="{62882B55-B6B2-497F-8568-5D2D4C04CE38}" type="slidenum">
              <a:rPr lang="zh-CN" altLang="en-US" smtClean="0"/>
              <a:t>20</a:t>
            </a:fld>
            <a:endParaRPr lang="zh-CN" altLang="en-US"/>
          </a:p>
        </p:txBody>
      </p:sp>
      <p:pic>
        <p:nvPicPr>
          <p:cNvPr id="27" name="图片 26">
            <a:extLst>
              <a:ext uri="{FF2B5EF4-FFF2-40B4-BE49-F238E27FC236}">
                <a16:creationId xmlns:a16="http://schemas.microsoft.com/office/drawing/2014/main" id="{E3514970-52A2-AAB3-C8CA-18C026079456}"/>
              </a:ext>
            </a:extLst>
          </p:cNvPr>
          <p:cNvPicPr>
            <a:picLocks noChangeAspect="1"/>
          </p:cNvPicPr>
          <p:nvPr/>
        </p:nvPicPr>
        <p:blipFill rotWithShape="1">
          <a:blip r:embed="rId3">
            <a:extLst>
              <a:ext uri="{28A0092B-C50C-407E-A947-70E740481C1C}">
                <a14:useLocalDpi xmlns:a14="http://schemas.microsoft.com/office/drawing/2010/main" val="0"/>
              </a:ext>
            </a:extLst>
          </a:blip>
          <a:srcRect b="13778"/>
          <a:stretch/>
        </p:blipFill>
        <p:spPr>
          <a:xfrm>
            <a:off x="1263065" y="1720456"/>
            <a:ext cx="7281455" cy="3693540"/>
          </a:xfrm>
          <a:prstGeom prst="rect">
            <a:avLst/>
          </a:prstGeom>
        </p:spPr>
      </p:pic>
      <p:cxnSp>
        <p:nvCxnSpPr>
          <p:cNvPr id="28" name="直接连接符 27">
            <a:extLst>
              <a:ext uri="{FF2B5EF4-FFF2-40B4-BE49-F238E27FC236}">
                <a16:creationId xmlns:a16="http://schemas.microsoft.com/office/drawing/2014/main" id="{7CCCF883-ED58-1831-BDC8-5987FBC29504}"/>
              </a:ext>
            </a:extLst>
          </p:cNvPr>
          <p:cNvCxnSpPr>
            <a:cxnSpLocks/>
          </p:cNvCxnSpPr>
          <p:nvPr/>
        </p:nvCxnSpPr>
        <p:spPr>
          <a:xfrm>
            <a:off x="6390125" y="4256631"/>
            <a:ext cx="2881423" cy="0"/>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8D6BA28-69C0-B772-2F64-E5D6C755D8D2}"/>
              </a:ext>
            </a:extLst>
          </p:cNvPr>
          <p:cNvCxnSpPr>
            <a:cxnSpLocks/>
          </p:cNvCxnSpPr>
          <p:nvPr/>
        </p:nvCxnSpPr>
        <p:spPr>
          <a:xfrm>
            <a:off x="6478730" y="4791884"/>
            <a:ext cx="2792818" cy="0"/>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7D47175-A97E-6212-2C22-05A522614E26}"/>
              </a:ext>
            </a:extLst>
          </p:cNvPr>
          <p:cNvCxnSpPr/>
          <p:nvPr/>
        </p:nvCxnSpPr>
        <p:spPr>
          <a:xfrm>
            <a:off x="8888776" y="4256631"/>
            <a:ext cx="0" cy="535172"/>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9DFCFC1B-523B-7251-129E-54CC2FA6AB30}"/>
              </a:ext>
            </a:extLst>
          </p:cNvPr>
          <p:cNvSpPr txBox="1"/>
          <p:nvPr/>
        </p:nvSpPr>
        <p:spPr>
          <a:xfrm>
            <a:off x="8979205" y="4256631"/>
            <a:ext cx="2550698" cy="461665"/>
          </a:xfrm>
          <a:prstGeom prst="rect">
            <a:avLst/>
          </a:prstGeom>
          <a:noFill/>
        </p:spPr>
        <p:txBody>
          <a:bodyPr wrap="none" rtlCol="0">
            <a:spAutoFit/>
          </a:bodyPr>
          <a:lstStyle/>
          <a:p>
            <a:r>
              <a:rPr lang="en-US" altLang="zh-CN" sz="2400" b="1" dirty="0">
                <a:solidFill>
                  <a:schemeClr val="accent5">
                    <a:lumMod val="50000"/>
                  </a:schemeClr>
                </a:solidFill>
                <a:latin typeface="Arial Rounded MT Bold" panose="020F0704030504030204" pitchFamily="34" charset="0"/>
              </a:rPr>
              <a:t>DCE = 1.91 MeV</a:t>
            </a:r>
            <a:endParaRPr lang="zh-CN" altLang="en-US" sz="2400" b="1" dirty="0">
              <a:solidFill>
                <a:schemeClr val="accent5">
                  <a:lumMod val="50000"/>
                </a:schemeClr>
              </a:solidFill>
              <a:latin typeface="Arial Rounded MT Bold" panose="020F0704030504030204" pitchFamily="34" charset="0"/>
            </a:endParaRPr>
          </a:p>
        </p:txBody>
      </p:sp>
      <p:sp>
        <p:nvSpPr>
          <p:cNvPr id="32" name="文本框 31">
            <a:extLst>
              <a:ext uri="{FF2B5EF4-FFF2-40B4-BE49-F238E27FC236}">
                <a16:creationId xmlns:a16="http://schemas.microsoft.com/office/drawing/2014/main" id="{0D284290-DCDE-7BAC-90E9-C4ACBF50AF5B}"/>
              </a:ext>
            </a:extLst>
          </p:cNvPr>
          <p:cNvSpPr txBox="1"/>
          <p:nvPr/>
        </p:nvSpPr>
        <p:spPr>
          <a:xfrm>
            <a:off x="754166" y="1063229"/>
            <a:ext cx="6399509" cy="492443"/>
          </a:xfrm>
          <a:prstGeom prst="rect">
            <a:avLst/>
          </a:prstGeom>
          <a:noFill/>
        </p:spPr>
        <p:txBody>
          <a:bodyPr wrap="none" rtlCol="0">
            <a:spAutoFit/>
          </a:bodyPr>
          <a:lstStyle/>
          <a:p>
            <a:pPr marL="342900" indent="-342900">
              <a:buFont typeface="Wingdings" panose="05000000000000000000" pitchFamily="2" charset="2"/>
              <a:buChar char="Ø"/>
            </a:pPr>
            <a:r>
              <a:rPr lang="en-US" altLang="zh-CN" sz="2600" b="1" dirty="0">
                <a:solidFill>
                  <a:srgbClr val="7030A0"/>
                </a:solidFill>
                <a:latin typeface="微软雅黑" panose="020B0503020204020204" pitchFamily="34" charset="-122"/>
                <a:ea typeface="微软雅黑" panose="020B0503020204020204" pitchFamily="34" charset="-122"/>
              </a:rPr>
              <a:t>DCE:  dynamical correlation energy</a:t>
            </a:r>
            <a:endParaRPr lang="zh-CN" altLang="en-US" sz="2600" b="1" dirty="0">
              <a:solidFill>
                <a:srgbClr val="7030A0"/>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8D8B9893-8255-8AFC-2289-5E40B4E0A10F}"/>
              </a:ext>
            </a:extLst>
          </p:cNvPr>
          <p:cNvPicPr>
            <a:picLocks noChangeAspect="1"/>
          </p:cNvPicPr>
          <p:nvPr/>
        </p:nvPicPr>
        <p:blipFill>
          <a:blip r:embed="rId4"/>
          <a:stretch>
            <a:fillRect/>
          </a:stretch>
        </p:blipFill>
        <p:spPr>
          <a:xfrm>
            <a:off x="3262153" y="5346528"/>
            <a:ext cx="5248016" cy="1035223"/>
          </a:xfrm>
          <a:prstGeom prst="rect">
            <a:avLst/>
          </a:prstGeom>
        </p:spPr>
      </p:pic>
    </p:spTree>
    <p:extLst>
      <p:ext uri="{BB962C8B-B14F-4D97-AF65-F5344CB8AC3E}">
        <p14:creationId xmlns:p14="http://schemas.microsoft.com/office/powerpoint/2010/main" val="294665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1E9BE326-5452-4640-8C85-1BD1ED598EEB}"/>
              </a:ext>
            </a:extLst>
          </p:cNvPr>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微观集体哈密顿量模型</a:t>
            </a:r>
            <a:endParaRPr lang="zh-CN" altLang="en-US" sz="3400" dirty="0"/>
          </a:p>
        </p:txBody>
      </p:sp>
      <p:grpSp>
        <p:nvGrpSpPr>
          <p:cNvPr id="24" name="组 23"/>
          <p:cNvGrpSpPr>
            <a:grpSpLocks noChangeAspect="1"/>
          </p:cNvGrpSpPr>
          <p:nvPr/>
        </p:nvGrpSpPr>
        <p:grpSpPr>
          <a:xfrm>
            <a:off x="5561047" y="5654020"/>
            <a:ext cx="1080111" cy="1080000"/>
            <a:chOff x="5233494" y="2772238"/>
            <a:chExt cx="1720100" cy="1719923"/>
          </a:xfrm>
        </p:grpSpPr>
        <p:sp>
          <p:nvSpPr>
            <p:cNvPr id="4" name="矩形: 圆角 3">
              <a:extLst>
                <a:ext uri="{FF2B5EF4-FFF2-40B4-BE49-F238E27FC236}">
                  <a16:creationId xmlns:a16="http://schemas.microsoft.com/office/drawing/2014/main" id="{457FE3F6-B339-408E-90A3-2B6380DD5234}"/>
                </a:ext>
              </a:extLst>
            </p:cNvPr>
            <p:cNvSpPr/>
            <p:nvPr/>
          </p:nvSpPr>
          <p:spPr>
            <a:xfrm>
              <a:off x="5233494" y="2772238"/>
              <a:ext cx="1720100" cy="1719923"/>
            </a:xfrm>
            <a:prstGeom prst="roundRect">
              <a:avLst>
                <a:gd name="adj" fmla="val 50000"/>
              </a:avLst>
            </a:prstGeom>
            <a:solidFill>
              <a:schemeClr val="bg1"/>
            </a:solidFill>
            <a:ln>
              <a:solidFill>
                <a:schemeClr val="bg1">
                  <a:lumMod val="85000"/>
                </a:schemeClr>
              </a:solid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9" name="矩形: 圆角 8">
              <a:extLst>
                <a:ext uri="{FF2B5EF4-FFF2-40B4-BE49-F238E27FC236}">
                  <a16:creationId xmlns:a16="http://schemas.microsoft.com/office/drawing/2014/main" id="{5E8564BF-907B-4117-B2B4-BACD78A4B954}"/>
                </a:ext>
              </a:extLst>
            </p:cNvPr>
            <p:cNvSpPr/>
            <p:nvPr/>
          </p:nvSpPr>
          <p:spPr>
            <a:xfrm>
              <a:off x="5318921" y="2857549"/>
              <a:ext cx="1549244" cy="1549301"/>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grpSp>
        <p:nvGrpSpPr>
          <p:cNvPr id="21" name="组合 20">
            <a:extLst>
              <a:ext uri="{FF2B5EF4-FFF2-40B4-BE49-F238E27FC236}">
                <a16:creationId xmlns:a16="http://schemas.microsoft.com/office/drawing/2014/main" id="{31A70CE9-8FF5-4A05-8A8F-65D98ADD1243}"/>
              </a:ext>
            </a:extLst>
          </p:cNvPr>
          <p:cNvGrpSpPr>
            <a:grpSpLocks noChangeAspect="1"/>
          </p:cNvGrpSpPr>
          <p:nvPr/>
        </p:nvGrpSpPr>
        <p:grpSpPr>
          <a:xfrm>
            <a:off x="1538905" y="5640801"/>
            <a:ext cx="1080111" cy="1080000"/>
            <a:chOff x="3136095" y="2865520"/>
            <a:chExt cx="1602845" cy="1602679"/>
          </a:xfrm>
        </p:grpSpPr>
        <p:sp>
          <p:nvSpPr>
            <p:cNvPr id="5" name="矩形: 圆角 4">
              <a:extLst>
                <a:ext uri="{FF2B5EF4-FFF2-40B4-BE49-F238E27FC236}">
                  <a16:creationId xmlns:a16="http://schemas.microsoft.com/office/drawing/2014/main" id="{12E3AFC5-66F1-4767-89D7-5C436000296A}"/>
                </a:ext>
              </a:extLst>
            </p:cNvPr>
            <p:cNvSpPr/>
            <p:nvPr/>
          </p:nvSpPr>
          <p:spPr>
            <a:xfrm>
              <a:off x="3136095" y="2865520"/>
              <a:ext cx="1602845" cy="1602679"/>
            </a:xfrm>
            <a:prstGeom prst="roundRect">
              <a:avLst>
                <a:gd name="adj" fmla="val 50000"/>
              </a:avLst>
            </a:prstGeom>
            <a:solidFill>
              <a:schemeClr val="bg1"/>
            </a:solidFill>
            <a:ln>
              <a:solidFill>
                <a:schemeClr val="bg1">
                  <a:lumMod val="85000"/>
                </a:schemeClr>
              </a:solid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sp>
          <p:nvSpPr>
            <p:cNvPr id="10" name="矩形: 圆角 9">
              <a:extLst>
                <a:ext uri="{FF2B5EF4-FFF2-40B4-BE49-F238E27FC236}">
                  <a16:creationId xmlns:a16="http://schemas.microsoft.com/office/drawing/2014/main" id="{05F9A681-F0F8-4D01-BF1D-060E93334202}"/>
                </a:ext>
              </a:extLst>
            </p:cNvPr>
            <p:cNvSpPr/>
            <p:nvPr/>
          </p:nvSpPr>
          <p:spPr>
            <a:xfrm>
              <a:off x="3215810" y="2945125"/>
              <a:ext cx="1443417" cy="1443469"/>
            </a:xfrm>
            <a:prstGeom prst="roundRect">
              <a:avLst>
                <a:gd name="adj" fmla="val 5000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prstClr val="black">
                      <a:alpha val="40000"/>
                    </a:prstClr>
                  </a:outerShdw>
                </a:effectLst>
              </a:endParaRPr>
            </a:p>
          </p:txBody>
        </p:sp>
      </p:grpSp>
      <p:grpSp>
        <p:nvGrpSpPr>
          <p:cNvPr id="19" name="组合 18">
            <a:extLst>
              <a:ext uri="{FF2B5EF4-FFF2-40B4-BE49-F238E27FC236}">
                <a16:creationId xmlns:a16="http://schemas.microsoft.com/office/drawing/2014/main" id="{65F262BA-14E2-4E06-BA8B-38D29255949C}"/>
              </a:ext>
            </a:extLst>
          </p:cNvPr>
          <p:cNvGrpSpPr/>
          <p:nvPr/>
        </p:nvGrpSpPr>
        <p:grpSpPr>
          <a:xfrm>
            <a:off x="9744792" y="5668097"/>
            <a:ext cx="1080000" cy="1080000"/>
            <a:chOff x="7453060" y="2865520"/>
            <a:chExt cx="1602845" cy="1602679"/>
          </a:xfrm>
        </p:grpSpPr>
        <p:sp>
          <p:nvSpPr>
            <p:cNvPr id="7" name="矩形: 圆角 6">
              <a:extLst>
                <a:ext uri="{FF2B5EF4-FFF2-40B4-BE49-F238E27FC236}">
                  <a16:creationId xmlns:a16="http://schemas.microsoft.com/office/drawing/2014/main" id="{2F3E03F0-6950-4C2B-A44B-F2DBBB536444}"/>
                </a:ext>
              </a:extLst>
            </p:cNvPr>
            <p:cNvSpPr/>
            <p:nvPr/>
          </p:nvSpPr>
          <p:spPr>
            <a:xfrm>
              <a:off x="7453060" y="2865520"/>
              <a:ext cx="1602845" cy="1602679"/>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2" name="矩形: 圆角 11">
              <a:extLst>
                <a:ext uri="{FF2B5EF4-FFF2-40B4-BE49-F238E27FC236}">
                  <a16:creationId xmlns:a16="http://schemas.microsoft.com/office/drawing/2014/main" id="{BE5C8B7C-987E-4929-89B6-40165C9925E1}"/>
                </a:ext>
              </a:extLst>
            </p:cNvPr>
            <p:cNvSpPr/>
            <p:nvPr/>
          </p:nvSpPr>
          <p:spPr>
            <a:xfrm>
              <a:off x="7532775" y="2945125"/>
              <a:ext cx="1443417" cy="1443469"/>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sp>
        <p:nvSpPr>
          <p:cNvPr id="15" name="文本框 14">
            <a:extLst>
              <a:ext uri="{FF2B5EF4-FFF2-40B4-BE49-F238E27FC236}">
                <a16:creationId xmlns:a16="http://schemas.microsoft.com/office/drawing/2014/main" id="{36E17890-364F-43EC-80CB-7C61BA2EACC9}"/>
              </a:ext>
            </a:extLst>
          </p:cNvPr>
          <p:cNvSpPr txBox="1"/>
          <p:nvPr/>
        </p:nvSpPr>
        <p:spPr>
          <a:xfrm>
            <a:off x="5791719" y="5867794"/>
            <a:ext cx="685536" cy="646331"/>
          </a:xfrm>
          <a:prstGeom prst="rect">
            <a:avLst/>
          </a:prstGeom>
          <a:noFill/>
          <a:ln>
            <a:noFill/>
          </a:ln>
        </p:spPr>
        <p:txBody>
          <a:bodyPr wrap="square" rtlCol="0">
            <a:spAutoFit/>
          </a:bodyPr>
          <a:lstStyle/>
          <a:p>
            <a:pPr algn="ctr"/>
            <a:r>
              <a:rPr lang="en-US" altLang="zh-CN" sz="3600" dirty="0">
                <a:solidFill>
                  <a:schemeClr val="bg1">
                    <a:lumMod val="85000"/>
                  </a:schemeClr>
                </a:solidFill>
                <a:latin typeface="+mj-ea"/>
                <a:ea typeface="+mj-ea"/>
              </a:rPr>
              <a:t>2</a:t>
            </a:r>
            <a:endParaRPr lang="zh-CN" altLang="en-US" sz="3600" dirty="0">
              <a:solidFill>
                <a:schemeClr val="bg1">
                  <a:lumMod val="85000"/>
                </a:schemeClr>
              </a:solidFill>
              <a:latin typeface="+mj-ea"/>
              <a:ea typeface="+mj-ea"/>
            </a:endParaRPr>
          </a:p>
        </p:txBody>
      </p:sp>
      <p:sp>
        <p:nvSpPr>
          <p:cNvPr id="16" name="文本框 15">
            <a:extLst>
              <a:ext uri="{FF2B5EF4-FFF2-40B4-BE49-F238E27FC236}">
                <a16:creationId xmlns:a16="http://schemas.microsoft.com/office/drawing/2014/main" id="{40F6D5DE-0CE0-4305-98AE-99F6546E06B6}"/>
              </a:ext>
            </a:extLst>
          </p:cNvPr>
          <p:cNvSpPr txBox="1"/>
          <p:nvPr/>
        </p:nvSpPr>
        <p:spPr>
          <a:xfrm>
            <a:off x="1777485" y="5857835"/>
            <a:ext cx="685536" cy="646331"/>
          </a:xfrm>
          <a:prstGeom prst="rect">
            <a:avLst/>
          </a:prstGeom>
          <a:noFill/>
          <a:ln>
            <a:noFill/>
          </a:ln>
        </p:spPr>
        <p:txBody>
          <a:bodyPr wrap="square" rtlCol="0">
            <a:spAutoFit/>
          </a:bodyPr>
          <a:lstStyle/>
          <a:p>
            <a:pPr algn="ctr"/>
            <a:r>
              <a:rPr lang="en-US" altLang="zh-CN" sz="3600" dirty="0">
                <a:solidFill>
                  <a:schemeClr val="bg1">
                    <a:lumMod val="85000"/>
                  </a:schemeClr>
                </a:solidFill>
                <a:latin typeface="+mj-ea"/>
                <a:ea typeface="+mj-ea"/>
              </a:rPr>
              <a:t>1</a:t>
            </a:r>
            <a:endParaRPr lang="zh-CN" altLang="en-US" sz="3200" dirty="0">
              <a:solidFill>
                <a:schemeClr val="bg1">
                  <a:lumMod val="85000"/>
                </a:schemeClr>
              </a:solidFill>
              <a:latin typeface="+mj-ea"/>
              <a:ea typeface="+mj-ea"/>
            </a:endParaRPr>
          </a:p>
        </p:txBody>
      </p:sp>
      <p:sp>
        <p:nvSpPr>
          <p:cNvPr id="17" name="文本框 16">
            <a:extLst>
              <a:ext uri="{FF2B5EF4-FFF2-40B4-BE49-F238E27FC236}">
                <a16:creationId xmlns:a16="http://schemas.microsoft.com/office/drawing/2014/main" id="{304C96E9-5B82-45AE-84F5-F65C3EAE9D87}"/>
              </a:ext>
            </a:extLst>
          </p:cNvPr>
          <p:cNvSpPr txBox="1"/>
          <p:nvPr/>
        </p:nvSpPr>
        <p:spPr>
          <a:xfrm>
            <a:off x="9956078" y="5885129"/>
            <a:ext cx="685536" cy="646331"/>
          </a:xfrm>
          <a:prstGeom prst="rect">
            <a:avLst/>
          </a:prstGeom>
          <a:noFill/>
        </p:spPr>
        <p:txBody>
          <a:bodyPr wrap="square" rtlCol="0">
            <a:spAutoFit/>
          </a:bodyPr>
          <a:lstStyle/>
          <a:p>
            <a:pPr algn="ctr"/>
            <a:r>
              <a:rPr lang="en-US" altLang="zh-CN" sz="3600" dirty="0">
                <a:latin typeface="+mj-ea"/>
                <a:ea typeface="+mj-ea"/>
              </a:rPr>
              <a:t>3</a:t>
            </a:r>
            <a:endParaRPr lang="zh-CN" altLang="en-US" sz="3200" dirty="0">
              <a:latin typeface="+mj-ea"/>
              <a:ea typeface="+mj-ea"/>
            </a:endParaRPr>
          </a:p>
        </p:txBody>
      </p:sp>
      <p:cxnSp>
        <p:nvCxnSpPr>
          <p:cNvPr id="46" name="直接连接符 45">
            <a:extLst>
              <a:ext uri="{FF2B5EF4-FFF2-40B4-BE49-F238E27FC236}">
                <a16:creationId xmlns:a16="http://schemas.microsoft.com/office/drawing/2014/main" id="{51026F7C-8720-4D11-82C0-6008798AF753}"/>
              </a:ext>
            </a:extLst>
          </p:cNvPr>
          <p:cNvCxnSpPr/>
          <p:nvPr/>
        </p:nvCxnSpPr>
        <p:spPr>
          <a:xfrm>
            <a:off x="2701602" y="6194774"/>
            <a:ext cx="2526171" cy="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C647E54-CA93-47C2-8C9F-F77E17D646D6}"/>
              </a:ext>
            </a:extLst>
          </p:cNvPr>
          <p:cNvCxnSpPr/>
          <p:nvPr/>
        </p:nvCxnSpPr>
        <p:spPr>
          <a:xfrm flipV="1">
            <a:off x="6953592" y="6194775"/>
            <a:ext cx="2490659" cy="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组 17"/>
          <p:cNvGrpSpPr/>
          <p:nvPr/>
        </p:nvGrpSpPr>
        <p:grpSpPr>
          <a:xfrm>
            <a:off x="1682451" y="1201019"/>
            <a:ext cx="8949838" cy="4353238"/>
            <a:chOff x="4407882" y="1409493"/>
            <a:chExt cx="7656739" cy="3747008"/>
          </a:xfrm>
        </p:grpSpPr>
        <p:pic>
          <p:nvPicPr>
            <p:cNvPr id="11" name="图片 10"/>
            <p:cNvPicPr>
              <a:picLocks noChangeAspect="1"/>
            </p:cNvPicPr>
            <p:nvPr/>
          </p:nvPicPr>
          <p:blipFill>
            <a:blip r:embed="rId3"/>
            <a:stretch>
              <a:fillRect/>
            </a:stretch>
          </p:blipFill>
          <p:spPr>
            <a:xfrm>
              <a:off x="4407882" y="1409493"/>
              <a:ext cx="7656739" cy="3747008"/>
            </a:xfrm>
            <a:prstGeom prst="rect">
              <a:avLst/>
            </a:prstGeom>
          </p:spPr>
        </p:pic>
        <p:sp>
          <p:nvSpPr>
            <p:cNvPr id="14" name="文本框 13"/>
            <p:cNvSpPr txBox="1"/>
            <p:nvPr/>
          </p:nvSpPr>
          <p:spPr>
            <a:xfrm>
              <a:off x="7697337" y="4626591"/>
              <a:ext cx="887105" cy="400110"/>
            </a:xfrm>
            <a:prstGeom prst="rect">
              <a:avLst/>
            </a:prstGeom>
            <a:solidFill>
              <a:schemeClr val="bg1"/>
            </a:solidFill>
          </p:spPr>
          <p:txBody>
            <a:bodyPr wrap="square" rtlCol="0">
              <a:spAutoFit/>
            </a:bodyPr>
            <a:lstStyle/>
            <a:p>
              <a:pPr algn="l"/>
              <a:r>
                <a:rPr kumimoji="1" lang="en-US" altLang="zh-CN" sz="2000" b="1" dirty="0">
                  <a:solidFill>
                    <a:srgbClr val="002060"/>
                  </a:solidFill>
                  <a:latin typeface="Arial" charset="0"/>
                  <a:ea typeface="Arial" charset="0"/>
                  <a:cs typeface="Arial" charset="0"/>
                </a:rPr>
                <a:t>  CH</a:t>
              </a:r>
              <a:endParaRPr kumimoji="1" lang="zh-CN" altLang="en-US" b="1" dirty="0">
                <a:solidFill>
                  <a:srgbClr val="002060"/>
                </a:solidFill>
                <a:latin typeface="Arial" charset="0"/>
                <a:ea typeface="Arial" charset="0"/>
                <a:cs typeface="Arial" charset="0"/>
              </a:endParaRPr>
            </a:p>
          </p:txBody>
        </p:sp>
      </p:grpSp>
      <p:sp>
        <p:nvSpPr>
          <p:cNvPr id="13" name="灯片编号占位符 12">
            <a:extLst>
              <a:ext uri="{FF2B5EF4-FFF2-40B4-BE49-F238E27FC236}">
                <a16:creationId xmlns:a16="http://schemas.microsoft.com/office/drawing/2014/main" id="{3AE39A9A-493F-4CA7-BEA4-433CCCFF4EDD}"/>
              </a:ext>
            </a:extLst>
          </p:cNvPr>
          <p:cNvSpPr>
            <a:spLocks noGrp="1"/>
          </p:cNvSpPr>
          <p:nvPr>
            <p:ph type="sldNum" sz="quarter" idx="12"/>
          </p:nvPr>
        </p:nvSpPr>
        <p:spPr/>
        <p:txBody>
          <a:bodyPr/>
          <a:lstStyle/>
          <a:p>
            <a:fld id="{62882B55-B6B2-497F-8568-5D2D4C04CE38}" type="slidenum">
              <a:rPr lang="zh-CN" altLang="en-US" smtClean="0"/>
              <a:t>21</a:t>
            </a:fld>
            <a:endParaRPr lang="zh-CN" altLang="en-US"/>
          </a:p>
        </p:txBody>
      </p:sp>
    </p:spTree>
    <p:extLst>
      <p:ext uri="{BB962C8B-B14F-4D97-AF65-F5344CB8AC3E}">
        <p14:creationId xmlns:p14="http://schemas.microsoft.com/office/powerpoint/2010/main" val="2343786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06E48465-5A69-4DA4-988A-E0E6ED7BA88D}"/>
              </a:ext>
            </a:extLst>
          </p:cNvPr>
          <p:cNvSpPr/>
          <p:nvPr/>
        </p:nvSpPr>
        <p:spPr>
          <a:xfrm>
            <a:off x="408214" y="391712"/>
            <a:ext cx="3109901" cy="6078536"/>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cxnSp>
        <p:nvCxnSpPr>
          <p:cNvPr id="3" name="直接连接符 2">
            <a:extLst>
              <a:ext uri="{FF2B5EF4-FFF2-40B4-BE49-F238E27FC236}">
                <a16:creationId xmlns:a16="http://schemas.microsoft.com/office/drawing/2014/main" id="{F2060411-2F3E-4BE0-824F-8AF62AB3DE6B}"/>
              </a:ext>
            </a:extLst>
          </p:cNvPr>
          <p:cNvCxnSpPr>
            <a:cxnSpLocks/>
          </p:cNvCxnSpPr>
          <p:nvPr/>
        </p:nvCxnSpPr>
        <p:spPr>
          <a:xfrm>
            <a:off x="3617371" y="391711"/>
            <a:ext cx="0" cy="6078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13CA338-FAFE-47E5-868C-0A907EE3867B}"/>
              </a:ext>
            </a:extLst>
          </p:cNvPr>
          <p:cNvSpPr txBox="1"/>
          <p:nvPr/>
        </p:nvSpPr>
        <p:spPr>
          <a:xfrm>
            <a:off x="2290272" y="963931"/>
            <a:ext cx="766211" cy="1569660"/>
          </a:xfrm>
          <a:prstGeom prst="rect">
            <a:avLst/>
          </a:prstGeom>
          <a:noFill/>
        </p:spPr>
        <p:txBody>
          <a:bodyPr vert="horz" wrap="square" rtlCol="0">
            <a:spAutoFit/>
          </a:bodyPr>
          <a:lstStyle/>
          <a:p>
            <a:pPr algn="dist"/>
            <a:r>
              <a:rPr lang="zh-CN" altLang="en-US" sz="4800" b="1" dirty="0">
                <a:solidFill>
                  <a:srgbClr val="FFFF00"/>
                </a:solidFill>
                <a:latin typeface="SimHei" charset="-122"/>
                <a:ea typeface="SimHei" charset="-122"/>
                <a:cs typeface="SimHei" charset="-122"/>
              </a:rPr>
              <a:t>提</a:t>
            </a:r>
            <a:endParaRPr lang="en-US" altLang="zh-CN" sz="4800" b="1" dirty="0">
              <a:solidFill>
                <a:srgbClr val="FFFF00"/>
              </a:solidFill>
              <a:latin typeface="SimHei" charset="-122"/>
              <a:ea typeface="SimHei" charset="-122"/>
              <a:cs typeface="SimHei" charset="-122"/>
            </a:endParaRPr>
          </a:p>
          <a:p>
            <a:pPr algn="dist"/>
            <a:r>
              <a:rPr lang="zh-CN" altLang="en-US" sz="4800" b="1" dirty="0">
                <a:solidFill>
                  <a:srgbClr val="FFFF00"/>
                </a:solidFill>
                <a:latin typeface="SimHei" charset="-122"/>
                <a:ea typeface="SimHei" charset="-122"/>
                <a:cs typeface="SimHei" charset="-122"/>
              </a:rPr>
              <a:t>纲</a:t>
            </a:r>
          </a:p>
        </p:txBody>
      </p:sp>
      <p:sp>
        <p:nvSpPr>
          <p:cNvPr id="6" name="等腰三角形 5">
            <a:extLst>
              <a:ext uri="{FF2B5EF4-FFF2-40B4-BE49-F238E27FC236}">
                <a16:creationId xmlns:a16="http://schemas.microsoft.com/office/drawing/2014/main" id="{0A2CAD65-956A-4567-94D0-AA0100435B6B}"/>
              </a:ext>
            </a:extLst>
          </p:cNvPr>
          <p:cNvSpPr/>
          <p:nvPr/>
        </p:nvSpPr>
        <p:spPr>
          <a:xfrm rot="5400000">
            <a:off x="2538092" y="2987715"/>
            <a:ext cx="274320" cy="2364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6">
            <a:extLst>
              <a:ext uri="{FF2B5EF4-FFF2-40B4-BE49-F238E27FC236}">
                <a16:creationId xmlns:a16="http://schemas.microsoft.com/office/drawing/2014/main" id="{457D8751-CE4F-4DF9-BE84-97C792D644F7}"/>
              </a:ext>
            </a:extLst>
          </p:cNvPr>
          <p:cNvSpPr>
            <a:spLocks/>
          </p:cNvSpPr>
          <p:nvPr/>
        </p:nvSpPr>
        <p:spPr bwMode="auto">
          <a:xfrm>
            <a:off x="-544049" y="3971559"/>
            <a:ext cx="3680740" cy="2166210"/>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8" name="1 Título"/>
          <p:cNvSpPr txBox="1"/>
          <p:nvPr/>
        </p:nvSpPr>
        <p:spPr>
          <a:xfrm>
            <a:off x="4812986" y="1077110"/>
            <a:ext cx="6460897" cy="504057"/>
          </a:xfrm>
          <a:prstGeom prst="rect">
            <a:avLst/>
          </a:prstGeom>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857250" indent="-857250">
              <a:buFont typeface="+mj-ea"/>
              <a:buAutoNum type="ea1JpnChsDbPeriod"/>
              <a:defRPr/>
            </a:pPr>
            <a:r>
              <a:rPr lang="zh-CN" altLang="en-US" sz="3600" b="1" dirty="0">
                <a:solidFill>
                  <a:schemeClr val="bg1">
                    <a:lumMod val="95000"/>
                  </a:schemeClr>
                </a:solidFill>
                <a:latin typeface="微软雅黑" panose="020B0503020204020204" pitchFamily="34" charset="-122"/>
                <a:ea typeface="微软雅黑" panose="020B0503020204020204" pitchFamily="34" charset="-122"/>
              </a:rPr>
              <a:t>引言</a:t>
            </a:r>
          </a:p>
        </p:txBody>
      </p:sp>
      <p:sp>
        <p:nvSpPr>
          <p:cNvPr id="40" name="1 Título"/>
          <p:cNvSpPr txBox="1"/>
          <p:nvPr/>
        </p:nvSpPr>
        <p:spPr>
          <a:xfrm>
            <a:off x="4812986" y="3662416"/>
            <a:ext cx="6460897" cy="1346401"/>
          </a:xfrm>
          <a:prstGeom prst="rect">
            <a:avLst/>
          </a:prstGeom>
        </p:spPr>
        <p:txBody>
          <a:bodyPr anchor="ctr"/>
          <a:lstStyle>
            <a:defPPr>
              <a:defRPr lang="zh-CN"/>
            </a:defPPr>
            <a:lvl1pPr algn="ctr">
              <a:defRPr sz="3600" b="1">
                <a:solidFill>
                  <a:schemeClr val="accent1"/>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pPr marL="857250" indent="-857250" algn="l">
              <a:lnSpc>
                <a:spcPct val="110000"/>
              </a:lnSpc>
              <a:buFont typeface="+mj-ea"/>
              <a:buAutoNum type="ea1JpnChsDbPeriod" startAt="3"/>
            </a:pPr>
            <a:r>
              <a:rPr lang="zh-CN" altLang="en-US" dirty="0"/>
              <a:t>原子核形状共存、八极形</a:t>
            </a:r>
            <a:endParaRPr lang="en-US" altLang="zh-CN" dirty="0"/>
          </a:p>
          <a:p>
            <a:pPr algn="l">
              <a:lnSpc>
                <a:spcPct val="110000"/>
              </a:lnSpc>
            </a:pPr>
            <a:r>
              <a:rPr lang="en-US" altLang="zh-CN" dirty="0"/>
              <a:t>    </a:t>
            </a:r>
            <a:r>
              <a:rPr lang="en-US" altLang="zh-CN" sz="3200" dirty="0"/>
              <a:t>   </a:t>
            </a:r>
            <a:r>
              <a:rPr lang="zh-CN" altLang="en-US" dirty="0"/>
              <a:t>变与裂变</a:t>
            </a:r>
          </a:p>
        </p:txBody>
      </p:sp>
      <p:sp>
        <p:nvSpPr>
          <p:cNvPr id="41" name="1 Título"/>
          <p:cNvSpPr txBox="1"/>
          <p:nvPr/>
        </p:nvSpPr>
        <p:spPr>
          <a:xfrm>
            <a:off x="4812987" y="2018375"/>
            <a:ext cx="6137512" cy="1488688"/>
          </a:xfrm>
          <a:prstGeom prst="rect">
            <a:avLst/>
          </a:prstGeom>
        </p:spPr>
        <p:txBody>
          <a:bodyPr wrap="none" anchor="ctr"/>
          <a:lstStyle>
            <a:defPPr>
              <a:defRPr lang="zh-CN"/>
            </a:defPPr>
            <a:lvl1pPr algn="ctr">
              <a:defRPr sz="3600" b="1">
                <a:solidFill>
                  <a:schemeClr val="accent1"/>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pPr marL="857250" indent="-857250" algn="l">
              <a:lnSpc>
                <a:spcPct val="110000"/>
              </a:lnSpc>
              <a:buFont typeface="+mj-ea"/>
              <a:buAutoNum type="ea1JpnChsDbPeriod" startAt="2"/>
            </a:pPr>
            <a:r>
              <a:rPr lang="zh-CN" altLang="en-US" dirty="0">
                <a:solidFill>
                  <a:schemeClr val="bg1">
                    <a:lumMod val="95000"/>
                  </a:schemeClr>
                </a:solidFill>
              </a:rPr>
              <a:t>微观集体哈密顿量模型</a:t>
            </a:r>
          </a:p>
        </p:txBody>
      </p:sp>
      <p:sp>
        <p:nvSpPr>
          <p:cNvPr id="42" name="1 Título"/>
          <p:cNvSpPr txBox="1"/>
          <p:nvPr/>
        </p:nvSpPr>
        <p:spPr>
          <a:xfrm>
            <a:off x="4812986" y="5457150"/>
            <a:ext cx="6460897" cy="504057"/>
          </a:xfrm>
          <a:prstGeom prst="rect">
            <a:avLst/>
          </a:prstGeom>
        </p:spPr>
        <p:txBody>
          <a:bodyPr anchor="ctr"/>
          <a:lstStyle>
            <a:defPPr>
              <a:defRPr lang="zh-CN"/>
            </a:defPPr>
            <a:lvl1pPr algn="ctr">
              <a:defRPr sz="3600" b="1">
                <a:solidFill>
                  <a:schemeClr val="accent1"/>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pPr marL="857250" indent="-857250" algn="l">
              <a:buFont typeface="+mj-ea"/>
              <a:buAutoNum type="ea1JpnChsDbPeriod" startAt="4"/>
            </a:pPr>
            <a:r>
              <a:rPr lang="zh-CN" altLang="en-US" dirty="0">
                <a:solidFill>
                  <a:schemeClr val="bg1">
                    <a:lumMod val="95000"/>
                  </a:schemeClr>
                </a:solidFill>
              </a:rPr>
              <a:t>总结与展望</a:t>
            </a:r>
          </a:p>
        </p:txBody>
      </p:sp>
    </p:spTree>
    <p:extLst>
      <p:ext uri="{BB962C8B-B14F-4D97-AF65-F5344CB8AC3E}">
        <p14:creationId xmlns:p14="http://schemas.microsoft.com/office/powerpoint/2010/main" val="4072394379"/>
      </p:ext>
    </p:extLst>
  </p:cSld>
  <p:clrMapOvr>
    <a:masterClrMapping/>
  </p:clrMapOvr>
  <mc:AlternateContent xmlns:mc="http://schemas.openxmlformats.org/markup-compatibility/2006" xmlns:p14="http://schemas.microsoft.com/office/powerpoint/2010/main">
    <mc:Choice Requires="p14">
      <p:transition spd="slow" p14:dur="2000" advTm="3468"/>
    </mc:Choice>
    <mc:Fallback xmlns="">
      <p:transition spd="slow" advTm="346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9D306B1-CDA8-E2A4-DD73-F043ACB0DF78}"/>
              </a:ext>
            </a:extLst>
          </p:cNvPr>
          <p:cNvSpPr/>
          <p:nvPr/>
        </p:nvSpPr>
        <p:spPr>
          <a:xfrm>
            <a:off x="3245005" y="6270083"/>
            <a:ext cx="5982629" cy="512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内容占位符 11">
            <a:extLst>
              <a:ext uri="{FF2B5EF4-FFF2-40B4-BE49-F238E27FC236}">
                <a16:creationId xmlns:a16="http://schemas.microsoft.com/office/drawing/2014/main" id="{2C95F510-94DA-4A1E-B573-D9510CFB4BF5}"/>
              </a:ext>
            </a:extLst>
          </p:cNvPr>
          <p:cNvSpPr txBox="1">
            <a:spLocks/>
          </p:cNvSpPr>
          <p:nvPr/>
        </p:nvSpPr>
        <p:spPr>
          <a:xfrm>
            <a:off x="1248887" y="4837149"/>
            <a:ext cx="10472616" cy="13127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With DCEs,</a:t>
            </a:r>
            <a:r>
              <a:rPr lang="zh-CN" altLang="en-US"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the deviations of binding energies predicted by triaxial RHB with PC-PK1 are mostly within </a:t>
            </a:r>
            <a:r>
              <a:rPr lang="en-US" altLang="zh-CN" sz="20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±1 MeV</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This is consistent with our previous triaxial RMF+BCS calculations.</a:t>
            </a:r>
          </a:p>
        </p:txBody>
      </p:sp>
      <p:pic>
        <p:nvPicPr>
          <p:cNvPr id="28" name="图片 27"/>
          <p:cNvPicPr>
            <a:picLocks noChangeAspect="1"/>
          </p:cNvPicPr>
          <p:nvPr/>
        </p:nvPicPr>
        <p:blipFill rotWithShape="1">
          <a:blip r:embed="rId3" cstate="print">
            <a:extLst>
              <a:ext uri="{28A0092B-C50C-407E-A947-70E740481C1C}">
                <a14:useLocalDpi xmlns:a14="http://schemas.microsoft.com/office/drawing/2010/main" val="0"/>
              </a:ext>
            </a:extLst>
          </a:blip>
          <a:srcRect l="21333" t="28708" r="21167" b="25217"/>
          <a:stretch/>
        </p:blipFill>
        <p:spPr>
          <a:xfrm>
            <a:off x="1311395" y="1017086"/>
            <a:ext cx="9515681" cy="3820063"/>
          </a:xfrm>
          <a:prstGeom prst="rect">
            <a:avLst/>
          </a:prstGeom>
        </p:spPr>
      </p:pic>
      <p:sp>
        <p:nvSpPr>
          <p:cNvPr id="34" name="矩形 33">
            <a:extLst>
              <a:ext uri="{FF2B5EF4-FFF2-40B4-BE49-F238E27FC236}">
                <a16:creationId xmlns:a16="http://schemas.microsoft.com/office/drawing/2014/main" id="{1362BEAB-029D-4116-81AF-8F831AE273D8}"/>
              </a:ext>
            </a:extLst>
          </p:cNvPr>
          <p:cNvSpPr/>
          <p:nvPr/>
        </p:nvSpPr>
        <p:spPr>
          <a:xfrm>
            <a:off x="5921775" y="3633324"/>
            <a:ext cx="2434398" cy="276999"/>
          </a:xfrm>
          <a:prstGeom prst="rect">
            <a:avLst/>
          </a:prstGeom>
        </p:spPr>
        <p:txBody>
          <a:bodyPr wrap="square">
            <a:spAutoFit/>
          </a:bodyPr>
          <a:lstStyle/>
          <a:p>
            <a:pPr algn="r"/>
            <a:r>
              <a:rPr lang="en-US" altLang="zh-CN"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Experimental data from AME2016</a:t>
            </a:r>
            <a:endParaRPr lang="zh-CN" altLang="en-US"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 Box 4"/>
          <p:cNvSpPr txBox="1">
            <a:spLocks noChangeArrowheads="1"/>
          </p:cNvSpPr>
          <p:nvPr/>
        </p:nvSpPr>
        <p:spPr bwMode="auto">
          <a:xfrm>
            <a:off x="6096000" y="5630390"/>
            <a:ext cx="5188280" cy="20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algn="r">
              <a:lnSpc>
                <a:spcPct val="125000"/>
              </a:lnSpc>
            </a:pPr>
            <a:r>
              <a:rPr lang="en-US" altLang="zh-CN" sz="1200" dirty="0">
                <a:solidFill>
                  <a:srgbClr val="0E34F0"/>
                </a:solidFill>
                <a:latin typeface="Times New Roman" panose="02020603050405020304" pitchFamily="18" charset="0"/>
                <a:cs typeface="Times New Roman" panose="02020603050405020304" pitchFamily="18" charset="0"/>
              </a:rPr>
              <a:t>K.Q. Lu, Z.X. Li, Z.P. Li, J.M. Yao, and J. Meng, </a:t>
            </a:r>
            <a:r>
              <a:rPr lang="en-US" altLang="zh-CN" sz="1200" i="1" dirty="0">
                <a:solidFill>
                  <a:srgbClr val="0E34F0"/>
                </a:solidFill>
                <a:latin typeface="Times New Roman" panose="02020603050405020304" pitchFamily="18" charset="0"/>
                <a:cs typeface="Times New Roman" panose="02020603050405020304" pitchFamily="18" charset="0"/>
              </a:rPr>
              <a:t>Phys. Rev. C</a:t>
            </a:r>
            <a:r>
              <a:rPr lang="en-US" altLang="zh-CN" sz="1200" dirty="0">
                <a:solidFill>
                  <a:srgbClr val="0E34F0"/>
                </a:solidFill>
                <a:latin typeface="Times New Roman" panose="02020603050405020304" pitchFamily="18" charset="0"/>
                <a:cs typeface="Times New Roman" panose="02020603050405020304" pitchFamily="18" charset="0"/>
              </a:rPr>
              <a:t> </a:t>
            </a:r>
            <a:r>
              <a:rPr lang="en-US" altLang="zh-CN" sz="1200" b="1" dirty="0">
                <a:solidFill>
                  <a:srgbClr val="0E34F0"/>
                </a:solidFill>
                <a:latin typeface="Times New Roman" panose="02020603050405020304" pitchFamily="18" charset="0"/>
                <a:cs typeface="Times New Roman" panose="02020603050405020304" pitchFamily="18" charset="0"/>
              </a:rPr>
              <a:t>91</a:t>
            </a:r>
            <a:r>
              <a:rPr lang="en-US" altLang="zh-CN" sz="1200" dirty="0">
                <a:solidFill>
                  <a:srgbClr val="0E34F0"/>
                </a:solidFill>
                <a:latin typeface="Times New Roman" panose="02020603050405020304" pitchFamily="18" charset="0"/>
                <a:cs typeface="Times New Roman" panose="02020603050405020304" pitchFamily="18" charset="0"/>
              </a:rPr>
              <a:t>, 027304 (2015)</a:t>
            </a:r>
          </a:p>
        </p:txBody>
      </p:sp>
      <mc:AlternateContent xmlns:mc="http://schemas.openxmlformats.org/markup-compatibility/2006" xmlns:a14="http://schemas.microsoft.com/office/drawing/2010/main">
        <mc:Choice Requires="a14">
          <p:sp>
            <p:nvSpPr>
              <p:cNvPr id="11" name="内容占位符 11">
                <a:extLst>
                  <a:ext uri="{FF2B5EF4-FFF2-40B4-BE49-F238E27FC236}">
                    <a16:creationId xmlns:a16="http://schemas.microsoft.com/office/drawing/2014/main" id="{2C95F510-94DA-4A1E-B573-D9510CFB4BF5}"/>
                  </a:ext>
                </a:extLst>
              </p:cNvPr>
              <p:cNvSpPr txBox="1">
                <a:spLocks/>
              </p:cNvSpPr>
              <p:nvPr/>
            </p:nvSpPr>
            <p:spPr>
              <a:xfrm>
                <a:off x="1248887" y="5808534"/>
                <a:ext cx="10380563" cy="862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The RHB theory is more suitable for description of weakly bound neutron-rich nuclei, predicting a total of </a:t>
                </a:r>
                <a:r>
                  <a:rPr lang="en-US" altLang="zh-CN" sz="20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2016 bound</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even-even nuclei with </a:t>
                </a:r>
                <a14:m>
                  <m:oMath xmlns:m="http://schemas.openxmlformats.org/officeDocument/2006/math">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8≤</m:t>
                    </m:r>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𝑍</m:t>
                    </m:r>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≤104</m:t>
                    </m:r>
                  </m:oMath>
                </a14:m>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a:t>
                </a:r>
              </a:p>
            </p:txBody>
          </p:sp>
        </mc:Choice>
        <mc:Fallback xmlns="">
          <p:sp>
            <p:nvSpPr>
              <p:cNvPr id="11" name="内容占位符 11">
                <a:extLst>
                  <a:ext uri="{FF2B5EF4-FFF2-40B4-BE49-F238E27FC236}">
                    <a16:creationId xmlns:a16="http://schemas.microsoft.com/office/drawing/2014/main" id="{2C95F510-94DA-4A1E-B573-D9510CFB4BF5}"/>
                  </a:ext>
                </a:extLst>
              </p:cNvPr>
              <p:cNvSpPr txBox="1">
                <a:spLocks noRot="1" noChangeAspect="1" noMove="1" noResize="1" noEditPoints="1" noAdjustHandles="1" noChangeArrowheads="1" noChangeShapeType="1" noTextEdit="1"/>
              </p:cNvSpPr>
              <p:nvPr/>
            </p:nvSpPr>
            <p:spPr>
              <a:xfrm>
                <a:off x="1248887" y="5808534"/>
                <a:ext cx="10380563" cy="862628"/>
              </a:xfrm>
              <a:prstGeom prst="rect">
                <a:avLst/>
              </a:prstGeom>
              <a:blipFill>
                <a:blip r:embed="rId4"/>
                <a:stretch>
                  <a:fillRect l="-528" t="-709" b="-496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290106EB-0E4D-4078-B2FC-C3B1C3EB3A33}" type="slidenum">
              <a:rPr lang="zh-CN" altLang="en-US" smtClean="0"/>
              <a:t>23</a:t>
            </a:fld>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4943C9A-A7CF-45F2-9BC6-E11E8BAEA6D4}"/>
                  </a:ext>
                </a:extLst>
              </p:cNvPr>
              <p:cNvSpPr txBox="1"/>
              <p:nvPr/>
            </p:nvSpPr>
            <p:spPr>
              <a:xfrm>
                <a:off x="2225656" y="1721134"/>
                <a:ext cx="144180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𝜎</m:t>
                      </m:r>
                      <m:r>
                        <a:rPr lang="en-US" altLang="zh-CN" sz="1600" i="1">
                          <a:latin typeface="Cambria Math" panose="02040503050406030204" pitchFamily="18" charset="0"/>
                        </a:rPr>
                        <m:t>=1.31 </m:t>
                      </m:r>
                      <m:r>
                        <m:rPr>
                          <m:sty m:val="p"/>
                        </m:rPr>
                        <a:rPr lang="en-US" altLang="zh-CN" sz="1600">
                          <a:latin typeface="Cambria Math" panose="02040503050406030204" pitchFamily="18" charset="0"/>
                        </a:rPr>
                        <m:t>MeV</m:t>
                      </m:r>
                    </m:oMath>
                  </m:oMathPara>
                </a14:m>
                <a:endParaRPr lang="zh-CN" altLang="en-US" sz="1600" dirty="0"/>
              </a:p>
            </p:txBody>
          </p:sp>
        </mc:Choice>
        <mc:Fallback xmlns="">
          <p:sp>
            <p:nvSpPr>
              <p:cNvPr id="2" name="文本框 1">
                <a:extLst>
                  <a:ext uri="{FF2B5EF4-FFF2-40B4-BE49-F238E27FC236}">
                    <a16:creationId xmlns:a16="http://schemas.microsoft.com/office/drawing/2014/main" id="{D4943C9A-A7CF-45F2-9BC6-E11E8BAEA6D4}"/>
                  </a:ext>
                </a:extLst>
              </p:cNvPr>
              <p:cNvSpPr txBox="1">
                <a:spLocks noRot="1" noChangeAspect="1" noMove="1" noResize="1" noEditPoints="1" noAdjustHandles="1" noChangeArrowheads="1" noChangeShapeType="1" noTextEdit="1"/>
              </p:cNvSpPr>
              <p:nvPr/>
            </p:nvSpPr>
            <p:spPr>
              <a:xfrm>
                <a:off x="2225656" y="1721134"/>
                <a:ext cx="1441805" cy="338554"/>
              </a:xfrm>
              <a:prstGeom prst="rect">
                <a:avLst/>
              </a:prstGeom>
              <a:blipFill>
                <a:blip r:embed="rId5"/>
                <a:stretch>
                  <a:fillRect/>
                </a:stretch>
              </a:blipFill>
            </p:spPr>
            <p:txBody>
              <a:bodyPr/>
              <a:lstStyle/>
              <a:p>
                <a:r>
                  <a:rPr lang="zh-CN" altLang="en-US">
                    <a:noFill/>
                  </a:rPr>
                  <a:t> </a:t>
                </a:r>
              </a:p>
            </p:txBody>
          </p:sp>
        </mc:Fallback>
      </mc:AlternateContent>
      <p:sp>
        <p:nvSpPr>
          <p:cNvPr id="6" name="标题 2">
            <a:extLst>
              <a:ext uri="{FF2B5EF4-FFF2-40B4-BE49-F238E27FC236}">
                <a16:creationId xmlns:a16="http://schemas.microsoft.com/office/drawing/2014/main" id="{32CBD760-E91A-C6BC-0647-2989D0EF4097}"/>
              </a:ext>
            </a:extLst>
          </p:cNvPr>
          <p:cNvSpPr txBox="1">
            <a:spLocks/>
          </p:cNvSpPr>
          <p:nvPr/>
        </p:nvSpPr>
        <p:spPr>
          <a:xfrm>
            <a:off x="666002" y="224076"/>
            <a:ext cx="9679880" cy="687820"/>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a:lstStyle>
          <a:p>
            <a:r>
              <a:rPr lang="zh-CN" altLang="en-US" sz="3400" b="1" dirty="0">
                <a:latin typeface="Microsoft YaHei" charset="-122"/>
                <a:ea typeface="Microsoft YaHei" charset="-122"/>
                <a:cs typeface="Microsoft YaHei" charset="-122"/>
              </a:rPr>
              <a:t>原子核结合能</a:t>
            </a:r>
            <a:endParaRPr lang="zh-CN" altLang="en-US" dirty="0"/>
          </a:p>
        </p:txBody>
      </p:sp>
    </p:spTree>
    <p:extLst>
      <p:ext uri="{BB962C8B-B14F-4D97-AF65-F5344CB8AC3E}">
        <p14:creationId xmlns:p14="http://schemas.microsoft.com/office/powerpoint/2010/main" val="2044994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73C471E-D357-D3E9-CB80-8B28594E133B}"/>
              </a:ext>
            </a:extLst>
          </p:cNvPr>
          <p:cNvSpPr/>
          <p:nvPr/>
        </p:nvSpPr>
        <p:spPr>
          <a:xfrm>
            <a:off x="3245005" y="6270083"/>
            <a:ext cx="5982629" cy="512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853920" y="5785876"/>
            <a:ext cx="8028328" cy="960328"/>
          </a:xfrm>
          <a:prstGeom prst="rect">
            <a:avLst/>
          </a:prstGeom>
        </p:spPr>
        <p:txBody>
          <a:bodyPr wrap="square">
            <a:spAutoFit/>
          </a:bodyPr>
          <a:lstStyle/>
          <a:p>
            <a:pPr marL="228600" indent="-228600">
              <a:lnSpc>
                <a:spcPct val="150000"/>
              </a:lnSpc>
              <a:spcBef>
                <a:spcPts val="1000"/>
              </a:spcBef>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In experimentally known regions, the isospin dependence of binding energies predicted by PC-PK1 are better.</a:t>
            </a:r>
          </a:p>
        </p:txBody>
      </p:sp>
      <p:sp>
        <p:nvSpPr>
          <p:cNvPr id="16" name="内容占位符 11">
            <a:extLst>
              <a:ext uri="{FF2B5EF4-FFF2-40B4-BE49-F238E27FC236}">
                <a16:creationId xmlns:a16="http://schemas.microsoft.com/office/drawing/2014/main" id="{2C95F510-94DA-4A1E-B573-D9510CFB4BF5}"/>
              </a:ext>
            </a:extLst>
          </p:cNvPr>
          <p:cNvSpPr txBox="1">
            <a:spLocks/>
          </p:cNvSpPr>
          <p:nvPr/>
        </p:nvSpPr>
        <p:spPr>
          <a:xfrm>
            <a:off x="853921" y="5272357"/>
            <a:ext cx="8244182" cy="8560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The neutron drip line by triaxial RHB with PC-PK1 is more extended.</a:t>
            </a:r>
          </a:p>
        </p:txBody>
      </p:sp>
      <p:sp>
        <p:nvSpPr>
          <p:cNvPr id="19" name="Text Box 4"/>
          <p:cNvSpPr txBox="1">
            <a:spLocks noChangeArrowheads="1"/>
          </p:cNvSpPr>
          <p:nvPr/>
        </p:nvSpPr>
        <p:spPr bwMode="auto">
          <a:xfrm>
            <a:off x="5486402" y="6445056"/>
            <a:ext cx="5188280" cy="20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a:lnSpc>
                <a:spcPct val="125000"/>
              </a:lnSpc>
            </a:pPr>
            <a:r>
              <a:rPr lang="en-US" altLang="zh-CN" sz="1200" dirty="0">
                <a:solidFill>
                  <a:srgbClr val="0E34F0"/>
                </a:solidFill>
                <a:latin typeface="Times New Roman" panose="02020603050405020304" pitchFamily="18" charset="0"/>
                <a:cs typeface="Times New Roman" panose="02020603050405020304" pitchFamily="18" charset="0"/>
              </a:rPr>
              <a:t>P.W. Zhao </a:t>
            </a:r>
            <a:r>
              <a:rPr lang="en-US" altLang="zh-CN" sz="1200" i="1" dirty="0">
                <a:solidFill>
                  <a:srgbClr val="0E34F0"/>
                </a:solidFill>
                <a:latin typeface="Times New Roman" panose="02020603050405020304" pitchFamily="18" charset="0"/>
                <a:cs typeface="Times New Roman" panose="02020603050405020304" pitchFamily="18" charset="0"/>
              </a:rPr>
              <a:t>et al.</a:t>
            </a:r>
            <a:r>
              <a:rPr lang="en-US" altLang="zh-CN" sz="1200" dirty="0">
                <a:solidFill>
                  <a:srgbClr val="0E34F0"/>
                </a:solidFill>
                <a:latin typeface="Times New Roman" panose="02020603050405020304" pitchFamily="18" charset="0"/>
                <a:cs typeface="Times New Roman" panose="02020603050405020304" pitchFamily="18" charset="0"/>
              </a:rPr>
              <a:t>, </a:t>
            </a:r>
            <a:r>
              <a:rPr lang="en-US" altLang="zh-CN" sz="1200" i="1" dirty="0">
                <a:solidFill>
                  <a:srgbClr val="0E34F0"/>
                </a:solidFill>
                <a:latin typeface="Times New Roman" panose="02020603050405020304" pitchFamily="18" charset="0"/>
                <a:cs typeface="Times New Roman" panose="02020603050405020304" pitchFamily="18" charset="0"/>
              </a:rPr>
              <a:t>PRC</a:t>
            </a:r>
            <a:r>
              <a:rPr lang="en-US" altLang="zh-CN" sz="1200" b="1" dirty="0">
                <a:solidFill>
                  <a:srgbClr val="0E34F0"/>
                </a:solidFill>
                <a:latin typeface="Times New Roman" panose="02020603050405020304" pitchFamily="18" charset="0"/>
                <a:cs typeface="Times New Roman" panose="02020603050405020304" pitchFamily="18" charset="0"/>
              </a:rPr>
              <a:t>82</a:t>
            </a:r>
            <a:r>
              <a:rPr lang="en-US" altLang="zh-CN" sz="1200" dirty="0">
                <a:solidFill>
                  <a:srgbClr val="0E34F0"/>
                </a:solidFill>
                <a:latin typeface="Times New Roman" panose="02020603050405020304" pitchFamily="18" charset="0"/>
                <a:cs typeface="Times New Roman" panose="02020603050405020304" pitchFamily="18" charset="0"/>
              </a:rPr>
              <a:t>, 054319 (2010)</a:t>
            </a:r>
          </a:p>
        </p:txBody>
      </p:sp>
      <p:sp>
        <p:nvSpPr>
          <p:cNvPr id="5" name="灯片编号占位符 4"/>
          <p:cNvSpPr>
            <a:spLocks noGrp="1"/>
          </p:cNvSpPr>
          <p:nvPr>
            <p:ph type="sldNum" sz="quarter" idx="12"/>
          </p:nvPr>
        </p:nvSpPr>
        <p:spPr/>
        <p:txBody>
          <a:bodyPr/>
          <a:lstStyle/>
          <a:p>
            <a:fld id="{290106EB-0E4D-4078-B2FC-C3B1C3EB3A33}" type="slidenum">
              <a:rPr lang="zh-CN" altLang="en-US" smtClean="0"/>
              <a:t>24</a:t>
            </a:fld>
            <a:endParaRPr lang="zh-CN" altLang="en-US" dirty="0"/>
          </a:p>
        </p:txBody>
      </p:sp>
      <p:grpSp>
        <p:nvGrpSpPr>
          <p:cNvPr id="8" name="组合 7"/>
          <p:cNvGrpSpPr/>
          <p:nvPr/>
        </p:nvGrpSpPr>
        <p:grpSpPr>
          <a:xfrm>
            <a:off x="1110449" y="966484"/>
            <a:ext cx="9825530" cy="3878228"/>
            <a:chOff x="615080" y="960652"/>
            <a:chExt cx="8001196" cy="32364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080" y="960652"/>
              <a:ext cx="8001196" cy="3236400"/>
            </a:xfrm>
            <a:prstGeom prst="rect">
              <a:avLst/>
            </a:prstGeom>
          </p:spPr>
        </p:pic>
        <p:sp>
          <p:nvSpPr>
            <p:cNvPr id="7" name="矩形 6"/>
            <p:cNvSpPr/>
            <p:nvPr/>
          </p:nvSpPr>
          <p:spPr>
            <a:xfrm>
              <a:off x="1381125" y="1200150"/>
              <a:ext cx="1609725" cy="314325"/>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内容占位符 11">
            <a:extLst>
              <a:ext uri="{FF2B5EF4-FFF2-40B4-BE49-F238E27FC236}">
                <a16:creationId xmlns:a16="http://schemas.microsoft.com/office/drawing/2014/main" id="{BD15A3F1-5DAF-4385-8590-986426DA8DF8}"/>
              </a:ext>
            </a:extLst>
          </p:cNvPr>
          <p:cNvSpPr txBox="1">
            <a:spLocks/>
          </p:cNvSpPr>
          <p:nvPr/>
        </p:nvSpPr>
        <p:spPr>
          <a:xfrm>
            <a:off x="859999" y="4791931"/>
            <a:ext cx="8340516" cy="56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The proton drip lines similar, while the neutron ones quite different.</a:t>
            </a:r>
          </a:p>
        </p:txBody>
      </p:sp>
      <p:sp>
        <p:nvSpPr>
          <p:cNvPr id="4" name="标题 2">
            <a:extLst>
              <a:ext uri="{FF2B5EF4-FFF2-40B4-BE49-F238E27FC236}">
                <a16:creationId xmlns:a16="http://schemas.microsoft.com/office/drawing/2014/main" id="{36C3DA4E-A901-CC2B-2080-B5F65E11ED80}"/>
              </a:ext>
            </a:extLst>
          </p:cNvPr>
          <p:cNvSpPr txBox="1">
            <a:spLocks/>
          </p:cNvSpPr>
          <p:nvPr/>
        </p:nvSpPr>
        <p:spPr>
          <a:xfrm>
            <a:off x="646462" y="203784"/>
            <a:ext cx="9679880" cy="687820"/>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a:lstStyle>
          <a:p>
            <a:r>
              <a:rPr lang="zh-CN" altLang="en-US" sz="3400" b="1" dirty="0">
                <a:latin typeface="Microsoft YaHei" charset="-122"/>
                <a:ea typeface="Microsoft YaHei" charset="-122"/>
                <a:cs typeface="Microsoft YaHei" charset="-122"/>
              </a:rPr>
              <a:t>滴线</a:t>
            </a:r>
            <a:endParaRPr lang="zh-CN" altLang="en-US" dirty="0"/>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0747" y="4493385"/>
            <a:ext cx="3060920" cy="2266176"/>
          </a:xfrm>
          <a:prstGeom prst="rect">
            <a:avLst/>
          </a:prstGeom>
        </p:spPr>
      </p:pic>
    </p:spTree>
    <p:extLst>
      <p:ext uri="{BB962C8B-B14F-4D97-AF65-F5344CB8AC3E}">
        <p14:creationId xmlns:p14="http://schemas.microsoft.com/office/powerpoint/2010/main" val="3411195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331CCEA-9AE6-413F-A4D4-3B565FF9CD2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9271"/>
          <a:stretch/>
        </p:blipFill>
        <p:spPr>
          <a:xfrm>
            <a:off x="383042" y="807412"/>
            <a:ext cx="8620798" cy="2814914"/>
          </a:xfrm>
          <a:prstGeom prst="rect">
            <a:avLst/>
          </a:prstGeom>
        </p:spPr>
      </p:pic>
      <p:sp>
        <p:nvSpPr>
          <p:cNvPr id="16" name="内容占位符 11">
            <a:extLst>
              <a:ext uri="{FF2B5EF4-FFF2-40B4-BE49-F238E27FC236}">
                <a16:creationId xmlns:a16="http://schemas.microsoft.com/office/drawing/2014/main" id="{AED70054-B6A5-47FF-B0C5-18AF39B81B80}"/>
              </a:ext>
            </a:extLst>
          </p:cNvPr>
          <p:cNvSpPr txBox="1">
            <a:spLocks/>
          </p:cNvSpPr>
          <p:nvPr/>
        </p:nvSpPr>
        <p:spPr>
          <a:xfrm>
            <a:off x="1957929" y="2599061"/>
            <a:ext cx="3436645" cy="784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en-US" altLang="zh-CN" sz="1500" dirty="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2"/>
          </p:nvPr>
        </p:nvSpPr>
        <p:spPr/>
        <p:txBody>
          <a:bodyPr/>
          <a:lstStyle/>
          <a:p>
            <a:fld id="{290106EB-0E4D-4078-B2FC-C3B1C3EB3A33}" type="slidenum">
              <a:rPr lang="zh-CN" altLang="en-US" smtClean="0"/>
              <a:t>25</a:t>
            </a:fld>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40EFD44-F284-481E-88D8-78B10C768AE7}"/>
                  </a:ext>
                </a:extLst>
              </p:cNvPr>
              <p:cNvSpPr txBox="1"/>
              <p:nvPr/>
            </p:nvSpPr>
            <p:spPr>
              <a:xfrm>
                <a:off x="1644504" y="1635812"/>
                <a:ext cx="144180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𝜎</m:t>
                      </m:r>
                      <m:r>
                        <a:rPr lang="en-US" altLang="zh-CN" sz="1600" i="1">
                          <a:latin typeface="Cambria Math" panose="02040503050406030204" pitchFamily="18" charset="0"/>
                        </a:rPr>
                        <m:t>=0.78 </m:t>
                      </m:r>
                      <m:r>
                        <m:rPr>
                          <m:sty m:val="p"/>
                        </m:rPr>
                        <a:rPr lang="en-US" altLang="zh-CN" sz="1600">
                          <a:latin typeface="Cambria Math" panose="02040503050406030204" pitchFamily="18" charset="0"/>
                        </a:rPr>
                        <m:t>MeV</m:t>
                      </m:r>
                    </m:oMath>
                  </m:oMathPara>
                </a14:m>
                <a:endParaRPr lang="zh-CN" altLang="en-US" sz="1600" dirty="0"/>
              </a:p>
            </p:txBody>
          </p:sp>
        </mc:Choice>
        <mc:Fallback xmlns="">
          <p:sp>
            <p:nvSpPr>
              <p:cNvPr id="7" name="文本框 6">
                <a:extLst>
                  <a:ext uri="{FF2B5EF4-FFF2-40B4-BE49-F238E27FC236}">
                    <a16:creationId xmlns:a16="http://schemas.microsoft.com/office/drawing/2014/main" id="{740EFD44-F284-481E-88D8-78B10C768AE7}"/>
                  </a:ext>
                </a:extLst>
              </p:cNvPr>
              <p:cNvSpPr txBox="1">
                <a:spLocks noRot="1" noChangeAspect="1" noMove="1" noResize="1" noEditPoints="1" noAdjustHandles="1" noChangeArrowheads="1" noChangeShapeType="1" noTextEdit="1"/>
              </p:cNvSpPr>
              <p:nvPr/>
            </p:nvSpPr>
            <p:spPr>
              <a:xfrm>
                <a:off x="1644504" y="1635812"/>
                <a:ext cx="1441805" cy="338554"/>
              </a:xfrm>
              <a:prstGeom prst="rect">
                <a:avLst/>
              </a:prstGeom>
              <a:blipFill>
                <a:blip r:embed="rId4"/>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AE990B05-AE5D-4590-9223-A5B8CCA436FD}"/>
              </a:ext>
            </a:extLst>
          </p:cNvPr>
          <p:cNvSpPr/>
          <p:nvPr/>
        </p:nvSpPr>
        <p:spPr>
          <a:xfrm>
            <a:off x="3834534" y="3079081"/>
            <a:ext cx="3087266" cy="307777"/>
          </a:xfrm>
          <a:prstGeom prst="rect">
            <a:avLst/>
          </a:prstGeom>
        </p:spPr>
        <p:txBody>
          <a:bodyPr wrap="square">
            <a:spAutoFit/>
          </a:bodyPr>
          <a:lstStyle/>
          <a:p>
            <a:pPr algn="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Experimental data from AME2016</a:t>
            </a:r>
            <a:endPar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标题 2">
            <a:extLst>
              <a:ext uri="{FF2B5EF4-FFF2-40B4-BE49-F238E27FC236}">
                <a16:creationId xmlns:a16="http://schemas.microsoft.com/office/drawing/2014/main" id="{FA8916CB-1797-4D20-EAFA-08B311093F16}"/>
              </a:ext>
            </a:extLst>
          </p:cNvPr>
          <p:cNvSpPr txBox="1">
            <a:spLocks/>
          </p:cNvSpPr>
          <p:nvPr/>
        </p:nvSpPr>
        <p:spPr>
          <a:xfrm>
            <a:off x="668975" y="200084"/>
            <a:ext cx="9679880" cy="687820"/>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a:lstStyle>
          <a:p>
            <a:r>
              <a:rPr lang="zh-CN" altLang="en-US" sz="3400" b="1" dirty="0">
                <a:latin typeface="Microsoft YaHei" charset="-122"/>
                <a:ea typeface="Microsoft YaHei" charset="-122"/>
                <a:cs typeface="Microsoft YaHei" charset="-122"/>
              </a:rPr>
              <a:t>双核子分离能</a:t>
            </a:r>
            <a:endParaRPr lang="zh-CN" altLang="en-US" dirty="0"/>
          </a:p>
        </p:txBody>
      </p:sp>
      <p:pic>
        <p:nvPicPr>
          <p:cNvPr id="3" name="图片 2">
            <a:extLst>
              <a:ext uri="{FF2B5EF4-FFF2-40B4-BE49-F238E27FC236}">
                <a16:creationId xmlns:a16="http://schemas.microsoft.com/office/drawing/2014/main" id="{9DF9ABBD-EDB2-A48B-CE61-E099A6A4B9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531" b="4361"/>
          <a:stretch/>
        </p:blipFill>
        <p:spPr>
          <a:xfrm>
            <a:off x="383042" y="3584439"/>
            <a:ext cx="8620798" cy="3211706"/>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DFF9C57-0EE2-9F68-1B27-A39ADD04278B}"/>
                  </a:ext>
                </a:extLst>
              </p:cNvPr>
              <p:cNvSpPr txBox="1"/>
              <p:nvPr/>
            </p:nvSpPr>
            <p:spPr>
              <a:xfrm>
                <a:off x="1676402" y="4288642"/>
                <a:ext cx="144180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𝜎</m:t>
                      </m:r>
                      <m:r>
                        <a:rPr lang="en-US" altLang="zh-CN" sz="1600" i="1">
                          <a:latin typeface="Cambria Math" panose="02040503050406030204" pitchFamily="18" charset="0"/>
                        </a:rPr>
                        <m:t>=0.80 </m:t>
                      </m:r>
                      <m:r>
                        <m:rPr>
                          <m:sty m:val="p"/>
                        </m:rPr>
                        <a:rPr lang="en-US" altLang="zh-CN" sz="1600">
                          <a:latin typeface="Cambria Math" panose="02040503050406030204" pitchFamily="18" charset="0"/>
                        </a:rPr>
                        <m:t>MeV</m:t>
                      </m:r>
                    </m:oMath>
                  </m:oMathPara>
                </a14:m>
                <a:endParaRPr lang="zh-CN" altLang="en-US" sz="1600" dirty="0"/>
              </a:p>
            </p:txBody>
          </p:sp>
        </mc:Choice>
        <mc:Fallback xmlns="">
          <p:sp>
            <p:nvSpPr>
              <p:cNvPr id="5" name="文本框 4">
                <a:extLst>
                  <a:ext uri="{FF2B5EF4-FFF2-40B4-BE49-F238E27FC236}">
                    <a16:creationId xmlns:a16="http://schemas.microsoft.com/office/drawing/2014/main" id="{CDFF9C57-0EE2-9F68-1B27-A39ADD04278B}"/>
                  </a:ext>
                </a:extLst>
              </p:cNvPr>
              <p:cNvSpPr txBox="1">
                <a:spLocks noRot="1" noChangeAspect="1" noMove="1" noResize="1" noEditPoints="1" noAdjustHandles="1" noChangeArrowheads="1" noChangeShapeType="1" noTextEdit="1"/>
              </p:cNvSpPr>
              <p:nvPr/>
            </p:nvSpPr>
            <p:spPr>
              <a:xfrm>
                <a:off x="1676402" y="4288642"/>
                <a:ext cx="1441805"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11">
                <a:extLst>
                  <a:ext uri="{FF2B5EF4-FFF2-40B4-BE49-F238E27FC236}">
                    <a16:creationId xmlns:a16="http://schemas.microsoft.com/office/drawing/2014/main" id="{1E722356-22B0-BD5B-62E4-7D7B29E01CBC}"/>
                  </a:ext>
                </a:extLst>
              </p:cNvPr>
              <p:cNvSpPr txBox="1">
                <a:spLocks/>
              </p:cNvSpPr>
              <p:nvPr/>
            </p:nvSpPr>
            <p:spPr>
              <a:xfrm>
                <a:off x="8754242" y="1249799"/>
                <a:ext cx="3154228" cy="34570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The difference of </a:t>
                </a:r>
                <a14:m>
                  <m:oMath xmlns:m="http://schemas.openxmlformats.org/officeDocument/2006/math">
                    <m:sSub>
                      <m:sSubPr>
                        <m:ctrlP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2</m:t>
                        </m:r>
                        <m:r>
                          <a:rPr lang="en-US" altLang="zh-CN" sz="2000" b="0" i="1" smtClean="0">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𝑛</m:t>
                        </m:r>
                      </m:sub>
                    </m:sSub>
                    <m:r>
                      <a:rPr lang="en-US" altLang="zh-CN" sz="2000" b="0" i="1" smtClean="0">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  </m:t>
                    </m:r>
                    <m:sSub>
                      <m:sSubPr>
                        <m:ctrlP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2</m:t>
                        </m:r>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𝑝</m:t>
                        </m:r>
                      </m:sub>
                    </m:sSub>
                  </m:oMath>
                </a14:m>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between the experimental data and the triaxial RHB calculations with PC-PK1.</a:t>
                </a:r>
              </a:p>
              <a:p>
                <a:pPr marL="0" indent="0">
                  <a:lnSpc>
                    <a:spcPct val="150000"/>
                  </a:lnSpc>
                  <a:buNone/>
                </a:pPr>
                <a:endParaRPr lang="en-US" altLang="zh-CN" sz="6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Mainly within </a:t>
                </a:r>
                <a:r>
                  <a:rPr lang="en-US" altLang="zh-CN" sz="20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±0.5</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MeV</a:t>
                </a:r>
              </a:p>
              <a:p>
                <a:pPr marL="0" indent="0">
                  <a:lnSpc>
                    <a:spcPct val="150000"/>
                  </a:lnSpc>
                  <a:buNone/>
                </a:pPr>
                <a:endParaRPr lang="en-US" altLang="zh-CN" sz="1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Large deviations are found in light nuclei and N~126</a:t>
                </a:r>
              </a:p>
            </p:txBody>
          </p:sp>
        </mc:Choice>
        <mc:Fallback xmlns="">
          <p:sp>
            <p:nvSpPr>
              <p:cNvPr id="10" name="内容占位符 11">
                <a:extLst>
                  <a:ext uri="{FF2B5EF4-FFF2-40B4-BE49-F238E27FC236}">
                    <a16:creationId xmlns:a16="http://schemas.microsoft.com/office/drawing/2014/main" id="{1E722356-22B0-BD5B-62E4-7D7B29E01CBC}"/>
                  </a:ext>
                </a:extLst>
              </p:cNvPr>
              <p:cNvSpPr txBox="1">
                <a:spLocks noRot="1" noChangeAspect="1" noMove="1" noResize="1" noEditPoints="1" noAdjustHandles="1" noChangeArrowheads="1" noChangeShapeType="1" noTextEdit="1"/>
              </p:cNvSpPr>
              <p:nvPr/>
            </p:nvSpPr>
            <p:spPr>
              <a:xfrm>
                <a:off x="8754242" y="1249799"/>
                <a:ext cx="3154228" cy="3457046"/>
              </a:xfrm>
              <a:prstGeom prst="rect">
                <a:avLst/>
              </a:prstGeom>
              <a:blipFill>
                <a:blip r:embed="rId7"/>
                <a:stretch>
                  <a:fillRect l="-1741" r="-3675" b="-172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2561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1FDEE2F-FFC8-917C-955C-7E57CF770378}"/>
              </a:ext>
            </a:extLst>
          </p:cNvPr>
          <p:cNvSpPr/>
          <p:nvPr/>
        </p:nvSpPr>
        <p:spPr>
          <a:xfrm>
            <a:off x="3245005" y="6270083"/>
            <a:ext cx="5982629" cy="512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内容占位符 11">
            <a:extLst>
              <a:ext uri="{FF2B5EF4-FFF2-40B4-BE49-F238E27FC236}">
                <a16:creationId xmlns:a16="http://schemas.microsoft.com/office/drawing/2014/main" id="{AED70054-B6A5-47FF-B0C5-18AF39B81B80}"/>
              </a:ext>
            </a:extLst>
          </p:cNvPr>
          <p:cNvSpPr txBox="1">
            <a:spLocks/>
          </p:cNvSpPr>
          <p:nvPr/>
        </p:nvSpPr>
        <p:spPr>
          <a:xfrm>
            <a:off x="1957929" y="2599061"/>
            <a:ext cx="3436645" cy="784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en-US" altLang="zh-CN" sz="1500" dirty="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2"/>
          </p:nvPr>
        </p:nvSpPr>
        <p:spPr/>
        <p:txBody>
          <a:bodyPr/>
          <a:lstStyle/>
          <a:p>
            <a:fld id="{290106EB-0E4D-4078-B2FC-C3B1C3EB3A33}" type="slidenum">
              <a:rPr lang="zh-CN" altLang="en-US" smtClean="0"/>
              <a:t>26</a:t>
            </a:fld>
            <a:endParaRPr lang="zh-CN" altLang="en-US"/>
          </a:p>
        </p:txBody>
      </p:sp>
      <p:pic>
        <p:nvPicPr>
          <p:cNvPr id="10" name="图片 9">
            <a:extLst>
              <a:ext uri="{FF2B5EF4-FFF2-40B4-BE49-F238E27FC236}">
                <a16:creationId xmlns:a16="http://schemas.microsoft.com/office/drawing/2014/main" id="{E17A3F5D-689C-42C2-BBFB-005F3CE33D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611" y="1013817"/>
            <a:ext cx="10072002" cy="4073862"/>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FA4896F-722F-4B10-8BAF-3912191873D3}"/>
                  </a:ext>
                </a:extLst>
              </p:cNvPr>
              <p:cNvSpPr txBox="1"/>
              <p:nvPr/>
            </p:nvSpPr>
            <p:spPr>
              <a:xfrm>
                <a:off x="2234446" y="1970737"/>
                <a:ext cx="144180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𝜎</m:t>
                      </m:r>
                      <m:r>
                        <a:rPr lang="en-US" altLang="zh-CN" sz="1600" i="1">
                          <a:latin typeface="Cambria Math" panose="02040503050406030204" pitchFamily="18" charset="0"/>
                        </a:rPr>
                        <m:t>=0.59 </m:t>
                      </m:r>
                      <m:r>
                        <m:rPr>
                          <m:sty m:val="p"/>
                        </m:rPr>
                        <a:rPr lang="en-US" altLang="zh-CN" sz="1600">
                          <a:latin typeface="Cambria Math" panose="02040503050406030204" pitchFamily="18" charset="0"/>
                        </a:rPr>
                        <m:t>MeV</m:t>
                      </m:r>
                    </m:oMath>
                  </m:oMathPara>
                </a14:m>
                <a:endParaRPr lang="zh-CN" altLang="en-US" sz="1600" dirty="0"/>
              </a:p>
            </p:txBody>
          </p:sp>
        </mc:Choice>
        <mc:Fallback xmlns="">
          <p:sp>
            <p:nvSpPr>
              <p:cNvPr id="7" name="文本框 6">
                <a:extLst>
                  <a:ext uri="{FF2B5EF4-FFF2-40B4-BE49-F238E27FC236}">
                    <a16:creationId xmlns:a16="http://schemas.microsoft.com/office/drawing/2014/main" id="{AFA4896F-722F-4B10-8BAF-3912191873D3}"/>
                  </a:ext>
                </a:extLst>
              </p:cNvPr>
              <p:cNvSpPr txBox="1">
                <a:spLocks noRot="1" noChangeAspect="1" noMove="1" noResize="1" noEditPoints="1" noAdjustHandles="1" noChangeArrowheads="1" noChangeShapeType="1" noTextEdit="1"/>
              </p:cNvSpPr>
              <p:nvPr/>
            </p:nvSpPr>
            <p:spPr>
              <a:xfrm>
                <a:off x="2234446" y="1970737"/>
                <a:ext cx="1441805" cy="338554"/>
              </a:xfrm>
              <a:prstGeom prst="rect">
                <a:avLst/>
              </a:prstGeom>
              <a:blipFill>
                <a:blip r:embed="rId4"/>
                <a:stretch>
                  <a:fillRect/>
                </a:stretch>
              </a:blipFill>
            </p:spPr>
            <p:txBody>
              <a:bodyPr/>
              <a:lstStyle/>
              <a:p>
                <a:r>
                  <a:rPr lang="zh-CN" altLang="en-US">
                    <a:noFill/>
                  </a:rPr>
                  <a:t> </a:t>
                </a:r>
              </a:p>
            </p:txBody>
          </p:sp>
        </mc:Fallback>
      </mc:AlternateContent>
      <p:sp>
        <p:nvSpPr>
          <p:cNvPr id="9" name="内容占位符 11">
            <a:extLst>
              <a:ext uri="{FF2B5EF4-FFF2-40B4-BE49-F238E27FC236}">
                <a16:creationId xmlns:a16="http://schemas.microsoft.com/office/drawing/2014/main" id="{80A798DB-5E58-417A-B16E-D518BF63A500}"/>
              </a:ext>
            </a:extLst>
          </p:cNvPr>
          <p:cNvSpPr txBox="1">
            <a:spLocks/>
          </p:cNvSpPr>
          <p:nvPr/>
        </p:nvSpPr>
        <p:spPr>
          <a:xfrm>
            <a:off x="1165513" y="4967245"/>
            <a:ext cx="10370813" cy="17538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Very good except N~126;</a:t>
            </a:r>
            <a:r>
              <a:rPr lang="zh-CN" altLang="en-US"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Modified for nuclei close to shells compared to </a:t>
            </a:r>
            <a:r>
              <a:rPr lang="en-US" altLang="zh-CN" sz="2000" dirty="0" err="1">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DRHBc</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a:t>
            </a:r>
          </a:p>
          <a:p>
            <a:pPr>
              <a:lnSpc>
                <a:spcPct val="150000"/>
              </a:lnSpc>
              <a:spcBef>
                <a:spcPts val="600"/>
              </a:spcBef>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For too strong N=126 shell: 1. more constraint, e.g. </a:t>
            </a:r>
            <a:r>
              <a:rPr lang="en-US" altLang="zh-CN" sz="2000" dirty="0" err="1">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s.p.</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levels; </a:t>
            </a:r>
          </a:p>
          <a:p>
            <a:pPr marL="0" indent="0">
              <a:lnSpc>
                <a:spcPct val="150000"/>
              </a:lnSpc>
              <a:spcBef>
                <a:spcPts val="600"/>
              </a:spcBef>
              <a:buNone/>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2. more correlations, e.g. </a:t>
            </a:r>
            <a:r>
              <a:rPr lang="en-US" altLang="zh-CN" sz="2000" dirty="0" err="1">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Fock</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tensor</a:t>
            </a:r>
            <a:endParaRPr lang="en-US" altLang="zh-CN" sz="1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标题 2">
            <a:extLst>
              <a:ext uri="{FF2B5EF4-FFF2-40B4-BE49-F238E27FC236}">
                <a16:creationId xmlns:a16="http://schemas.microsoft.com/office/drawing/2014/main" id="{16CC8D6F-D409-8E24-2FFB-AF2A8229FF49}"/>
              </a:ext>
            </a:extLst>
          </p:cNvPr>
          <p:cNvSpPr txBox="1">
            <a:spLocks/>
          </p:cNvSpPr>
          <p:nvPr/>
        </p:nvSpPr>
        <p:spPr>
          <a:xfrm>
            <a:off x="668975" y="200084"/>
            <a:ext cx="9679880" cy="687820"/>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a:lstStyle>
          <a:p>
            <a:r>
              <a:rPr lang="en-US" altLang="zh-CN" sz="3400" b="1" dirty="0">
                <a:latin typeface="Microsoft YaHei" charset="-122"/>
                <a:ea typeface="Microsoft YaHei" charset="-122"/>
                <a:cs typeface="Microsoft YaHei" charset="-122"/>
                <a:sym typeface="Symbol" panose="05050102010706020507" pitchFamily="18" charset="2"/>
              </a:rPr>
              <a:t></a:t>
            </a:r>
            <a:r>
              <a:rPr lang="en-US" altLang="zh-CN" sz="3400" b="1" dirty="0">
                <a:latin typeface="Microsoft YaHei" charset="-122"/>
                <a:ea typeface="Microsoft YaHei" charset="-122"/>
                <a:cs typeface="Microsoft YaHei" charset="-122"/>
              </a:rPr>
              <a:t> </a:t>
            </a:r>
            <a:r>
              <a:rPr lang="zh-CN" altLang="en-US" sz="3400" b="1" dirty="0">
                <a:latin typeface="Microsoft YaHei" charset="-122"/>
                <a:ea typeface="Microsoft YaHei" charset="-122"/>
                <a:cs typeface="Microsoft YaHei" charset="-122"/>
              </a:rPr>
              <a:t>衰变能</a:t>
            </a:r>
            <a:endParaRPr lang="zh-CN" altLang="en-US" dirty="0"/>
          </a:p>
        </p:txBody>
      </p:sp>
    </p:spTree>
    <p:extLst>
      <p:ext uri="{BB962C8B-B14F-4D97-AF65-F5344CB8AC3E}">
        <p14:creationId xmlns:p14="http://schemas.microsoft.com/office/powerpoint/2010/main" val="572157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103E7A4-E39B-05D4-F910-6841AF1D406B}"/>
              </a:ext>
            </a:extLst>
          </p:cNvPr>
          <p:cNvSpPr/>
          <p:nvPr/>
        </p:nvSpPr>
        <p:spPr>
          <a:xfrm>
            <a:off x="3245005" y="6272866"/>
            <a:ext cx="5982629" cy="512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0773" y="892951"/>
            <a:ext cx="9469752" cy="3830416"/>
          </a:xfrm>
          <a:prstGeom prst="rect">
            <a:avLst/>
          </a:prstGeom>
        </p:spPr>
      </p:pic>
      <p:sp>
        <p:nvSpPr>
          <p:cNvPr id="31" name="内容占位符 11">
            <a:extLst>
              <a:ext uri="{FF2B5EF4-FFF2-40B4-BE49-F238E27FC236}">
                <a16:creationId xmlns:a16="http://schemas.microsoft.com/office/drawing/2014/main" id="{2C95F510-94DA-4A1E-B573-D9510CFB4BF5}"/>
              </a:ext>
            </a:extLst>
          </p:cNvPr>
          <p:cNvSpPr txBox="1">
            <a:spLocks/>
          </p:cNvSpPr>
          <p:nvPr/>
        </p:nvSpPr>
        <p:spPr>
          <a:xfrm>
            <a:off x="1925742" y="3862449"/>
            <a:ext cx="8502905" cy="23246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zh-CN" sz="1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3" name="内容占位符 11">
            <a:extLst>
              <a:ext uri="{FF2B5EF4-FFF2-40B4-BE49-F238E27FC236}">
                <a16:creationId xmlns:a16="http://schemas.microsoft.com/office/drawing/2014/main" id="{2C95F510-94DA-4A1E-B573-D9510CFB4BF5}"/>
              </a:ext>
            </a:extLst>
          </p:cNvPr>
          <p:cNvSpPr txBox="1">
            <a:spLocks/>
          </p:cNvSpPr>
          <p:nvPr/>
        </p:nvSpPr>
        <p:spPr>
          <a:xfrm>
            <a:off x="1925742" y="3995799"/>
            <a:ext cx="8502905" cy="24716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zh-CN" sz="1800"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内容占位符 11">
                <a:extLst>
                  <a:ext uri="{FF2B5EF4-FFF2-40B4-BE49-F238E27FC236}">
                    <a16:creationId xmlns:a16="http://schemas.microsoft.com/office/drawing/2014/main" id="{2C95F510-94DA-4A1E-B573-D9510CFB4BF5}"/>
                  </a:ext>
                </a:extLst>
              </p:cNvPr>
              <p:cNvSpPr txBox="1">
                <a:spLocks/>
              </p:cNvSpPr>
              <p:nvPr/>
            </p:nvSpPr>
            <p:spPr>
              <a:xfrm>
                <a:off x="1265273" y="4770200"/>
                <a:ext cx="10069033" cy="20264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600"/>
                  </a:spcBef>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Most of the deformed nuclei are prolate (</a:t>
                </a:r>
                <a14:m>
                  <m:oMath xmlns:m="http://schemas.openxmlformats.org/officeDocument/2006/math">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𝛽</m:t>
                    </m:r>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&gt;0</m:t>
                    </m:r>
                  </m:oMath>
                </a14:m>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The nuclei with oblate deformation are mainly distributed in </a:t>
                </a:r>
                <a14:m>
                  <m:oMath xmlns:m="http://schemas.openxmlformats.org/officeDocument/2006/math">
                    <m:r>
                      <a:rPr lang="en-US" altLang="zh-CN" sz="2000" i="1" smtClean="0">
                        <a:solidFill>
                          <a:srgbClr val="C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i="1" smtClean="0">
                        <a:solidFill>
                          <a:srgbClr val="C00000"/>
                        </a:solidFill>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2000" i="1" smtClean="0">
                        <a:solidFill>
                          <a:srgbClr val="C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i="1" smtClean="0">
                        <a:solidFill>
                          <a:srgbClr val="C00000"/>
                        </a:solidFill>
                        <a:latin typeface="Cambria Math" panose="02040503050406030204" pitchFamily="18" charset="0"/>
                        <a:ea typeface="华文楷体" panose="02010600040101010101" pitchFamily="2" charset="-122"/>
                        <a:cs typeface="Times New Roman" panose="02020603050405020304" pitchFamily="18" charset="0"/>
                      </a:rPr>
                      <m:t>𝑍</m:t>
                    </m:r>
                    <m:r>
                      <a:rPr lang="en-US" altLang="zh-CN" sz="2000" i="1" smtClean="0">
                        <a:solidFill>
                          <a:srgbClr val="C00000"/>
                        </a:solidFill>
                        <a:latin typeface="Cambria Math" panose="02040503050406030204" pitchFamily="18" charset="0"/>
                        <a:ea typeface="华文楷体" panose="02010600040101010101" pitchFamily="2" charset="-122"/>
                        <a:cs typeface="Times New Roman" panose="02020603050405020304" pitchFamily="18" charset="0"/>
                      </a:rPr>
                      <m:t>)</m:t>
                    </m:r>
                    <m:r>
                      <m:rPr>
                        <m:nor/>
                      </m:rPr>
                      <a:rPr lang="en-US" altLang="zh-CN" sz="200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m:t>~ </m:t>
                    </m:r>
                    <m:r>
                      <m:rPr>
                        <m:nor/>
                      </m:rPr>
                      <a:rPr lang="en-US" altLang="zh-CN" sz="20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m:t>(60,40), (150, 60).</m:t>
                    </m:r>
                  </m:oMath>
                </a14:m>
                <a:endParaRPr lang="en-US" altLang="zh-CN" sz="20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30000"/>
                  </a:lnSpc>
                  <a:spcBef>
                    <a:spcPts val="600"/>
                  </a:spcBef>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The quadrupole deformation of most nuclei is in the range of </a:t>
                </a:r>
                <a14:m>
                  <m:oMath xmlns:m="http://schemas.openxmlformats.org/officeDocument/2006/math">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−0.35&lt;</m:t>
                    </m:r>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𝛽</m:t>
                    </m:r>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&lt;0.35</m:t>
                    </m:r>
                  </m:oMath>
                </a14:m>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a:t>
                </a:r>
              </a:p>
              <a:p>
                <a:pPr marL="0" indent="0">
                  <a:lnSpc>
                    <a:spcPct val="130000"/>
                  </a:lnSpc>
                  <a:spcBef>
                    <a:spcPts val="600"/>
                  </a:spcBef>
                  <a:buNone/>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Some nuclei exhibit quadrupole deformation up to </a:t>
                </a:r>
                <a14:m>
                  <m:oMath xmlns:m="http://schemas.openxmlformats.org/officeDocument/2006/math">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𝛽</m:t>
                    </m:r>
                    <m:r>
                      <a:rPr lang="en-US" altLang="zh-CN" sz="2000" i="1">
                        <a:solidFill>
                          <a:srgbClr val="002060"/>
                        </a:solidFill>
                        <a:latin typeface="Cambria Math" panose="02040503050406030204" pitchFamily="18" charset="0"/>
                        <a:ea typeface="华文楷体" panose="02010600040101010101" pitchFamily="2" charset="-122"/>
                        <a:cs typeface="Times New Roman" panose="02020603050405020304" pitchFamily="18" charset="0"/>
                      </a:rPr>
                      <m:t>≃0.5</m:t>
                    </m:r>
                  </m:oMath>
                </a14:m>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a:t>
                </a:r>
              </a:p>
            </p:txBody>
          </p:sp>
        </mc:Choice>
        <mc:Fallback xmlns="">
          <p:sp>
            <p:nvSpPr>
              <p:cNvPr id="27" name="内容占位符 11">
                <a:extLst>
                  <a:ext uri="{FF2B5EF4-FFF2-40B4-BE49-F238E27FC236}">
                    <a16:creationId xmlns:a16="http://schemas.microsoft.com/office/drawing/2014/main" id="{2C95F510-94DA-4A1E-B573-D9510CFB4BF5}"/>
                  </a:ext>
                </a:extLst>
              </p:cNvPr>
              <p:cNvSpPr txBox="1">
                <a:spLocks noRot="1" noChangeAspect="1" noMove="1" noResize="1" noEditPoints="1" noAdjustHandles="1" noChangeArrowheads="1" noChangeShapeType="1" noTextEdit="1"/>
              </p:cNvSpPr>
              <p:nvPr/>
            </p:nvSpPr>
            <p:spPr>
              <a:xfrm>
                <a:off x="1265273" y="4770200"/>
                <a:ext cx="10069033" cy="2026469"/>
              </a:xfrm>
              <a:prstGeom prst="rect">
                <a:avLst/>
              </a:prstGeom>
              <a:blipFill>
                <a:blip r:embed="rId4"/>
                <a:stretch>
                  <a:fillRect l="-545"/>
                </a:stretch>
              </a:blipFill>
            </p:spPr>
            <p:txBody>
              <a:bodyPr/>
              <a:lstStyle/>
              <a:p>
                <a:r>
                  <a:rPr lang="zh-CN" altLang="en-US">
                    <a:noFill/>
                  </a:rPr>
                  <a:t> </a:t>
                </a:r>
              </a:p>
            </p:txBody>
          </p:sp>
        </mc:Fallback>
      </mc:AlternateContent>
      <p:sp>
        <p:nvSpPr>
          <p:cNvPr id="12" name="椭圆 11"/>
          <p:cNvSpPr>
            <a:spLocks noChangeAspect="1"/>
          </p:cNvSpPr>
          <p:nvPr/>
        </p:nvSpPr>
        <p:spPr>
          <a:xfrm>
            <a:off x="3626594" y="2695908"/>
            <a:ext cx="742660" cy="74308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6363587" y="1893987"/>
            <a:ext cx="1086664" cy="74308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fld id="{290106EB-0E4D-4078-B2FC-C3B1C3EB3A33}" type="slidenum">
              <a:rPr lang="zh-CN" altLang="en-US" smtClean="0"/>
              <a:t>27</a:t>
            </a:fld>
            <a:endParaRPr lang="zh-CN" altLang="en-US"/>
          </a:p>
        </p:txBody>
      </p:sp>
      <p:sp>
        <p:nvSpPr>
          <p:cNvPr id="4" name="标题 2">
            <a:extLst>
              <a:ext uri="{FF2B5EF4-FFF2-40B4-BE49-F238E27FC236}">
                <a16:creationId xmlns:a16="http://schemas.microsoft.com/office/drawing/2014/main" id="{EC58FF52-62E8-EF62-BA95-94553B987C5D}"/>
              </a:ext>
            </a:extLst>
          </p:cNvPr>
          <p:cNvSpPr txBox="1">
            <a:spLocks/>
          </p:cNvSpPr>
          <p:nvPr/>
        </p:nvSpPr>
        <p:spPr>
          <a:xfrm>
            <a:off x="668975" y="200084"/>
            <a:ext cx="9679880" cy="687820"/>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a:lstStyle>
          <a:p>
            <a:r>
              <a:rPr lang="zh-CN" altLang="en-US" sz="3400" b="1" dirty="0">
                <a:latin typeface="Microsoft YaHei" charset="-122"/>
                <a:ea typeface="Microsoft YaHei" charset="-122"/>
                <a:cs typeface="Microsoft YaHei" charset="-122"/>
                <a:sym typeface="Symbol" panose="05050102010706020507" pitchFamily="18" charset="2"/>
              </a:rPr>
              <a:t>四极形变</a:t>
            </a:r>
            <a:r>
              <a:rPr lang="en-US" altLang="zh-CN" sz="3400" b="1" dirty="0">
                <a:latin typeface="Microsoft YaHei" charset="-122"/>
                <a:ea typeface="Microsoft YaHei" charset="-122"/>
                <a:cs typeface="Microsoft YaHei" charset="-122"/>
                <a:sym typeface="Symbol" panose="05050102010706020507" pitchFamily="18" charset="2"/>
              </a:rPr>
              <a:t></a:t>
            </a:r>
            <a:r>
              <a:rPr lang="en-US" altLang="zh-CN" sz="3400" b="1" dirty="0">
                <a:latin typeface="Microsoft YaHei" charset="-122"/>
                <a:ea typeface="Microsoft YaHei" charset="-122"/>
                <a:cs typeface="Microsoft YaHei" charset="-122"/>
              </a:rPr>
              <a:t> </a:t>
            </a:r>
            <a:endParaRPr lang="zh-CN" altLang="en-US" dirty="0"/>
          </a:p>
        </p:txBody>
      </p:sp>
    </p:spTree>
    <p:extLst>
      <p:ext uri="{BB962C8B-B14F-4D97-AF65-F5344CB8AC3E}">
        <p14:creationId xmlns:p14="http://schemas.microsoft.com/office/powerpoint/2010/main" val="173658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CDD101-1712-56E0-4321-C5B4C6DA5303}"/>
              </a:ext>
            </a:extLst>
          </p:cNvPr>
          <p:cNvSpPr/>
          <p:nvPr/>
        </p:nvSpPr>
        <p:spPr>
          <a:xfrm>
            <a:off x="3245005" y="6272866"/>
            <a:ext cx="5982629" cy="512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678" y="925931"/>
            <a:ext cx="8878207" cy="3598946"/>
          </a:xfrm>
          <a:prstGeom prst="rect">
            <a:avLst/>
          </a:prstGeom>
        </p:spPr>
      </p:pic>
      <p:pic>
        <p:nvPicPr>
          <p:cNvPr id="13" name="图片 12">
            <a:extLst>
              <a:ext uri="{FF2B5EF4-FFF2-40B4-BE49-F238E27FC236}">
                <a16:creationId xmlns:a16="http://schemas.microsoft.com/office/drawing/2014/main" id="{7E8719B3-2191-433B-8DF6-5310F9657AB3}"/>
              </a:ext>
            </a:extLst>
          </p:cNvPr>
          <p:cNvPicPr>
            <a:picLocks noChangeAspect="1"/>
          </p:cNvPicPr>
          <p:nvPr/>
        </p:nvPicPr>
        <p:blipFill rotWithShape="1">
          <a:blip r:embed="rId4"/>
          <a:srcRect l="-30" t="1625" b="-267"/>
          <a:stretch/>
        </p:blipFill>
        <p:spPr>
          <a:xfrm>
            <a:off x="8417861" y="2086432"/>
            <a:ext cx="3614455" cy="267913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28" name="内容占位符 11">
                <a:extLst>
                  <a:ext uri="{FF2B5EF4-FFF2-40B4-BE49-F238E27FC236}">
                    <a16:creationId xmlns:a16="http://schemas.microsoft.com/office/drawing/2014/main" id="{2C95F510-94DA-4A1E-B573-D9510CFB4BF5}"/>
                  </a:ext>
                </a:extLst>
              </p:cNvPr>
              <p:cNvSpPr txBox="1">
                <a:spLocks/>
              </p:cNvSpPr>
              <p:nvPr/>
            </p:nvSpPr>
            <p:spPr>
              <a:xfrm>
                <a:off x="1091767" y="4608955"/>
                <a:ext cx="8440069" cy="14043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Triaxial</a:t>
                </a:r>
                <a:r>
                  <a:rPr lang="zh-CN" altLang="en-US"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RHB</a:t>
                </a:r>
                <a:r>
                  <a:rPr lang="zh-CN" altLang="en-US"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theory with PC-PK1:</a:t>
                </a:r>
              </a:p>
              <a:p>
                <a:pPr marL="0" indent="0">
                  <a:lnSpc>
                    <a:spcPct val="125000"/>
                  </a:lnSpc>
                  <a:buNone/>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108</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triaxially deformed even-even nuclei;</a:t>
                </a:r>
                <a:r>
                  <a:rPr lang="zh-CN" altLang="en-US"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Triaxial effects: </a:t>
                </a:r>
                <a14:m>
                  <m:oMath xmlns:m="http://schemas.openxmlformats.org/officeDocument/2006/math">
                    <m:r>
                      <a:rPr lang="en-US" altLang="zh-CN" sz="2000" i="1" smtClean="0">
                        <a:solidFill>
                          <a:srgbClr val="C00000"/>
                        </a:solidFill>
                        <a:latin typeface="Cambria Math" panose="02040503050406030204" pitchFamily="18" charset="0"/>
                        <a:ea typeface="华文楷体" panose="02010600040101010101" pitchFamily="2" charset="-122"/>
                        <a:cs typeface="Times New Roman" panose="02020603050405020304" pitchFamily="18" charset="0"/>
                      </a:rPr>
                      <m:t>0~1.89</m:t>
                    </m:r>
                  </m:oMath>
                </a14:m>
                <a:r>
                  <a:rPr lang="zh-CN" altLang="en-US" sz="20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MeV</a:t>
                </a:r>
                <a:r>
                  <a:rPr lang="zh-CN" altLang="en-US"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8" name="内容占位符 11">
                <a:extLst>
                  <a:ext uri="{FF2B5EF4-FFF2-40B4-BE49-F238E27FC236}">
                    <a16:creationId xmlns:a16="http://schemas.microsoft.com/office/drawing/2014/main" id="{2C95F510-94DA-4A1E-B573-D9510CFB4BF5}"/>
                  </a:ext>
                </a:extLst>
              </p:cNvPr>
              <p:cNvSpPr txBox="1">
                <a:spLocks noRot="1" noChangeAspect="1" noMove="1" noResize="1" noEditPoints="1" noAdjustHandles="1" noChangeArrowheads="1" noChangeShapeType="1" noTextEdit="1"/>
              </p:cNvSpPr>
              <p:nvPr/>
            </p:nvSpPr>
            <p:spPr>
              <a:xfrm>
                <a:off x="1091767" y="4608955"/>
                <a:ext cx="8440069" cy="1404378"/>
              </a:xfrm>
              <a:prstGeom prst="rect">
                <a:avLst/>
              </a:prstGeom>
              <a:blipFill>
                <a:blip r:embed="rId5"/>
                <a:stretch>
                  <a:fillRect l="-650"/>
                </a:stretch>
              </a:blipFill>
            </p:spPr>
            <p:txBody>
              <a:bodyPr/>
              <a:lstStyle/>
              <a:p>
                <a:r>
                  <a:rPr lang="zh-CN" altLang="en-US">
                    <a:noFill/>
                  </a:rPr>
                  <a:t> </a:t>
                </a:r>
              </a:p>
            </p:txBody>
          </p:sp>
        </mc:Fallback>
      </mc:AlternateContent>
      <p:sp>
        <p:nvSpPr>
          <p:cNvPr id="12" name="内容占位符 11">
            <a:extLst>
              <a:ext uri="{FF2B5EF4-FFF2-40B4-BE49-F238E27FC236}">
                <a16:creationId xmlns:a16="http://schemas.microsoft.com/office/drawing/2014/main" id="{2C95F510-94DA-4A1E-B573-D9510CFB4BF5}"/>
              </a:ext>
            </a:extLst>
          </p:cNvPr>
          <p:cNvSpPr txBox="1">
            <a:spLocks/>
          </p:cNvSpPr>
          <p:nvPr/>
        </p:nvSpPr>
        <p:spPr>
          <a:xfrm>
            <a:off x="1925741" y="5487818"/>
            <a:ext cx="8289226" cy="4748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zh-CN" sz="1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内容占位符 11">
            <a:extLst>
              <a:ext uri="{FF2B5EF4-FFF2-40B4-BE49-F238E27FC236}">
                <a16:creationId xmlns:a16="http://schemas.microsoft.com/office/drawing/2014/main" id="{AED70054-B6A5-47FF-B0C5-18AF39B81B80}"/>
              </a:ext>
            </a:extLst>
          </p:cNvPr>
          <p:cNvSpPr txBox="1">
            <a:spLocks/>
          </p:cNvSpPr>
          <p:nvPr/>
        </p:nvSpPr>
        <p:spPr>
          <a:xfrm>
            <a:off x="554430" y="2615009"/>
            <a:ext cx="3614455" cy="8713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en-US" altLang="zh-CN" sz="1500" dirty="0">
              <a:latin typeface="华文楷体" panose="02010600040101010101" pitchFamily="2" charset="-122"/>
              <a:ea typeface="华文楷体" panose="02010600040101010101" pitchFamily="2" charset="-122"/>
            </a:endParaRPr>
          </a:p>
        </p:txBody>
      </p:sp>
      <p:sp>
        <p:nvSpPr>
          <p:cNvPr id="9" name="内容占位符 11">
            <a:extLst>
              <a:ext uri="{FF2B5EF4-FFF2-40B4-BE49-F238E27FC236}">
                <a16:creationId xmlns:a16="http://schemas.microsoft.com/office/drawing/2014/main" id="{76C5F3BE-2182-4E14-91A6-CC76616EEA81}"/>
              </a:ext>
            </a:extLst>
          </p:cNvPr>
          <p:cNvSpPr txBox="1">
            <a:spLocks/>
          </p:cNvSpPr>
          <p:nvPr/>
        </p:nvSpPr>
        <p:spPr>
          <a:xfrm>
            <a:off x="1957928" y="5487818"/>
            <a:ext cx="8289226" cy="4748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zh-CN" sz="1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5" name="椭圆 14"/>
          <p:cNvSpPr>
            <a:spLocks noChangeAspect="1"/>
          </p:cNvSpPr>
          <p:nvPr/>
        </p:nvSpPr>
        <p:spPr>
          <a:xfrm>
            <a:off x="2841331" y="2579566"/>
            <a:ext cx="476110" cy="47638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229342" y="2049911"/>
            <a:ext cx="560751" cy="56107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937000" y="3445672"/>
            <a:ext cx="274726" cy="2748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4068933" y="1657608"/>
            <a:ext cx="890227" cy="890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090872" y="979868"/>
            <a:ext cx="473607" cy="47387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10185146" y="3099790"/>
            <a:ext cx="347662" cy="34786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290106EB-0E4D-4078-B2FC-C3B1C3EB3A33}" type="slidenum">
              <a:rPr lang="zh-CN" altLang="en-US" smtClean="0"/>
              <a:t>28</a:t>
            </a:fld>
            <a:endParaRPr lang="zh-CN" altLang="en-US"/>
          </a:p>
        </p:txBody>
      </p:sp>
      <p:sp>
        <p:nvSpPr>
          <p:cNvPr id="24" name="Text Box 4">
            <a:extLst>
              <a:ext uri="{FF2B5EF4-FFF2-40B4-BE49-F238E27FC236}">
                <a16:creationId xmlns:a16="http://schemas.microsoft.com/office/drawing/2014/main" id="{2D95F32B-3512-488C-8C33-C8D7679FF405}"/>
              </a:ext>
            </a:extLst>
          </p:cNvPr>
          <p:cNvSpPr txBox="1">
            <a:spLocks noChangeArrowheads="1"/>
          </p:cNvSpPr>
          <p:nvPr/>
        </p:nvSpPr>
        <p:spPr bwMode="auto">
          <a:xfrm>
            <a:off x="9786277" y="1522360"/>
            <a:ext cx="2058177" cy="43999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algn="r">
              <a:lnSpc>
                <a:spcPct val="125000"/>
              </a:lnSpc>
            </a:pPr>
            <a:r>
              <a:rPr lang="en-US" altLang="zh-CN" sz="1200" dirty="0">
                <a:solidFill>
                  <a:srgbClr val="0E34F0"/>
                </a:solidFill>
                <a:latin typeface="Times New Roman" panose="02020603050405020304" pitchFamily="18" charset="0"/>
                <a:cs typeface="Times New Roman" panose="02020603050405020304" pitchFamily="18" charset="0"/>
              </a:rPr>
              <a:t>P. </a:t>
            </a:r>
            <a:r>
              <a:rPr lang="en-US" altLang="zh-CN" sz="1200" dirty="0" err="1">
                <a:solidFill>
                  <a:srgbClr val="0E34F0"/>
                </a:solidFill>
                <a:latin typeface="Times New Roman" panose="02020603050405020304" pitchFamily="18" charset="0"/>
                <a:cs typeface="Times New Roman" panose="02020603050405020304" pitchFamily="18" charset="0"/>
              </a:rPr>
              <a:t>Möller</a:t>
            </a:r>
            <a:r>
              <a:rPr lang="en-US" altLang="zh-CN" sz="1200" dirty="0">
                <a:solidFill>
                  <a:srgbClr val="0E34F0"/>
                </a:solidFill>
                <a:latin typeface="Times New Roman" panose="02020603050405020304" pitchFamily="18" charset="0"/>
                <a:cs typeface="Times New Roman" panose="02020603050405020304" pitchFamily="18" charset="0"/>
              </a:rPr>
              <a:t> </a:t>
            </a:r>
            <a:r>
              <a:rPr lang="en-US" altLang="zh-CN" sz="1200" i="1" dirty="0">
                <a:solidFill>
                  <a:srgbClr val="0E34F0"/>
                </a:solidFill>
                <a:latin typeface="Times New Roman" panose="02020603050405020304" pitchFamily="18" charset="0"/>
                <a:cs typeface="Times New Roman" panose="02020603050405020304" pitchFamily="18" charset="0"/>
              </a:rPr>
              <a:t>et al.</a:t>
            </a:r>
            <a:r>
              <a:rPr lang="en-US" altLang="zh-CN" sz="1200" dirty="0">
                <a:solidFill>
                  <a:srgbClr val="0E34F0"/>
                </a:solidFill>
                <a:latin typeface="Times New Roman" panose="02020603050405020304" pitchFamily="18" charset="0"/>
                <a:cs typeface="Times New Roman" panose="02020603050405020304" pitchFamily="18" charset="0"/>
              </a:rPr>
              <a:t>, </a:t>
            </a:r>
            <a:r>
              <a:rPr lang="en-US" altLang="zh-CN" sz="1200" i="1" dirty="0">
                <a:solidFill>
                  <a:srgbClr val="0E34F0"/>
                </a:solidFill>
                <a:latin typeface="Times New Roman" panose="02020603050405020304" pitchFamily="18" charset="0"/>
                <a:cs typeface="Times New Roman" panose="02020603050405020304" pitchFamily="18" charset="0"/>
              </a:rPr>
              <a:t>Phys</a:t>
            </a:r>
            <a:r>
              <a:rPr lang="en-US" altLang="zh-CN" sz="1200" dirty="0">
                <a:solidFill>
                  <a:srgbClr val="0E34F0"/>
                </a:solidFill>
                <a:latin typeface="Times New Roman" panose="02020603050405020304" pitchFamily="18" charset="0"/>
                <a:cs typeface="Times New Roman" panose="02020603050405020304" pitchFamily="18" charset="0"/>
              </a:rPr>
              <a:t>.</a:t>
            </a:r>
            <a:r>
              <a:rPr lang="en-US" altLang="zh-CN" sz="1200" i="1" dirty="0">
                <a:solidFill>
                  <a:srgbClr val="0E34F0"/>
                </a:solidFill>
                <a:latin typeface="Times New Roman" panose="02020603050405020304" pitchFamily="18" charset="0"/>
                <a:cs typeface="Times New Roman" panose="02020603050405020304" pitchFamily="18" charset="0"/>
              </a:rPr>
              <a:t> Rev. Lett. </a:t>
            </a:r>
            <a:r>
              <a:rPr lang="en-US" altLang="zh-CN" sz="1200" b="1" dirty="0">
                <a:solidFill>
                  <a:srgbClr val="0E34F0"/>
                </a:solidFill>
                <a:latin typeface="Times New Roman" panose="02020603050405020304" pitchFamily="18" charset="0"/>
                <a:cs typeface="Times New Roman" panose="02020603050405020304" pitchFamily="18" charset="0"/>
              </a:rPr>
              <a:t>97</a:t>
            </a:r>
            <a:r>
              <a:rPr lang="en-US" altLang="zh-CN" sz="1200" dirty="0">
                <a:solidFill>
                  <a:srgbClr val="0E34F0"/>
                </a:solidFill>
                <a:latin typeface="Times New Roman" panose="02020603050405020304" pitchFamily="18" charset="0"/>
                <a:cs typeface="Times New Roman" panose="02020603050405020304" pitchFamily="18" charset="0"/>
              </a:rPr>
              <a:t>, 162502 (2006) </a:t>
            </a:r>
          </a:p>
        </p:txBody>
      </p:sp>
      <p:sp>
        <p:nvSpPr>
          <p:cNvPr id="3" name="标题 2">
            <a:extLst>
              <a:ext uri="{FF2B5EF4-FFF2-40B4-BE49-F238E27FC236}">
                <a16:creationId xmlns:a16="http://schemas.microsoft.com/office/drawing/2014/main" id="{6F0C7D50-8C6B-50FE-8CC0-BAE1B45FF5BC}"/>
              </a:ext>
            </a:extLst>
          </p:cNvPr>
          <p:cNvSpPr txBox="1">
            <a:spLocks/>
          </p:cNvSpPr>
          <p:nvPr/>
        </p:nvSpPr>
        <p:spPr>
          <a:xfrm>
            <a:off x="668975" y="190955"/>
            <a:ext cx="9679880" cy="687820"/>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a:lstStyle>
          <a:p>
            <a:r>
              <a:rPr lang="zh-CN" altLang="en-US" sz="3400" b="1" dirty="0">
                <a:latin typeface="Microsoft YaHei" charset="-122"/>
                <a:ea typeface="Microsoft YaHei" charset="-122"/>
                <a:cs typeface="Microsoft YaHei" charset="-122"/>
              </a:rPr>
              <a:t>三轴形变</a:t>
            </a:r>
            <a:r>
              <a:rPr lang="en-US" altLang="zh-CN" sz="3400" b="1" dirty="0">
                <a:latin typeface="Microsoft YaHei" charset="-122"/>
                <a:ea typeface="Microsoft YaHei" charset="-122"/>
                <a:cs typeface="Microsoft YaHei" charset="-122"/>
                <a:sym typeface="Symbol" panose="05050102010706020507" pitchFamily="18" charset="2"/>
              </a:rPr>
              <a:t></a:t>
            </a:r>
            <a:endParaRPr lang="zh-CN" altLang="en-US" dirty="0"/>
          </a:p>
        </p:txBody>
      </p:sp>
      <mc:AlternateContent xmlns:mc="http://schemas.openxmlformats.org/markup-compatibility/2006" xmlns:a14="http://schemas.microsoft.com/office/drawing/2010/main">
        <mc:Choice Requires="a14">
          <p:sp>
            <p:nvSpPr>
              <p:cNvPr id="5" name="内容占位符 11">
                <a:extLst>
                  <a:ext uri="{FF2B5EF4-FFF2-40B4-BE49-F238E27FC236}">
                    <a16:creationId xmlns:a16="http://schemas.microsoft.com/office/drawing/2014/main" id="{A8705EBE-B805-A492-04B5-7C6FD9C21457}"/>
                  </a:ext>
                </a:extLst>
              </p:cNvPr>
              <p:cNvSpPr txBox="1">
                <a:spLocks/>
              </p:cNvSpPr>
              <p:nvPr/>
            </p:nvSpPr>
            <p:spPr>
              <a:xfrm>
                <a:off x="1091767" y="5665349"/>
                <a:ext cx="7495390" cy="12479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buFont typeface="Wingdings" panose="05000000000000000000" pitchFamily="2" charset="2"/>
                  <a:buChar char="Ø"/>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Finite-range liquid-drop model: </a:t>
                </a:r>
              </a:p>
              <a:p>
                <a:pPr marL="0" indent="0">
                  <a:lnSpc>
                    <a:spcPct val="125000"/>
                  </a:lnSpc>
                  <a:buNone/>
                </a:pP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&gt;700 </a:t>
                </a:r>
                <a:r>
                  <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triaxially deformed nuclei; Triaxial effects: </a:t>
                </a:r>
                <a14:m>
                  <m:oMath xmlns:m="http://schemas.openxmlformats.org/officeDocument/2006/math">
                    <m:r>
                      <a:rPr lang="en-US" altLang="zh-CN" sz="2000" i="1" smtClean="0">
                        <a:solidFill>
                          <a:srgbClr val="C00000"/>
                        </a:solidFill>
                        <a:latin typeface="Cambria Math" panose="02040503050406030204" pitchFamily="18" charset="0"/>
                        <a:ea typeface="华文楷体" panose="02010600040101010101" pitchFamily="2" charset="-122"/>
                        <a:cs typeface="Times New Roman" panose="02020603050405020304" pitchFamily="18" charset="0"/>
                      </a:rPr>
                      <m:t>0~0.63</m:t>
                    </m:r>
                  </m:oMath>
                </a14:m>
                <a:r>
                  <a:rPr lang="zh-CN" altLang="en-US" sz="20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MeV</a:t>
                </a:r>
                <a:endParaRPr lang="en-US" altLang="zh-CN" sz="20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内容占位符 11">
                <a:extLst>
                  <a:ext uri="{FF2B5EF4-FFF2-40B4-BE49-F238E27FC236}">
                    <a16:creationId xmlns:a16="http://schemas.microsoft.com/office/drawing/2014/main" id="{A8705EBE-B805-A492-04B5-7C6FD9C21457}"/>
                  </a:ext>
                </a:extLst>
              </p:cNvPr>
              <p:cNvSpPr txBox="1">
                <a:spLocks noRot="1" noChangeAspect="1" noMove="1" noResize="1" noEditPoints="1" noAdjustHandles="1" noChangeArrowheads="1" noChangeShapeType="1" noTextEdit="1"/>
              </p:cNvSpPr>
              <p:nvPr/>
            </p:nvSpPr>
            <p:spPr>
              <a:xfrm>
                <a:off x="1091767" y="5665349"/>
                <a:ext cx="7495390" cy="1247934"/>
              </a:xfrm>
              <a:prstGeom prst="rect">
                <a:avLst/>
              </a:prstGeom>
              <a:blipFill>
                <a:blip r:embed="rId6"/>
                <a:stretch>
                  <a:fillRect l="-7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069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0637C13-B46E-4BF4-94A1-CEC00C6595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6266"/>
          <a:stretch/>
        </p:blipFill>
        <p:spPr>
          <a:xfrm>
            <a:off x="2071157" y="4210676"/>
            <a:ext cx="7429034" cy="2563036"/>
          </a:xfrm>
          <a:prstGeom prst="rect">
            <a:avLst/>
          </a:prstGeom>
        </p:spPr>
      </p:pic>
      <p:sp>
        <p:nvSpPr>
          <p:cNvPr id="7" name="灯片编号占位符 6"/>
          <p:cNvSpPr>
            <a:spLocks noGrp="1"/>
          </p:cNvSpPr>
          <p:nvPr>
            <p:ph type="sldNum" sz="quarter" idx="12"/>
          </p:nvPr>
        </p:nvSpPr>
        <p:spPr/>
        <p:txBody>
          <a:bodyPr/>
          <a:lstStyle/>
          <a:p>
            <a:fld id="{290106EB-0E4D-4078-B2FC-C3B1C3EB3A33}" type="slidenum">
              <a:rPr lang="zh-CN" altLang="en-US" smtClean="0"/>
              <a:t>29</a:t>
            </a:fld>
            <a:endParaRPr lang="zh-CN" altLang="en-US"/>
          </a:p>
        </p:txBody>
      </p:sp>
      <p:pic>
        <p:nvPicPr>
          <p:cNvPr id="3" name="图片 2">
            <a:extLst>
              <a:ext uri="{FF2B5EF4-FFF2-40B4-BE49-F238E27FC236}">
                <a16:creationId xmlns:a16="http://schemas.microsoft.com/office/drawing/2014/main" id="{5ECEA009-490B-411B-B7CB-6ED0C40474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1157" y="911196"/>
            <a:ext cx="7429035" cy="3299480"/>
          </a:xfrm>
          <a:prstGeom prst="rect">
            <a:avLst/>
          </a:prstGeom>
        </p:spPr>
      </p:pic>
      <p:sp>
        <p:nvSpPr>
          <p:cNvPr id="8" name="Text Box 4">
            <a:extLst>
              <a:ext uri="{FF2B5EF4-FFF2-40B4-BE49-F238E27FC236}">
                <a16:creationId xmlns:a16="http://schemas.microsoft.com/office/drawing/2014/main" id="{96B539E6-5F81-4622-A7C1-53F665624303}"/>
              </a:ext>
            </a:extLst>
          </p:cNvPr>
          <p:cNvSpPr txBox="1">
            <a:spLocks noChangeArrowheads="1"/>
          </p:cNvSpPr>
          <p:nvPr/>
        </p:nvSpPr>
        <p:spPr bwMode="auto">
          <a:xfrm>
            <a:off x="5839396" y="200632"/>
            <a:ext cx="4203056" cy="522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a:lnSpc>
                <a:spcPct val="125000"/>
              </a:lnSpc>
            </a:pPr>
            <a:r>
              <a:rPr lang="en-US" altLang="zh-CN" sz="3000" dirty="0">
                <a:solidFill>
                  <a:srgbClr val="C00000"/>
                </a:solidFill>
                <a:latin typeface="Times New Roman" panose="02020603050405020304" pitchFamily="18" charset="0"/>
                <a:cs typeface="Times New Roman" panose="02020603050405020304" pitchFamily="18" charset="0"/>
              </a:rPr>
              <a:t>http://nuclearmap.jcnp.org</a:t>
            </a:r>
          </a:p>
        </p:txBody>
      </p:sp>
      <p:sp>
        <p:nvSpPr>
          <p:cNvPr id="2" name="标题 2">
            <a:extLst>
              <a:ext uri="{FF2B5EF4-FFF2-40B4-BE49-F238E27FC236}">
                <a16:creationId xmlns:a16="http://schemas.microsoft.com/office/drawing/2014/main" id="{B1530D2E-FA77-15CA-30AE-E09D79F803E6}"/>
              </a:ext>
            </a:extLst>
          </p:cNvPr>
          <p:cNvSpPr txBox="1">
            <a:spLocks/>
          </p:cNvSpPr>
          <p:nvPr/>
        </p:nvSpPr>
        <p:spPr>
          <a:xfrm>
            <a:off x="668975" y="190955"/>
            <a:ext cx="9679880" cy="687820"/>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a:lstStyle>
          <a:p>
            <a:r>
              <a:rPr lang="en-US" altLang="zh-CN" sz="3400" b="1" dirty="0">
                <a:solidFill>
                  <a:srgbClr val="C00000"/>
                </a:solidFill>
                <a:latin typeface="Microsoft YaHei" charset="-122"/>
                <a:ea typeface="Microsoft YaHei" charset="-122"/>
                <a:cs typeface="Microsoft YaHei" charset="-122"/>
              </a:rPr>
              <a:t>Online data base</a:t>
            </a:r>
            <a:endParaRPr lang="zh-CN" altLang="en-US" dirty="0">
              <a:solidFill>
                <a:srgbClr val="C00000"/>
              </a:solidFill>
            </a:endParaRPr>
          </a:p>
        </p:txBody>
      </p:sp>
    </p:spTree>
    <p:extLst>
      <p:ext uri="{BB962C8B-B14F-4D97-AF65-F5344CB8AC3E}">
        <p14:creationId xmlns:p14="http://schemas.microsoft.com/office/powerpoint/2010/main" val="218881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p:nvPr/>
        </p:nvSpPr>
        <p:spPr>
          <a:xfrm>
            <a:off x="3336758" y="6421125"/>
            <a:ext cx="5646821" cy="2666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原子核的形状</a:t>
            </a:r>
            <a:endParaRPr lang="zh-CN" altLang="en-US" sz="3000" b="1" dirty="0">
              <a:latin typeface="Microsoft YaHei" charset="-122"/>
              <a:ea typeface="Microsoft YaHei" charset="-122"/>
              <a:cs typeface="Microsoft YaHei" charset="-122"/>
            </a:endParaRPr>
          </a:p>
        </p:txBody>
      </p:sp>
      <p:sp>
        <p:nvSpPr>
          <p:cNvPr id="16" name="Rectangle 2"/>
          <p:cNvSpPr>
            <a:spLocks noGrp="1" noChangeArrowheads="1"/>
          </p:cNvSpPr>
          <p:nvPr/>
        </p:nvSpPr>
        <p:spPr>
          <a:xfrm>
            <a:off x="1146878" y="788614"/>
            <a:ext cx="4392930" cy="449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zh-CN" altLang="x-none" sz="2400" b="1">
                <a:solidFill>
                  <a:srgbClr val="FFFFFF"/>
                </a:solidFill>
                <a:latin typeface="微软雅黑" panose="020B0503020204020204" pitchFamily="34" charset="-122"/>
                <a:ea typeface="微软雅黑" panose="020B0503020204020204" pitchFamily="34" charset="-122"/>
              </a:rPr>
              <a:t>用途广泛的核</a:t>
            </a:r>
            <a:r>
              <a:rPr lang="zh-CN" altLang="en-US" sz="2400" b="1">
                <a:solidFill>
                  <a:srgbClr val="FFFFFF"/>
                </a:solidFill>
                <a:latin typeface="微软雅黑" panose="020B0503020204020204" pitchFamily="34" charset="-122"/>
                <a:ea typeface="微软雅黑" panose="020B0503020204020204" pitchFamily="34" charset="-122"/>
              </a:rPr>
              <a:t>物理</a:t>
            </a:r>
          </a:p>
        </p:txBody>
      </p:sp>
      <p:sp>
        <p:nvSpPr>
          <p:cNvPr id="13" name="矩形 32"/>
          <p:cNvSpPr/>
          <p:nvPr/>
        </p:nvSpPr>
        <p:spPr>
          <a:xfrm>
            <a:off x="696246" y="1374418"/>
            <a:ext cx="8979381" cy="55335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ts val="4000"/>
              </a:lnSpc>
              <a:buFont typeface="Wingdings" panose="05000000000000000000" pitchFamily="2" charset="2"/>
              <a:buChar char="p"/>
            </a:pPr>
            <a:r>
              <a:rPr lang="zh-CN" altLang="en-US" sz="2500" b="1" dirty="0">
                <a:latin typeface="Microsoft YaHei" charset="-122"/>
                <a:ea typeface="Microsoft YaHei" charset="-122"/>
                <a:cs typeface="Microsoft YaHei" charset="-122"/>
              </a:rPr>
              <a:t>人们对原子核形状的认知最早可追溯到液滴模型</a:t>
            </a:r>
            <a:endParaRPr lang="zh-CN" altLang="en-US" sz="2500" dirty="0">
              <a:solidFill>
                <a:srgbClr val="C00000"/>
              </a:solidFill>
              <a:effectLst/>
              <a:latin typeface="Microsoft YaHei" charset="-122"/>
              <a:ea typeface="Microsoft YaHei" charset="-122"/>
              <a:cs typeface="Microsoft YaHei" charset="-122"/>
            </a:endParaRPr>
          </a:p>
        </p:txBody>
      </p:sp>
      <p:sp>
        <p:nvSpPr>
          <p:cNvPr id="18" name="右箭头 17"/>
          <p:cNvSpPr/>
          <p:nvPr/>
        </p:nvSpPr>
        <p:spPr>
          <a:xfrm>
            <a:off x="2410326" y="3512719"/>
            <a:ext cx="926432" cy="7781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0" name="图片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45" y="2977124"/>
            <a:ext cx="1573502" cy="1446028"/>
          </a:xfrm>
          <a:prstGeom prst="rect">
            <a:avLst/>
          </a:prstGeom>
        </p:spPr>
      </p:pic>
      <p:sp>
        <p:nvSpPr>
          <p:cNvPr id="3" name="灯片编号占位符 2">
            <a:extLst>
              <a:ext uri="{FF2B5EF4-FFF2-40B4-BE49-F238E27FC236}">
                <a16:creationId xmlns:a16="http://schemas.microsoft.com/office/drawing/2014/main" id="{800DCB0B-1658-488D-8019-D71FC9BC1050}"/>
              </a:ext>
            </a:extLst>
          </p:cNvPr>
          <p:cNvSpPr>
            <a:spLocks noGrp="1"/>
          </p:cNvSpPr>
          <p:nvPr>
            <p:ph type="sldNum" sz="quarter" idx="12"/>
          </p:nvPr>
        </p:nvSpPr>
        <p:spPr>
          <a:xfrm>
            <a:off x="8610599" y="6120050"/>
            <a:ext cx="2906125" cy="365125"/>
          </a:xfrm>
        </p:spPr>
        <p:txBody>
          <a:bodyPr/>
          <a:lstStyle/>
          <a:p>
            <a:fld id="{62882B55-B6B2-497F-8568-5D2D4C04CE38}" type="slidenum">
              <a:rPr lang="zh-CN" altLang="en-US" smtClean="0"/>
              <a:t>3</a:t>
            </a:fld>
            <a:endParaRPr lang="zh-CN" altLang="en-US"/>
          </a:p>
        </p:txBody>
      </p:sp>
      <p:sp>
        <p:nvSpPr>
          <p:cNvPr id="41" name="矩形 40">
            <a:extLst>
              <a:ext uri="{FF2B5EF4-FFF2-40B4-BE49-F238E27FC236}">
                <a16:creationId xmlns:a16="http://schemas.microsoft.com/office/drawing/2014/main" id="{9BD3C21F-8B7A-4E6A-8EE3-FAAEDD1649E2}"/>
              </a:ext>
            </a:extLst>
          </p:cNvPr>
          <p:cNvSpPr/>
          <p:nvPr/>
        </p:nvSpPr>
        <p:spPr>
          <a:xfrm>
            <a:off x="2318221" y="2561625"/>
            <a:ext cx="1343801" cy="830997"/>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Arial" pitchFamily="34" charset="0"/>
              </a:rPr>
              <a:t>核力饱和特性</a:t>
            </a:r>
            <a:endParaRPr lang="en-US" altLang="zh-CN" sz="2400" b="1" dirty="0">
              <a:solidFill>
                <a:srgbClr val="C00000"/>
              </a:solidFill>
              <a:latin typeface="微软雅黑" panose="020B0503020204020204" pitchFamily="34" charset="-122"/>
              <a:ea typeface="微软雅黑" panose="020B0503020204020204" pitchFamily="34" charset="-122"/>
              <a:cs typeface="Arial" pitchFamily="34" charset="0"/>
            </a:endParaRPr>
          </a:p>
        </p:txBody>
      </p:sp>
      <p:sp>
        <p:nvSpPr>
          <p:cNvPr id="43" name="矩形 42">
            <a:extLst>
              <a:ext uri="{FF2B5EF4-FFF2-40B4-BE49-F238E27FC236}">
                <a16:creationId xmlns:a16="http://schemas.microsoft.com/office/drawing/2014/main" id="{D44B2C87-D8B7-49A0-A363-6AE41A2C258B}"/>
              </a:ext>
            </a:extLst>
          </p:cNvPr>
          <p:cNvSpPr/>
          <p:nvPr/>
        </p:nvSpPr>
        <p:spPr>
          <a:xfrm>
            <a:off x="4138456" y="4986984"/>
            <a:ext cx="1119345" cy="523220"/>
          </a:xfrm>
          <a:prstGeom prst="rect">
            <a:avLst/>
          </a:prstGeom>
        </p:spPr>
        <p:txBody>
          <a:bodyPr wrap="square">
            <a:spAutoFit/>
          </a:bodyPr>
          <a:lstStyle/>
          <a:p>
            <a:r>
              <a:rPr lang="zh-CN" altLang="en-US" sz="2800" b="1" dirty="0">
                <a:solidFill>
                  <a:srgbClr val="002060"/>
                </a:solidFill>
                <a:latin typeface="微软雅黑" panose="020B0503020204020204" pitchFamily="34" charset="-122"/>
                <a:ea typeface="微软雅黑" panose="020B0503020204020204" pitchFamily="34" charset="-122"/>
                <a:cs typeface="Arial" pitchFamily="34" charset="0"/>
              </a:rPr>
              <a:t>液滴</a:t>
            </a:r>
            <a:endParaRPr lang="en-US" altLang="zh-CN" sz="2800" b="1" dirty="0">
              <a:solidFill>
                <a:srgbClr val="002060"/>
              </a:solidFill>
              <a:latin typeface="微软雅黑" panose="020B0503020204020204" pitchFamily="34" charset="-122"/>
              <a:ea typeface="微软雅黑" panose="020B0503020204020204" pitchFamily="34" charset="-122"/>
              <a:cs typeface="Arial" pitchFamily="34" charset="0"/>
            </a:endParaRPr>
          </a:p>
        </p:txBody>
      </p:sp>
      <p:pic>
        <p:nvPicPr>
          <p:cNvPr id="9" name="图片 8">
            <a:extLst>
              <a:ext uri="{FF2B5EF4-FFF2-40B4-BE49-F238E27FC236}">
                <a16:creationId xmlns:a16="http://schemas.microsoft.com/office/drawing/2014/main" id="{42CD76D6-C901-4D66-BAC5-C8E4C407545A}"/>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l="11577" t="12171" r="11680" b="11499"/>
          <a:stretch/>
        </p:blipFill>
        <p:spPr>
          <a:xfrm>
            <a:off x="3577345" y="2828156"/>
            <a:ext cx="1962463" cy="1951878"/>
          </a:xfrm>
          <a:prstGeom prst="rect">
            <a:avLst/>
          </a:prstGeom>
        </p:spPr>
      </p:pic>
      <p:pic>
        <p:nvPicPr>
          <p:cNvPr id="46" name="图片 45">
            <a:extLst>
              <a:ext uri="{FF2B5EF4-FFF2-40B4-BE49-F238E27FC236}">
                <a16:creationId xmlns:a16="http://schemas.microsoft.com/office/drawing/2014/main" id="{6BE9602A-6073-4252-94AD-46A15D368D7B}"/>
              </a:ext>
            </a:extLst>
          </p:cNvPr>
          <p:cNvPicPr>
            <a:picLocks noChangeAspect="1"/>
          </p:cNvPicPr>
          <p:nvPr/>
        </p:nvPicPr>
        <p:blipFill>
          <a:blip r:embed="rId6"/>
          <a:stretch>
            <a:fillRect/>
          </a:stretch>
        </p:blipFill>
        <p:spPr>
          <a:xfrm>
            <a:off x="5908036" y="2343104"/>
            <a:ext cx="2976970" cy="3099116"/>
          </a:xfrm>
          <a:prstGeom prst="rect">
            <a:avLst/>
          </a:prstGeom>
        </p:spPr>
      </p:pic>
      <p:grpSp>
        <p:nvGrpSpPr>
          <p:cNvPr id="47" name="组 4">
            <a:extLst>
              <a:ext uri="{FF2B5EF4-FFF2-40B4-BE49-F238E27FC236}">
                <a16:creationId xmlns:a16="http://schemas.microsoft.com/office/drawing/2014/main" id="{2CAE9F79-83AA-46D2-85BC-4FE47A85CC71}"/>
              </a:ext>
            </a:extLst>
          </p:cNvPr>
          <p:cNvGrpSpPr>
            <a:grpSpLocks/>
          </p:cNvGrpSpPr>
          <p:nvPr/>
        </p:nvGrpSpPr>
        <p:grpSpPr bwMode="auto">
          <a:xfrm>
            <a:off x="8808140" y="2313109"/>
            <a:ext cx="3400768" cy="3099116"/>
            <a:chOff x="250825" y="1368425"/>
            <a:chExt cx="5640519" cy="4868863"/>
          </a:xfrm>
        </p:grpSpPr>
        <p:pic>
          <p:nvPicPr>
            <p:cNvPr id="48" name="图片 3">
              <a:extLst>
                <a:ext uri="{FF2B5EF4-FFF2-40B4-BE49-F238E27FC236}">
                  <a16:creationId xmlns:a16="http://schemas.microsoft.com/office/drawing/2014/main" id="{17D59023-443A-418A-B4D1-84298B4080F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0825" y="1368425"/>
              <a:ext cx="5386388" cy="48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矩形 48">
              <a:extLst>
                <a:ext uri="{FF2B5EF4-FFF2-40B4-BE49-F238E27FC236}">
                  <a16:creationId xmlns:a16="http://schemas.microsoft.com/office/drawing/2014/main" id="{C268B676-BE70-4AB9-86F6-6DE5CD37E0CE}"/>
                </a:ext>
              </a:extLst>
            </p:cNvPr>
            <p:cNvSpPr/>
            <p:nvPr/>
          </p:nvSpPr>
          <p:spPr>
            <a:xfrm>
              <a:off x="5076825" y="3500438"/>
              <a:ext cx="142875"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50" name="文本框 3">
              <a:extLst>
                <a:ext uri="{FF2B5EF4-FFF2-40B4-BE49-F238E27FC236}">
                  <a16:creationId xmlns:a16="http://schemas.microsoft.com/office/drawing/2014/main" id="{F962C9C1-F7DB-4A5C-93DF-86C0F7903E96}"/>
                </a:ext>
              </a:extLst>
            </p:cNvPr>
            <p:cNvSpPr txBox="1">
              <a:spLocks noChangeArrowheads="1"/>
            </p:cNvSpPr>
            <p:nvPr/>
          </p:nvSpPr>
          <p:spPr bwMode="auto">
            <a:xfrm>
              <a:off x="3872826" y="3650218"/>
              <a:ext cx="2018518" cy="58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dirty="0"/>
                <a:t>elongation</a:t>
              </a:r>
              <a:endParaRPr kumimoji="1" lang="zh-CN" altLang="en-US" dirty="0"/>
            </a:p>
          </p:txBody>
        </p:sp>
      </p:grpSp>
      <p:sp>
        <p:nvSpPr>
          <p:cNvPr id="52" name="矩形 51">
            <a:extLst>
              <a:ext uri="{FF2B5EF4-FFF2-40B4-BE49-F238E27FC236}">
                <a16:creationId xmlns:a16="http://schemas.microsoft.com/office/drawing/2014/main" id="{D13D29AC-0A84-4D3E-93AD-E2C1067AA6F0}"/>
              </a:ext>
            </a:extLst>
          </p:cNvPr>
          <p:cNvSpPr/>
          <p:nvPr/>
        </p:nvSpPr>
        <p:spPr>
          <a:xfrm>
            <a:off x="9122027" y="1493151"/>
            <a:ext cx="2977824" cy="461665"/>
          </a:xfrm>
          <a:prstGeom prst="rect">
            <a:avLst/>
          </a:prstGeom>
        </p:spPr>
        <p:txBody>
          <a:bodyPr wrap="square">
            <a:spAutoFit/>
          </a:bodyPr>
          <a:lstStyle/>
          <a:p>
            <a:r>
              <a:rPr lang="en-US" altLang="zh-CN" sz="2400" b="1" dirty="0">
                <a:solidFill>
                  <a:srgbClr val="002060"/>
                </a:solidFill>
                <a:latin typeface="微软雅黑" panose="020B0503020204020204" pitchFamily="34" charset="-122"/>
                <a:ea typeface="微软雅黑" panose="020B0503020204020204" pitchFamily="34" charset="-122"/>
                <a:cs typeface="Arial" pitchFamily="34" charset="0"/>
              </a:rPr>
              <a:t>20</a:t>
            </a:r>
            <a:r>
              <a:rPr lang="zh-CN" altLang="en-US" sz="2400" b="1" dirty="0">
                <a:solidFill>
                  <a:srgbClr val="002060"/>
                </a:solidFill>
                <a:latin typeface="微软雅黑" panose="020B0503020204020204" pitchFamily="34" charset="-122"/>
                <a:ea typeface="微软雅黑" panose="020B0503020204020204" pitchFamily="34" charset="-122"/>
                <a:cs typeface="Arial" pitchFamily="34" charset="0"/>
              </a:rPr>
              <a:t>世纪</a:t>
            </a:r>
            <a:r>
              <a:rPr lang="en-US" altLang="zh-CN" sz="2400" b="1" dirty="0">
                <a:solidFill>
                  <a:srgbClr val="002060"/>
                </a:solidFill>
                <a:latin typeface="微软雅黑" panose="020B0503020204020204" pitchFamily="34" charset="-122"/>
                <a:ea typeface="微软雅黑" panose="020B0503020204020204" pitchFamily="34" charset="-122"/>
                <a:cs typeface="Arial" pitchFamily="34" charset="0"/>
              </a:rPr>
              <a:t>30,</a:t>
            </a:r>
            <a:r>
              <a:rPr lang="zh-CN" altLang="en-US" sz="2400" b="1" dirty="0">
                <a:solidFill>
                  <a:srgbClr val="002060"/>
                </a:solidFill>
                <a:latin typeface="微软雅黑" panose="020B0503020204020204" pitchFamily="34" charset="-122"/>
                <a:ea typeface="微软雅黑" panose="020B0503020204020204" pitchFamily="34" charset="-122"/>
                <a:cs typeface="Arial" pitchFamily="34" charset="0"/>
              </a:rPr>
              <a:t> </a:t>
            </a:r>
            <a:r>
              <a:rPr lang="en-US" altLang="zh-CN" sz="2400" b="1" dirty="0">
                <a:solidFill>
                  <a:srgbClr val="002060"/>
                </a:solidFill>
                <a:latin typeface="微软雅黑" panose="020B0503020204020204" pitchFamily="34" charset="-122"/>
                <a:ea typeface="微软雅黑" panose="020B0503020204020204" pitchFamily="34" charset="-122"/>
                <a:cs typeface="Arial" pitchFamily="34" charset="0"/>
              </a:rPr>
              <a:t>40</a:t>
            </a:r>
            <a:r>
              <a:rPr lang="zh-CN" altLang="en-US" sz="2400" b="1" dirty="0">
                <a:solidFill>
                  <a:srgbClr val="002060"/>
                </a:solidFill>
                <a:latin typeface="微软雅黑" panose="020B0503020204020204" pitchFamily="34" charset="-122"/>
                <a:ea typeface="微软雅黑" panose="020B0503020204020204" pitchFamily="34" charset="-122"/>
                <a:cs typeface="Arial" pitchFamily="34" charset="0"/>
              </a:rPr>
              <a:t>年代</a:t>
            </a:r>
            <a:endParaRPr lang="en-US" altLang="zh-CN" sz="2400" b="1" dirty="0">
              <a:solidFill>
                <a:srgbClr val="002060"/>
              </a:solidFill>
              <a:latin typeface="微软雅黑" panose="020B0503020204020204" pitchFamily="34" charset="-122"/>
              <a:ea typeface="微软雅黑" panose="020B0503020204020204" pitchFamily="34" charset="-122"/>
              <a:cs typeface="Arial" pitchFamily="34" charset="0"/>
            </a:endParaRPr>
          </a:p>
        </p:txBody>
      </p:sp>
      <p:sp>
        <p:nvSpPr>
          <p:cNvPr id="20" name="文本框 19">
            <a:extLst>
              <a:ext uri="{FF2B5EF4-FFF2-40B4-BE49-F238E27FC236}">
                <a16:creationId xmlns:a16="http://schemas.microsoft.com/office/drawing/2014/main" id="{54210D2F-7ABE-4B23-9D69-489AD6073561}"/>
              </a:ext>
            </a:extLst>
          </p:cNvPr>
          <p:cNvSpPr txBox="1"/>
          <p:nvPr/>
        </p:nvSpPr>
        <p:spPr>
          <a:xfrm>
            <a:off x="7038609" y="5606768"/>
            <a:ext cx="4262965" cy="1026563"/>
          </a:xfrm>
          <a:prstGeom prst="rect">
            <a:avLst/>
          </a:prstGeom>
          <a:noFill/>
        </p:spPr>
        <p:txBody>
          <a:bodyPr wrap="square">
            <a:spAutoFit/>
          </a:bodyPr>
          <a:lstStyle/>
          <a:p>
            <a:pPr eaLnBrk="1" hangingPunct="1">
              <a:lnSpc>
                <a:spcPts val="2500"/>
              </a:lnSpc>
              <a:spcBef>
                <a:spcPct val="0"/>
              </a:spcBef>
            </a:pPr>
            <a:r>
              <a:rPr lang="en-US" altLang="zh-CN" sz="1600" dirty="0">
                <a:solidFill>
                  <a:srgbClr val="0000FF"/>
                </a:solidFill>
                <a:latin typeface="Times New Roman" panose="02020603050405020304" pitchFamily="18" charset="0"/>
                <a:cs typeface="Times New Roman" panose="02020603050405020304" pitchFamily="18" charset="0"/>
              </a:rPr>
              <a:t>Meitner &amp; Frisch, Nature 143, 239 (1939).</a:t>
            </a:r>
          </a:p>
          <a:p>
            <a:pPr eaLnBrk="1" hangingPunct="1">
              <a:lnSpc>
                <a:spcPts val="2500"/>
              </a:lnSpc>
              <a:spcBef>
                <a:spcPct val="0"/>
              </a:spcBef>
            </a:pPr>
            <a:r>
              <a:rPr lang="en-US" altLang="zh-CN" sz="1600" dirty="0">
                <a:solidFill>
                  <a:srgbClr val="0000FF"/>
                </a:solidFill>
                <a:latin typeface="Times New Roman" panose="02020603050405020304" pitchFamily="18" charset="0"/>
                <a:cs typeface="Times New Roman" panose="02020603050405020304" pitchFamily="18" charset="0"/>
              </a:rPr>
              <a:t>N. Bohr &amp; Wheeler, Phys. Rev. 56, 426 (1939).</a:t>
            </a:r>
          </a:p>
          <a:p>
            <a:pPr eaLnBrk="1" hangingPunct="1">
              <a:lnSpc>
                <a:spcPts val="2500"/>
              </a:lnSpc>
              <a:spcBef>
                <a:spcPct val="0"/>
              </a:spcBef>
            </a:pPr>
            <a:r>
              <a:rPr lang="en-US" altLang="zh-CN" sz="1600" dirty="0">
                <a:solidFill>
                  <a:srgbClr val="0000FF"/>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8306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par>
                                <p:cTn id="8" presetID="22" presetClass="entr" presetSubtype="8"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solidFill>
                  <a:srgbClr val="7030A0"/>
                </a:solidFill>
                <a:latin typeface="Microsoft YaHei" charset="-122"/>
                <a:ea typeface="Microsoft YaHei" charset="-122"/>
                <a:cs typeface="Microsoft YaHei" charset="-122"/>
              </a:rPr>
              <a:t>原子核形状共存</a:t>
            </a:r>
          </a:p>
        </p:txBody>
      </p:sp>
      <p:pic>
        <p:nvPicPr>
          <p:cNvPr id="18" name="图片 17"/>
          <p:cNvPicPr>
            <a:picLocks noChangeAspect="1"/>
          </p:cNvPicPr>
          <p:nvPr/>
        </p:nvPicPr>
        <p:blipFill rotWithShape="1">
          <a:blip r:embed="rId3"/>
          <a:srcRect t="4492" b="4152"/>
          <a:stretch/>
        </p:blipFill>
        <p:spPr>
          <a:xfrm>
            <a:off x="2914855" y="1347325"/>
            <a:ext cx="6032609" cy="4410887"/>
          </a:xfrm>
          <a:prstGeom prst="rect">
            <a:avLst/>
          </a:prstGeom>
        </p:spPr>
      </p:pic>
      <p:sp>
        <p:nvSpPr>
          <p:cNvPr id="19" name="文本框 18"/>
          <p:cNvSpPr txBox="1"/>
          <p:nvPr/>
        </p:nvSpPr>
        <p:spPr>
          <a:xfrm>
            <a:off x="4987024" y="5254156"/>
            <a:ext cx="646331" cy="646331"/>
          </a:xfrm>
          <a:prstGeom prst="rect">
            <a:avLst/>
          </a:prstGeom>
          <a:solidFill>
            <a:schemeClr val="bg1"/>
          </a:solidFill>
        </p:spPr>
        <p:txBody>
          <a:bodyPr wrap="none" rtlCol="0">
            <a:spAutoFit/>
          </a:bodyPr>
          <a:lstStyle/>
          <a:p>
            <a:r>
              <a:rPr kumimoji="1" lang="zh-CN" altLang="en-US" sz="3600" b="1" dirty="0">
                <a:latin typeface="Arial"/>
                <a:cs typeface="Arial"/>
              </a:rPr>
              <a:t>β</a:t>
            </a:r>
          </a:p>
        </p:txBody>
      </p:sp>
      <p:sp>
        <p:nvSpPr>
          <p:cNvPr id="20" name="文本框 19"/>
          <p:cNvSpPr txBox="1"/>
          <p:nvPr/>
        </p:nvSpPr>
        <p:spPr>
          <a:xfrm>
            <a:off x="6322200" y="1443308"/>
            <a:ext cx="430307" cy="646331"/>
          </a:xfrm>
          <a:prstGeom prst="rect">
            <a:avLst/>
          </a:prstGeom>
          <a:solidFill>
            <a:schemeClr val="bg1"/>
          </a:solidFill>
        </p:spPr>
        <p:txBody>
          <a:bodyPr wrap="square" rtlCol="0">
            <a:spAutoFit/>
          </a:bodyPr>
          <a:lstStyle/>
          <a:p>
            <a:r>
              <a:rPr kumimoji="1" lang="en-US" altLang="zh-CN" sz="3600" b="1" dirty="0">
                <a:latin typeface="Arial"/>
                <a:cs typeface="Arial"/>
              </a:rPr>
              <a:t>𝛾</a:t>
            </a:r>
            <a:endParaRPr kumimoji="1" lang="zh-CN" altLang="en-US" sz="3600" b="1" dirty="0">
              <a:latin typeface="Arial"/>
              <a:cs typeface="Arial"/>
            </a:endParaRPr>
          </a:p>
        </p:txBody>
      </p:sp>
      <p:sp>
        <p:nvSpPr>
          <p:cNvPr id="21" name="上箭头 20"/>
          <p:cNvSpPr/>
          <p:nvPr/>
        </p:nvSpPr>
        <p:spPr>
          <a:xfrm rot="19036446">
            <a:off x="6134461" y="4914560"/>
            <a:ext cx="504056" cy="679192"/>
          </a:xfrm>
          <a:prstGeom prst="up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 name="上箭头 21"/>
          <p:cNvSpPr/>
          <p:nvPr/>
        </p:nvSpPr>
        <p:spPr>
          <a:xfrm rot="7370372">
            <a:off x="3810508" y="3429568"/>
            <a:ext cx="504056" cy="504056"/>
          </a:xfrm>
          <a:prstGeom prst="up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3" name="图片 22" descr="timg.jpe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43600" y="1756828"/>
            <a:ext cx="2427400" cy="1844824"/>
          </a:xfrm>
          <a:prstGeom prst="rect">
            <a:avLst/>
          </a:prstGeom>
        </p:spPr>
      </p:pic>
      <p:pic>
        <p:nvPicPr>
          <p:cNvPr id="24" name="图片 23"/>
          <p:cNvPicPr>
            <a:picLocks noChangeAspect="1"/>
          </p:cNvPicPr>
          <p:nvPr/>
        </p:nvPicPr>
        <p:blipFill rotWithShape="1">
          <a:blip r:embed="rId5">
            <a:extLst>
              <a:ext uri="{28A0092B-C50C-407E-A947-70E740481C1C}">
                <a14:useLocalDpi xmlns:a14="http://schemas.microsoft.com/office/drawing/2010/main" val="0"/>
              </a:ext>
            </a:extLst>
          </a:blip>
          <a:srcRect l="6072" t="9051" r="4896" b="1176"/>
          <a:stretch/>
        </p:blipFill>
        <p:spPr>
          <a:xfrm>
            <a:off x="6839106" y="5162644"/>
            <a:ext cx="1944216" cy="1191136"/>
          </a:xfrm>
          <a:prstGeom prst="rect">
            <a:avLst/>
          </a:prstGeom>
        </p:spPr>
      </p:pic>
      <p:grpSp>
        <p:nvGrpSpPr>
          <p:cNvPr id="25" name="组 24"/>
          <p:cNvGrpSpPr/>
          <p:nvPr/>
        </p:nvGrpSpPr>
        <p:grpSpPr>
          <a:xfrm>
            <a:off x="820875" y="1506480"/>
            <a:ext cx="1501256" cy="1982474"/>
            <a:chOff x="167434" y="2403814"/>
            <a:chExt cx="1501256" cy="1982474"/>
          </a:xfrm>
        </p:grpSpPr>
        <p:grpSp>
          <p:nvGrpSpPr>
            <p:cNvPr id="26" name="组合 52"/>
            <p:cNvGrpSpPr/>
            <p:nvPr/>
          </p:nvGrpSpPr>
          <p:grpSpPr>
            <a:xfrm>
              <a:off x="827584" y="2723170"/>
              <a:ext cx="716425" cy="1428759"/>
              <a:chOff x="6210435" y="4786322"/>
              <a:chExt cx="716425" cy="1428759"/>
            </a:xfrm>
          </p:grpSpPr>
          <p:sp>
            <p:nvSpPr>
              <p:cNvPr id="36" name="下箭头 35"/>
              <p:cNvSpPr/>
              <p:nvPr/>
            </p:nvSpPr>
            <p:spPr>
              <a:xfrm>
                <a:off x="6426459" y="5965324"/>
                <a:ext cx="283964" cy="249757"/>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下箭头 36"/>
              <p:cNvSpPr/>
              <p:nvPr/>
            </p:nvSpPr>
            <p:spPr>
              <a:xfrm>
                <a:off x="6354451" y="5533278"/>
                <a:ext cx="482163" cy="378954"/>
              </a:xfrm>
              <a:prstGeom prst="downArrow">
                <a:avLst>
                  <a:gd name="adj1" fmla="val 50000"/>
                  <a:gd name="adj2" fmla="val 4356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a:off x="6210435" y="4786322"/>
                <a:ext cx="716425" cy="686588"/>
              </a:xfrm>
              <a:prstGeom prst="downArrow">
                <a:avLst>
                  <a:gd name="adj1" fmla="val 50000"/>
                  <a:gd name="adj2" fmla="val 363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60"/>
            <p:cNvGrpSpPr/>
            <p:nvPr/>
          </p:nvGrpSpPr>
          <p:grpSpPr>
            <a:xfrm>
              <a:off x="167434" y="2403814"/>
              <a:ext cx="1501256" cy="1982474"/>
              <a:chOff x="5713951" y="4466966"/>
              <a:chExt cx="1501255" cy="1982474"/>
            </a:xfrm>
          </p:grpSpPr>
          <p:cxnSp>
            <p:nvCxnSpPr>
              <p:cNvPr id="28" name="直接连接符 15"/>
              <p:cNvCxnSpPr/>
              <p:nvPr/>
            </p:nvCxnSpPr>
            <p:spPr>
              <a:xfrm>
                <a:off x="6230083" y="5924200"/>
                <a:ext cx="98238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16"/>
              <p:cNvCxnSpPr/>
              <p:nvPr/>
            </p:nvCxnSpPr>
            <p:spPr>
              <a:xfrm>
                <a:off x="6230083" y="5492152"/>
                <a:ext cx="9851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接连接符 17"/>
              <p:cNvCxnSpPr/>
              <p:nvPr/>
            </p:nvCxnSpPr>
            <p:spPr>
              <a:xfrm>
                <a:off x="6230083" y="4786322"/>
                <a:ext cx="9851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extBox 19"/>
              <p:cNvSpPr txBox="1"/>
              <p:nvPr/>
            </p:nvSpPr>
            <p:spPr>
              <a:xfrm>
                <a:off x="5713951" y="5926220"/>
                <a:ext cx="657552"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0</a:t>
                </a:r>
                <a:r>
                  <a:rPr lang="en-US" altLang="zh-CN" sz="2800" baseline="-25000" dirty="0">
                    <a:latin typeface="Arial" panose="020B0604020202020204" pitchFamily="34" charset="0"/>
                    <a:cs typeface="Arial" panose="020B0604020202020204" pitchFamily="34" charset="0"/>
                  </a:rPr>
                  <a:t>2</a:t>
                </a:r>
                <a:r>
                  <a:rPr lang="en-US" altLang="zh-CN" sz="2800"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sp>
            <p:nvSpPr>
              <p:cNvPr id="32" name="TextBox 20"/>
              <p:cNvSpPr txBox="1"/>
              <p:nvPr/>
            </p:nvSpPr>
            <p:spPr>
              <a:xfrm>
                <a:off x="5713951" y="5572228"/>
                <a:ext cx="657552"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2</a:t>
                </a:r>
                <a:r>
                  <a:rPr lang="en-US" altLang="zh-CN" sz="2800" baseline="-25000" dirty="0">
                    <a:latin typeface="Arial" panose="020B0604020202020204" pitchFamily="34" charset="0"/>
                    <a:cs typeface="Arial" panose="020B0604020202020204" pitchFamily="34" charset="0"/>
                  </a:rPr>
                  <a:t>2</a:t>
                </a:r>
                <a:r>
                  <a:rPr lang="en-US" altLang="zh-CN" sz="2800"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sp>
            <p:nvSpPr>
              <p:cNvPr id="33" name="TextBox 21"/>
              <p:cNvSpPr txBox="1"/>
              <p:nvPr/>
            </p:nvSpPr>
            <p:spPr>
              <a:xfrm>
                <a:off x="5727987" y="5207698"/>
                <a:ext cx="657552"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4</a:t>
                </a:r>
                <a:r>
                  <a:rPr lang="en-US" altLang="zh-CN" sz="2800" baseline="-25000" dirty="0">
                    <a:latin typeface="Arial" panose="020B0604020202020204" pitchFamily="34" charset="0"/>
                    <a:cs typeface="Arial" panose="020B0604020202020204" pitchFamily="34" charset="0"/>
                  </a:rPr>
                  <a:t>2</a:t>
                </a:r>
                <a:r>
                  <a:rPr lang="en-US" altLang="zh-CN" sz="2800"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sp>
            <p:nvSpPr>
              <p:cNvPr id="34" name="TextBox 22"/>
              <p:cNvSpPr txBox="1"/>
              <p:nvPr/>
            </p:nvSpPr>
            <p:spPr>
              <a:xfrm>
                <a:off x="5713951" y="4466966"/>
                <a:ext cx="657552"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6</a:t>
                </a:r>
                <a:r>
                  <a:rPr lang="en-US" altLang="zh-CN" sz="2800" baseline="-25000" dirty="0">
                    <a:latin typeface="Arial" panose="020B0604020202020204" pitchFamily="34" charset="0"/>
                    <a:cs typeface="Arial" panose="020B0604020202020204" pitchFamily="34" charset="0"/>
                  </a:rPr>
                  <a:t>2</a:t>
                </a:r>
                <a:r>
                  <a:rPr lang="en-US" altLang="zh-CN" sz="2800"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cxnSp>
            <p:nvCxnSpPr>
              <p:cNvPr id="35" name="直接连接符 46"/>
              <p:cNvCxnSpPr/>
              <p:nvPr/>
            </p:nvCxnSpPr>
            <p:spPr>
              <a:xfrm>
                <a:off x="6230083" y="6215082"/>
                <a:ext cx="9851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39" name="组 38"/>
          <p:cNvGrpSpPr/>
          <p:nvPr/>
        </p:nvGrpSpPr>
        <p:grpSpPr>
          <a:xfrm>
            <a:off x="8947119" y="4615960"/>
            <a:ext cx="1656712" cy="2023418"/>
            <a:chOff x="683568" y="2485702"/>
            <a:chExt cx="1656712" cy="2023418"/>
          </a:xfrm>
        </p:grpSpPr>
        <p:grpSp>
          <p:nvGrpSpPr>
            <p:cNvPr id="40" name="组合 52"/>
            <p:cNvGrpSpPr/>
            <p:nvPr/>
          </p:nvGrpSpPr>
          <p:grpSpPr>
            <a:xfrm>
              <a:off x="800454" y="2723170"/>
              <a:ext cx="743410" cy="1428760"/>
              <a:chOff x="6183305" y="4786322"/>
              <a:chExt cx="743410" cy="1428760"/>
            </a:xfrm>
          </p:grpSpPr>
          <p:sp>
            <p:nvSpPr>
              <p:cNvPr id="50" name="下箭头 49"/>
              <p:cNvSpPr/>
              <p:nvPr/>
            </p:nvSpPr>
            <p:spPr>
              <a:xfrm>
                <a:off x="6286512" y="6072206"/>
                <a:ext cx="571504" cy="14287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下箭头 50"/>
              <p:cNvSpPr/>
              <p:nvPr/>
            </p:nvSpPr>
            <p:spPr>
              <a:xfrm>
                <a:off x="6232328" y="5572140"/>
                <a:ext cx="679872" cy="451289"/>
              </a:xfrm>
              <a:prstGeom prst="downArrow">
                <a:avLst>
                  <a:gd name="adj1" fmla="val 50000"/>
                  <a:gd name="adj2" fmla="val 4356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下箭头 51"/>
              <p:cNvSpPr/>
              <p:nvPr/>
            </p:nvSpPr>
            <p:spPr>
              <a:xfrm>
                <a:off x="6183305" y="4786322"/>
                <a:ext cx="743410" cy="785818"/>
              </a:xfrm>
              <a:prstGeom prst="downArrow">
                <a:avLst>
                  <a:gd name="adj1" fmla="val 50000"/>
                  <a:gd name="adj2" fmla="val 363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60"/>
            <p:cNvGrpSpPr/>
            <p:nvPr/>
          </p:nvGrpSpPr>
          <p:grpSpPr>
            <a:xfrm>
              <a:off x="683568" y="2485702"/>
              <a:ext cx="1656712" cy="2023418"/>
              <a:chOff x="6230083" y="4548854"/>
              <a:chExt cx="1656711" cy="2023418"/>
            </a:xfrm>
          </p:grpSpPr>
          <p:cxnSp>
            <p:nvCxnSpPr>
              <p:cNvPr id="42" name="直接连接符 15"/>
              <p:cNvCxnSpPr/>
              <p:nvPr/>
            </p:nvCxnSpPr>
            <p:spPr>
              <a:xfrm>
                <a:off x="6230083" y="6039200"/>
                <a:ext cx="98238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接连接符 16"/>
              <p:cNvCxnSpPr/>
              <p:nvPr/>
            </p:nvCxnSpPr>
            <p:spPr>
              <a:xfrm>
                <a:off x="6230083" y="5572140"/>
                <a:ext cx="9851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接连接符 17"/>
              <p:cNvCxnSpPr/>
              <p:nvPr/>
            </p:nvCxnSpPr>
            <p:spPr>
              <a:xfrm>
                <a:off x="6230083" y="4786322"/>
                <a:ext cx="9851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TextBox 19"/>
              <p:cNvSpPr txBox="1"/>
              <p:nvPr/>
            </p:nvSpPr>
            <p:spPr>
              <a:xfrm>
                <a:off x="7215206" y="6049052"/>
                <a:ext cx="657552"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0</a:t>
                </a:r>
                <a:r>
                  <a:rPr lang="en-US" altLang="zh-CN" sz="2800" baseline="-25000" dirty="0">
                    <a:latin typeface="Arial" panose="020B0604020202020204" pitchFamily="34" charset="0"/>
                    <a:cs typeface="Arial" panose="020B0604020202020204" pitchFamily="34" charset="0"/>
                  </a:rPr>
                  <a:t>1</a:t>
                </a:r>
                <a:r>
                  <a:rPr lang="en-US" altLang="zh-CN" sz="2800"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sp>
            <p:nvSpPr>
              <p:cNvPr id="46" name="TextBox 20"/>
              <p:cNvSpPr txBox="1"/>
              <p:nvPr/>
            </p:nvSpPr>
            <p:spPr>
              <a:xfrm>
                <a:off x="7215206" y="5763300"/>
                <a:ext cx="657552"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2</a:t>
                </a:r>
                <a:r>
                  <a:rPr lang="en-US" altLang="zh-CN" sz="2800" baseline="-25000" dirty="0">
                    <a:latin typeface="Arial" panose="020B0604020202020204" pitchFamily="34" charset="0"/>
                    <a:cs typeface="Arial" panose="020B0604020202020204" pitchFamily="34" charset="0"/>
                  </a:rPr>
                  <a:t>1</a:t>
                </a:r>
                <a:r>
                  <a:rPr lang="en-US" altLang="zh-CN" sz="2800"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sp>
            <p:nvSpPr>
              <p:cNvPr id="47" name="TextBox 21"/>
              <p:cNvSpPr txBox="1"/>
              <p:nvPr/>
            </p:nvSpPr>
            <p:spPr>
              <a:xfrm>
                <a:off x="7229242" y="5357826"/>
                <a:ext cx="657552"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4</a:t>
                </a:r>
                <a:r>
                  <a:rPr lang="en-US" altLang="zh-CN" sz="2800" baseline="-25000" dirty="0">
                    <a:latin typeface="Arial" panose="020B0604020202020204" pitchFamily="34" charset="0"/>
                    <a:cs typeface="Arial" panose="020B0604020202020204" pitchFamily="34" charset="0"/>
                  </a:rPr>
                  <a:t>1</a:t>
                </a:r>
                <a:r>
                  <a:rPr lang="en-US" altLang="zh-CN" sz="2800"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sp>
            <p:nvSpPr>
              <p:cNvPr id="48" name="TextBox 22"/>
              <p:cNvSpPr txBox="1"/>
              <p:nvPr/>
            </p:nvSpPr>
            <p:spPr>
              <a:xfrm>
                <a:off x="7215206" y="4548854"/>
                <a:ext cx="657552"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6</a:t>
                </a:r>
                <a:r>
                  <a:rPr lang="en-US" altLang="zh-CN" sz="2800" baseline="-25000" dirty="0">
                    <a:latin typeface="Arial" panose="020B0604020202020204" pitchFamily="34" charset="0"/>
                    <a:cs typeface="Arial" panose="020B0604020202020204" pitchFamily="34" charset="0"/>
                  </a:rPr>
                  <a:t>1</a:t>
                </a:r>
                <a:r>
                  <a:rPr lang="en-US" altLang="zh-CN" sz="2800"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cxnSp>
            <p:nvCxnSpPr>
              <p:cNvPr id="49" name="直接连接符 46"/>
              <p:cNvCxnSpPr/>
              <p:nvPr/>
            </p:nvCxnSpPr>
            <p:spPr>
              <a:xfrm>
                <a:off x="6230083" y="6215082"/>
                <a:ext cx="9851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3" name="灯片编号占位符 2">
            <a:extLst>
              <a:ext uri="{FF2B5EF4-FFF2-40B4-BE49-F238E27FC236}">
                <a16:creationId xmlns:a16="http://schemas.microsoft.com/office/drawing/2014/main" id="{4B40B94D-EE3F-4DA6-B924-AE2A9088449C}"/>
              </a:ext>
            </a:extLst>
          </p:cNvPr>
          <p:cNvSpPr>
            <a:spLocks noGrp="1"/>
          </p:cNvSpPr>
          <p:nvPr>
            <p:ph type="sldNum" sz="quarter" idx="12"/>
          </p:nvPr>
        </p:nvSpPr>
        <p:spPr/>
        <p:txBody>
          <a:bodyPr/>
          <a:lstStyle/>
          <a:p>
            <a:fld id="{62882B55-B6B2-497F-8568-5D2D4C04CE38}" type="slidenum">
              <a:rPr lang="zh-CN" altLang="en-US" smtClean="0"/>
              <a:t>30</a:t>
            </a:fld>
            <a:endParaRPr lang="zh-CN" altLang="en-US"/>
          </a:p>
        </p:txBody>
      </p:sp>
    </p:spTree>
    <p:extLst>
      <p:ext uri="{BB962C8B-B14F-4D97-AF65-F5344CB8AC3E}">
        <p14:creationId xmlns:p14="http://schemas.microsoft.com/office/powerpoint/2010/main" val="328172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solidFill>
                  <a:srgbClr val="7030A0"/>
                </a:solidFill>
                <a:latin typeface="Microsoft YaHei" charset="-122"/>
                <a:ea typeface="Microsoft YaHei" charset="-122"/>
                <a:cs typeface="Microsoft YaHei" charset="-122"/>
              </a:rPr>
              <a:t>原子核形状共存</a:t>
            </a:r>
          </a:p>
        </p:txBody>
      </p:sp>
      <p:sp>
        <p:nvSpPr>
          <p:cNvPr id="3" name="灯片编号占位符 2">
            <a:extLst>
              <a:ext uri="{FF2B5EF4-FFF2-40B4-BE49-F238E27FC236}">
                <a16:creationId xmlns:a16="http://schemas.microsoft.com/office/drawing/2014/main" id="{4B40B94D-EE3F-4DA6-B924-AE2A9088449C}"/>
              </a:ext>
            </a:extLst>
          </p:cNvPr>
          <p:cNvSpPr>
            <a:spLocks noGrp="1"/>
          </p:cNvSpPr>
          <p:nvPr>
            <p:ph type="sldNum" sz="quarter" idx="12"/>
          </p:nvPr>
        </p:nvSpPr>
        <p:spPr/>
        <p:txBody>
          <a:bodyPr/>
          <a:lstStyle/>
          <a:p>
            <a:fld id="{62882B55-B6B2-497F-8568-5D2D4C04CE38}" type="slidenum">
              <a:rPr lang="zh-CN" altLang="en-US" smtClean="0"/>
              <a:t>31</a:t>
            </a:fld>
            <a:endParaRPr lang="zh-CN" altLang="en-US"/>
          </a:p>
        </p:txBody>
      </p:sp>
      <p:pic>
        <p:nvPicPr>
          <p:cNvPr id="7" name="图片 6">
            <a:extLst>
              <a:ext uri="{FF2B5EF4-FFF2-40B4-BE49-F238E27FC236}">
                <a16:creationId xmlns:a16="http://schemas.microsoft.com/office/drawing/2014/main" id="{17A55B1D-166C-3405-1A62-85197C2A5E35}"/>
              </a:ext>
            </a:extLst>
          </p:cNvPr>
          <p:cNvPicPr>
            <a:picLocks noChangeAspect="1"/>
          </p:cNvPicPr>
          <p:nvPr/>
        </p:nvPicPr>
        <p:blipFill rotWithShape="1">
          <a:blip r:embed="rId3">
            <a:extLst>
              <a:ext uri="{28A0092B-C50C-407E-A947-70E740481C1C}">
                <a14:useLocalDpi xmlns:a14="http://schemas.microsoft.com/office/drawing/2010/main" val="0"/>
              </a:ext>
            </a:extLst>
          </a:blip>
          <a:srcRect t="3261"/>
          <a:stretch/>
        </p:blipFill>
        <p:spPr>
          <a:xfrm>
            <a:off x="90311" y="886486"/>
            <a:ext cx="11815789" cy="5779985"/>
          </a:xfrm>
          <a:prstGeom prst="rect">
            <a:avLst/>
          </a:prstGeom>
        </p:spPr>
      </p:pic>
      <p:sp>
        <p:nvSpPr>
          <p:cNvPr id="8" name="矩形 32">
            <a:extLst>
              <a:ext uri="{FF2B5EF4-FFF2-40B4-BE49-F238E27FC236}">
                <a16:creationId xmlns:a16="http://schemas.microsoft.com/office/drawing/2014/main" id="{EE8F3D3A-D0A7-3085-4D4A-6BBCB62D724C}"/>
              </a:ext>
            </a:extLst>
          </p:cNvPr>
          <p:cNvSpPr/>
          <p:nvPr/>
        </p:nvSpPr>
        <p:spPr>
          <a:xfrm>
            <a:off x="1240011" y="3726232"/>
            <a:ext cx="2636968" cy="106631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000"/>
              </a:lnSpc>
            </a:pPr>
            <a:r>
              <a:rPr lang="en-US" altLang="zh-CN" sz="2500" b="1" baseline="30000" dirty="0">
                <a:latin typeface="Microsoft YaHei" charset="-122"/>
                <a:ea typeface="Microsoft YaHei" charset="-122"/>
                <a:cs typeface="Microsoft YaHei" charset="-122"/>
              </a:rPr>
              <a:t>16</a:t>
            </a:r>
            <a:r>
              <a:rPr lang="en-US" altLang="zh-CN" sz="2500" b="1" dirty="0">
                <a:latin typeface="Microsoft YaHei" charset="-122"/>
                <a:ea typeface="Microsoft YaHei" charset="-122"/>
                <a:cs typeface="Microsoft YaHei" charset="-122"/>
              </a:rPr>
              <a:t>O</a:t>
            </a:r>
            <a:r>
              <a:rPr lang="zh-CN" altLang="en-US" sz="2500" b="1" dirty="0">
                <a:latin typeface="Microsoft YaHei" charset="-122"/>
                <a:ea typeface="Microsoft YaHei" charset="-122"/>
                <a:cs typeface="Microsoft YaHei" charset="-122"/>
              </a:rPr>
              <a:t>的</a:t>
            </a:r>
            <a:r>
              <a:rPr lang="en-US" altLang="zh-CN" sz="2500" b="1" dirty="0">
                <a:latin typeface="Microsoft YaHei" charset="-122"/>
                <a:ea typeface="Microsoft YaHei" charset="-122"/>
                <a:cs typeface="Microsoft YaHei" charset="-122"/>
              </a:rPr>
              <a:t>0</a:t>
            </a:r>
            <a:r>
              <a:rPr lang="en-US" altLang="zh-CN" sz="2500" b="1" baseline="30000" dirty="0">
                <a:latin typeface="Microsoft YaHei" charset="-122"/>
                <a:ea typeface="Microsoft YaHei" charset="-122"/>
                <a:cs typeface="Microsoft YaHei" charset="-122"/>
              </a:rPr>
              <a:t>+</a:t>
            </a:r>
            <a:r>
              <a:rPr lang="zh-CN" altLang="en-US" sz="2500" b="1" dirty="0">
                <a:latin typeface="Microsoft YaHei" charset="-122"/>
                <a:ea typeface="Microsoft YaHei" charset="-122"/>
                <a:cs typeface="Microsoft YaHei" charset="-122"/>
              </a:rPr>
              <a:t>激发态可能具有形变</a:t>
            </a:r>
            <a:endParaRPr lang="zh-CN" altLang="en-US" sz="2500" dirty="0">
              <a:solidFill>
                <a:srgbClr val="C00000"/>
              </a:solidFill>
              <a:effectLst/>
              <a:latin typeface="Microsoft YaHei" charset="-122"/>
              <a:ea typeface="Microsoft YaHei" charset="-122"/>
              <a:cs typeface="Microsoft YaHei" charset="-122"/>
            </a:endParaRPr>
          </a:p>
        </p:txBody>
      </p:sp>
      <p:sp>
        <p:nvSpPr>
          <p:cNvPr id="9" name="文本框 8">
            <a:extLst>
              <a:ext uri="{FF2B5EF4-FFF2-40B4-BE49-F238E27FC236}">
                <a16:creationId xmlns:a16="http://schemas.microsoft.com/office/drawing/2014/main" id="{715822BD-D579-7907-9D61-21989811FFB6}"/>
              </a:ext>
            </a:extLst>
          </p:cNvPr>
          <p:cNvSpPr txBox="1"/>
          <p:nvPr/>
        </p:nvSpPr>
        <p:spPr>
          <a:xfrm>
            <a:off x="1240011" y="4844842"/>
            <a:ext cx="3625499" cy="380873"/>
          </a:xfrm>
          <a:prstGeom prst="rect">
            <a:avLst/>
          </a:prstGeom>
          <a:noFill/>
        </p:spPr>
        <p:txBody>
          <a:bodyPr wrap="square">
            <a:spAutoFit/>
          </a:bodyPr>
          <a:lstStyle/>
          <a:p>
            <a:pPr eaLnBrk="1" hangingPunct="1">
              <a:lnSpc>
                <a:spcPts val="2500"/>
              </a:lnSpc>
              <a:spcBef>
                <a:spcPct val="0"/>
              </a:spcBef>
            </a:pPr>
            <a:r>
              <a:rPr lang="en-US" altLang="zh-CN" sz="1600" dirty="0">
                <a:solidFill>
                  <a:srgbClr val="0000FF"/>
                </a:solidFill>
                <a:latin typeface="Times New Roman" panose="02020603050405020304" pitchFamily="18" charset="0"/>
                <a:cs typeface="Times New Roman" panose="02020603050405020304" pitchFamily="18" charset="0"/>
              </a:rPr>
              <a:t>H. Morinaga, Phys. Rev. 101, 254 (1956).</a:t>
            </a:r>
          </a:p>
        </p:txBody>
      </p:sp>
      <p:sp>
        <p:nvSpPr>
          <p:cNvPr id="10" name="矩形 32">
            <a:extLst>
              <a:ext uri="{FF2B5EF4-FFF2-40B4-BE49-F238E27FC236}">
                <a16:creationId xmlns:a16="http://schemas.microsoft.com/office/drawing/2014/main" id="{36C648AA-7B70-B41A-F777-9F79C7371598}"/>
              </a:ext>
            </a:extLst>
          </p:cNvPr>
          <p:cNvSpPr/>
          <p:nvPr/>
        </p:nvSpPr>
        <p:spPr>
          <a:xfrm>
            <a:off x="5073343" y="1259609"/>
            <a:ext cx="2840168" cy="60529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000"/>
              </a:lnSpc>
            </a:pPr>
            <a:r>
              <a:rPr lang="zh-CN" altLang="en-US" sz="3600" b="1" baseline="30000" dirty="0">
                <a:latin typeface="Microsoft YaHei" charset="-122"/>
                <a:ea typeface="Microsoft YaHei" charset="-122"/>
                <a:cs typeface="Microsoft YaHei" charset="-122"/>
              </a:rPr>
              <a:t>放射性核束装置</a:t>
            </a:r>
            <a:endParaRPr lang="zh-CN" altLang="en-US" sz="3600" dirty="0">
              <a:solidFill>
                <a:srgbClr val="C00000"/>
              </a:solidFill>
              <a:effectLst/>
              <a:latin typeface="Microsoft YaHei" charset="-122"/>
              <a:ea typeface="Microsoft YaHei" charset="-122"/>
              <a:cs typeface="Microsoft YaHei" charset="-122"/>
            </a:endParaRPr>
          </a:p>
        </p:txBody>
      </p:sp>
      <p:sp>
        <p:nvSpPr>
          <p:cNvPr id="11" name="箭头: 下 10">
            <a:extLst>
              <a:ext uri="{FF2B5EF4-FFF2-40B4-BE49-F238E27FC236}">
                <a16:creationId xmlns:a16="http://schemas.microsoft.com/office/drawing/2014/main" id="{A919E21F-8ED1-5DA0-2000-C13F99F019F1}"/>
              </a:ext>
            </a:extLst>
          </p:cNvPr>
          <p:cNvSpPr/>
          <p:nvPr/>
        </p:nvSpPr>
        <p:spPr>
          <a:xfrm>
            <a:off x="6073432" y="1903088"/>
            <a:ext cx="349956" cy="383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109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A51DFC9-CBC6-CF15-A383-C7875F8721C8}"/>
              </a:ext>
            </a:extLst>
          </p:cNvPr>
          <p:cNvSpPr/>
          <p:nvPr/>
        </p:nvSpPr>
        <p:spPr>
          <a:xfrm>
            <a:off x="3245005" y="6289288"/>
            <a:ext cx="5982629" cy="512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solidFill>
                  <a:srgbClr val="7030A0"/>
                </a:solidFill>
                <a:latin typeface="Microsoft YaHei" charset="-122"/>
                <a:ea typeface="Microsoft YaHei" charset="-122"/>
                <a:cs typeface="Microsoft YaHei" charset="-122"/>
              </a:rPr>
              <a:t>四极集体激发与内禀形变</a:t>
            </a:r>
          </a:p>
        </p:txBody>
      </p:sp>
      <p:sp>
        <p:nvSpPr>
          <p:cNvPr id="12" name="灯片编号占位符 11">
            <a:extLst>
              <a:ext uri="{FF2B5EF4-FFF2-40B4-BE49-F238E27FC236}">
                <a16:creationId xmlns:a16="http://schemas.microsoft.com/office/drawing/2014/main" id="{B96487A8-9F21-DF2D-C512-55E88373DFB9}"/>
              </a:ext>
            </a:extLst>
          </p:cNvPr>
          <p:cNvSpPr>
            <a:spLocks noGrp="1"/>
          </p:cNvSpPr>
          <p:nvPr>
            <p:ph type="sldNum" sz="quarter" idx="12"/>
          </p:nvPr>
        </p:nvSpPr>
        <p:spPr/>
        <p:txBody>
          <a:bodyPr/>
          <a:lstStyle/>
          <a:p>
            <a:fld id="{62882B55-B6B2-497F-8568-5D2D4C04CE38}" type="slidenum">
              <a:rPr lang="zh-CN" altLang="en-US" smtClean="0"/>
              <a:t>32</a:t>
            </a:fld>
            <a:endParaRPr lang="zh-CN" altLang="en-US" dirty="0"/>
          </a:p>
        </p:txBody>
      </p:sp>
      <p:pic>
        <p:nvPicPr>
          <p:cNvPr id="4" name="图片 3">
            <a:extLst>
              <a:ext uri="{FF2B5EF4-FFF2-40B4-BE49-F238E27FC236}">
                <a16:creationId xmlns:a16="http://schemas.microsoft.com/office/drawing/2014/main" id="{FF0026AF-854E-DFFD-6EF1-D983A2B88DB1}"/>
              </a:ext>
            </a:extLst>
          </p:cNvPr>
          <p:cNvPicPr>
            <a:picLocks noChangeAspect="1"/>
          </p:cNvPicPr>
          <p:nvPr/>
        </p:nvPicPr>
        <p:blipFill>
          <a:blip r:embed="rId3"/>
          <a:stretch>
            <a:fillRect/>
          </a:stretch>
        </p:blipFill>
        <p:spPr>
          <a:xfrm>
            <a:off x="745913" y="1000837"/>
            <a:ext cx="5782683" cy="5676786"/>
          </a:xfrm>
          <a:prstGeom prst="rect">
            <a:avLst/>
          </a:prstGeom>
        </p:spPr>
      </p:pic>
      <p:grpSp>
        <p:nvGrpSpPr>
          <p:cNvPr id="43" name="组合 42">
            <a:extLst>
              <a:ext uri="{FF2B5EF4-FFF2-40B4-BE49-F238E27FC236}">
                <a16:creationId xmlns:a16="http://schemas.microsoft.com/office/drawing/2014/main" id="{BD2C6FF0-2369-510E-3ADC-88F3D46F4EFF}"/>
              </a:ext>
            </a:extLst>
          </p:cNvPr>
          <p:cNvGrpSpPr/>
          <p:nvPr/>
        </p:nvGrpSpPr>
        <p:grpSpPr>
          <a:xfrm>
            <a:off x="6439776" y="976685"/>
            <a:ext cx="5718768" cy="3251845"/>
            <a:chOff x="6439776" y="976685"/>
            <a:chExt cx="5718768" cy="3251845"/>
          </a:xfrm>
        </p:grpSpPr>
        <p:grpSp>
          <p:nvGrpSpPr>
            <p:cNvPr id="42" name="组合 41">
              <a:extLst>
                <a:ext uri="{FF2B5EF4-FFF2-40B4-BE49-F238E27FC236}">
                  <a16:creationId xmlns:a16="http://schemas.microsoft.com/office/drawing/2014/main" id="{D14E8D19-3215-CA25-8E00-EC3AC9F5DAE2}"/>
                </a:ext>
              </a:extLst>
            </p:cNvPr>
            <p:cNvGrpSpPr/>
            <p:nvPr/>
          </p:nvGrpSpPr>
          <p:grpSpPr>
            <a:xfrm>
              <a:off x="6439776" y="976685"/>
              <a:ext cx="5718768" cy="3193116"/>
              <a:chOff x="6439776" y="976685"/>
              <a:chExt cx="5718768" cy="3193116"/>
            </a:xfrm>
          </p:grpSpPr>
          <p:grpSp>
            <p:nvGrpSpPr>
              <p:cNvPr id="37" name="组合 36">
                <a:extLst>
                  <a:ext uri="{FF2B5EF4-FFF2-40B4-BE49-F238E27FC236}">
                    <a16:creationId xmlns:a16="http://schemas.microsoft.com/office/drawing/2014/main" id="{2994482C-8E17-92F7-2BF3-C5AB37685C56}"/>
                  </a:ext>
                </a:extLst>
              </p:cNvPr>
              <p:cNvGrpSpPr/>
              <p:nvPr/>
            </p:nvGrpSpPr>
            <p:grpSpPr>
              <a:xfrm>
                <a:off x="6742296" y="976685"/>
                <a:ext cx="4247573" cy="1439127"/>
                <a:chOff x="6831164" y="1062579"/>
                <a:chExt cx="4570962" cy="1512791"/>
              </a:xfrm>
            </p:grpSpPr>
            <p:grpSp>
              <p:nvGrpSpPr>
                <p:cNvPr id="24" name="组合 23">
                  <a:extLst>
                    <a:ext uri="{FF2B5EF4-FFF2-40B4-BE49-F238E27FC236}">
                      <a16:creationId xmlns:a16="http://schemas.microsoft.com/office/drawing/2014/main" id="{7F7C2487-F8D5-65A3-553D-336477CBEAEE}"/>
                    </a:ext>
                  </a:extLst>
                </p:cNvPr>
                <p:cNvGrpSpPr/>
                <p:nvPr/>
              </p:nvGrpSpPr>
              <p:grpSpPr>
                <a:xfrm>
                  <a:off x="6831164" y="1062579"/>
                  <a:ext cx="4570962" cy="1512791"/>
                  <a:chOff x="5653475" y="918141"/>
                  <a:chExt cx="6937293" cy="2281514"/>
                </a:xfrm>
              </p:grpSpPr>
              <p:pic>
                <p:nvPicPr>
                  <p:cNvPr id="9" name="图片 8">
                    <a:extLst>
                      <a:ext uri="{FF2B5EF4-FFF2-40B4-BE49-F238E27FC236}">
                        <a16:creationId xmlns:a16="http://schemas.microsoft.com/office/drawing/2014/main" id="{9977DA68-6775-5F0E-88AA-7CF5BCA03D0E}"/>
                      </a:ext>
                    </a:extLst>
                  </p:cNvPr>
                  <p:cNvPicPr>
                    <a:picLocks noChangeAspect="1"/>
                  </p:cNvPicPr>
                  <p:nvPr/>
                </p:nvPicPr>
                <p:blipFill>
                  <a:blip r:embed="rId4"/>
                  <a:stretch>
                    <a:fillRect/>
                  </a:stretch>
                </p:blipFill>
                <p:spPr>
                  <a:xfrm>
                    <a:off x="5653475" y="929293"/>
                    <a:ext cx="1759352" cy="766354"/>
                  </a:xfrm>
                  <a:prstGeom prst="rect">
                    <a:avLst/>
                  </a:prstGeom>
                </p:spPr>
              </p:pic>
              <p:pic>
                <p:nvPicPr>
                  <p:cNvPr id="11" name="图片 10">
                    <a:extLst>
                      <a:ext uri="{FF2B5EF4-FFF2-40B4-BE49-F238E27FC236}">
                        <a16:creationId xmlns:a16="http://schemas.microsoft.com/office/drawing/2014/main" id="{FCF9347A-030F-E391-7C71-6BD18718D385}"/>
                      </a:ext>
                    </a:extLst>
                  </p:cNvPr>
                  <p:cNvPicPr>
                    <a:picLocks noChangeAspect="1"/>
                  </p:cNvPicPr>
                  <p:nvPr/>
                </p:nvPicPr>
                <p:blipFill>
                  <a:blip r:embed="rId5"/>
                  <a:stretch>
                    <a:fillRect/>
                  </a:stretch>
                </p:blipFill>
                <p:spPr>
                  <a:xfrm>
                    <a:off x="7412827" y="918141"/>
                    <a:ext cx="4953965" cy="1079863"/>
                  </a:xfrm>
                  <a:prstGeom prst="rect">
                    <a:avLst/>
                  </a:prstGeom>
                </p:spPr>
              </p:pic>
              <p:pic>
                <p:nvPicPr>
                  <p:cNvPr id="17" name="图片 16">
                    <a:extLst>
                      <a:ext uri="{FF2B5EF4-FFF2-40B4-BE49-F238E27FC236}">
                        <a16:creationId xmlns:a16="http://schemas.microsoft.com/office/drawing/2014/main" id="{3A309A5A-88B9-D4EA-08DF-878192ED80EE}"/>
                      </a:ext>
                    </a:extLst>
                  </p:cNvPr>
                  <p:cNvPicPr>
                    <a:picLocks noChangeAspect="1"/>
                  </p:cNvPicPr>
                  <p:nvPr/>
                </p:nvPicPr>
                <p:blipFill>
                  <a:blip r:embed="rId6"/>
                  <a:stretch>
                    <a:fillRect/>
                  </a:stretch>
                </p:blipFill>
                <p:spPr>
                  <a:xfrm>
                    <a:off x="6988622" y="1989164"/>
                    <a:ext cx="5602146" cy="1210491"/>
                  </a:xfrm>
                  <a:prstGeom prst="rect">
                    <a:avLst/>
                  </a:prstGeom>
                </p:spPr>
              </p:pic>
            </p:grpSp>
            <p:cxnSp>
              <p:nvCxnSpPr>
                <p:cNvPr id="27" name="直接连接符 26">
                  <a:extLst>
                    <a:ext uri="{FF2B5EF4-FFF2-40B4-BE49-F238E27FC236}">
                      <a16:creationId xmlns:a16="http://schemas.microsoft.com/office/drawing/2014/main" id="{56F2DCC1-FD06-E91E-4194-2E588D730572}"/>
                    </a:ext>
                  </a:extLst>
                </p:cNvPr>
                <p:cNvCxnSpPr/>
                <p:nvPr/>
              </p:nvCxnSpPr>
              <p:spPr>
                <a:xfrm>
                  <a:off x="8474927" y="1619769"/>
                  <a:ext cx="271532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7BBFB0AA-D4CC-99F5-DC70-6CAD53D4D6AD}"/>
                  </a:ext>
                </a:extLst>
              </p:cNvPr>
              <p:cNvGrpSpPr/>
              <p:nvPr/>
            </p:nvGrpSpPr>
            <p:grpSpPr>
              <a:xfrm>
                <a:off x="6806456" y="2571588"/>
                <a:ext cx="5352088" cy="1598213"/>
                <a:chOff x="6048979" y="3259239"/>
                <a:chExt cx="6026312" cy="1415674"/>
              </a:xfrm>
            </p:grpSpPr>
            <p:grpSp>
              <p:nvGrpSpPr>
                <p:cNvPr id="25" name="组合 24">
                  <a:extLst>
                    <a:ext uri="{FF2B5EF4-FFF2-40B4-BE49-F238E27FC236}">
                      <a16:creationId xmlns:a16="http://schemas.microsoft.com/office/drawing/2014/main" id="{4F03B13B-AC46-E630-53F3-88B6DBCBC650}"/>
                    </a:ext>
                  </a:extLst>
                </p:cNvPr>
                <p:cNvGrpSpPr/>
                <p:nvPr/>
              </p:nvGrpSpPr>
              <p:grpSpPr>
                <a:xfrm>
                  <a:off x="6048979" y="3259239"/>
                  <a:ext cx="6026312" cy="1415674"/>
                  <a:chOff x="1788649" y="3769518"/>
                  <a:chExt cx="10036915" cy="2272271"/>
                </a:xfrm>
              </p:grpSpPr>
              <p:pic>
                <p:nvPicPr>
                  <p:cNvPr id="19" name="图片 18">
                    <a:extLst>
                      <a:ext uri="{FF2B5EF4-FFF2-40B4-BE49-F238E27FC236}">
                        <a16:creationId xmlns:a16="http://schemas.microsoft.com/office/drawing/2014/main" id="{F21FC1F4-2F23-BFA5-0A7D-039F96BD47B0}"/>
                      </a:ext>
                    </a:extLst>
                  </p:cNvPr>
                  <p:cNvPicPr>
                    <a:picLocks noChangeAspect="1"/>
                  </p:cNvPicPr>
                  <p:nvPr/>
                </p:nvPicPr>
                <p:blipFill rotWithShape="1">
                  <a:blip r:embed="rId7"/>
                  <a:srcRect t="-1490" r="22715"/>
                  <a:stretch/>
                </p:blipFill>
                <p:spPr>
                  <a:xfrm>
                    <a:off x="1788649" y="3972766"/>
                    <a:ext cx="1252364" cy="727686"/>
                  </a:xfrm>
                  <a:prstGeom prst="rect">
                    <a:avLst/>
                  </a:prstGeom>
                </p:spPr>
              </p:pic>
              <p:pic>
                <p:nvPicPr>
                  <p:cNvPr id="21" name="图片 20">
                    <a:extLst>
                      <a:ext uri="{FF2B5EF4-FFF2-40B4-BE49-F238E27FC236}">
                        <a16:creationId xmlns:a16="http://schemas.microsoft.com/office/drawing/2014/main" id="{199D8AFC-D292-FE9B-5A8C-4DB60F0127F8}"/>
                      </a:ext>
                    </a:extLst>
                  </p:cNvPr>
                  <p:cNvPicPr>
                    <a:picLocks noChangeAspect="1"/>
                  </p:cNvPicPr>
                  <p:nvPr/>
                </p:nvPicPr>
                <p:blipFill>
                  <a:blip r:embed="rId8"/>
                  <a:stretch>
                    <a:fillRect/>
                  </a:stretch>
                </p:blipFill>
                <p:spPr>
                  <a:xfrm>
                    <a:off x="3063529" y="3769518"/>
                    <a:ext cx="8762035" cy="1256937"/>
                  </a:xfrm>
                  <a:prstGeom prst="rect">
                    <a:avLst/>
                  </a:prstGeom>
                </p:spPr>
              </p:pic>
              <p:pic>
                <p:nvPicPr>
                  <p:cNvPr id="23" name="图片 22">
                    <a:extLst>
                      <a:ext uri="{FF2B5EF4-FFF2-40B4-BE49-F238E27FC236}">
                        <a16:creationId xmlns:a16="http://schemas.microsoft.com/office/drawing/2014/main" id="{44DB7629-58C6-5286-64AD-B2F53239A36A}"/>
                      </a:ext>
                    </a:extLst>
                  </p:cNvPr>
                  <p:cNvPicPr>
                    <a:picLocks noChangeAspect="1"/>
                  </p:cNvPicPr>
                  <p:nvPr/>
                </p:nvPicPr>
                <p:blipFill>
                  <a:blip r:embed="rId9"/>
                  <a:stretch>
                    <a:fillRect/>
                  </a:stretch>
                </p:blipFill>
                <p:spPr>
                  <a:xfrm>
                    <a:off x="3091036" y="4924189"/>
                    <a:ext cx="6157732" cy="1117600"/>
                  </a:xfrm>
                  <a:prstGeom prst="rect">
                    <a:avLst/>
                  </a:prstGeom>
                </p:spPr>
              </p:pic>
            </p:grpSp>
            <p:cxnSp>
              <p:nvCxnSpPr>
                <p:cNvPr id="28" name="直接连接符 27">
                  <a:extLst>
                    <a:ext uri="{FF2B5EF4-FFF2-40B4-BE49-F238E27FC236}">
                      <a16:creationId xmlns:a16="http://schemas.microsoft.com/office/drawing/2014/main" id="{F7935D7D-51FC-9822-BD4A-7B573A664CBD}"/>
                    </a:ext>
                  </a:extLst>
                </p:cNvPr>
                <p:cNvCxnSpPr>
                  <a:cxnSpLocks/>
                </p:cNvCxnSpPr>
                <p:nvPr/>
              </p:nvCxnSpPr>
              <p:spPr>
                <a:xfrm>
                  <a:off x="8198846" y="3839230"/>
                  <a:ext cx="3811017"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0" name="箭头: 右 29">
                <a:extLst>
                  <a:ext uri="{FF2B5EF4-FFF2-40B4-BE49-F238E27FC236}">
                    <a16:creationId xmlns:a16="http://schemas.microsoft.com/office/drawing/2014/main" id="{6F08B64E-B9AE-320F-EA21-CB07DBFCB5D6}"/>
                  </a:ext>
                </a:extLst>
              </p:cNvPr>
              <p:cNvSpPr/>
              <p:nvPr/>
            </p:nvSpPr>
            <p:spPr>
              <a:xfrm>
                <a:off x="6439776" y="1482898"/>
                <a:ext cx="302356" cy="1160643"/>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等腰三角形 30">
              <a:extLst>
                <a:ext uri="{FF2B5EF4-FFF2-40B4-BE49-F238E27FC236}">
                  <a16:creationId xmlns:a16="http://schemas.microsoft.com/office/drawing/2014/main" id="{78C17515-446E-8605-8F35-BF312762503E}"/>
                </a:ext>
              </a:extLst>
            </p:cNvPr>
            <p:cNvSpPr/>
            <p:nvPr/>
          </p:nvSpPr>
          <p:spPr>
            <a:xfrm>
              <a:off x="9313857" y="2240399"/>
              <a:ext cx="212904" cy="18497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等腰三角形 31">
              <a:extLst>
                <a:ext uri="{FF2B5EF4-FFF2-40B4-BE49-F238E27FC236}">
                  <a16:creationId xmlns:a16="http://schemas.microsoft.com/office/drawing/2014/main" id="{BCA27D8C-D58B-5FB6-5580-F76ECA913974}"/>
                </a:ext>
              </a:extLst>
            </p:cNvPr>
            <p:cNvSpPr/>
            <p:nvPr/>
          </p:nvSpPr>
          <p:spPr>
            <a:xfrm>
              <a:off x="10469954" y="2237545"/>
              <a:ext cx="212904" cy="18497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等腰三角形 34">
              <a:extLst>
                <a:ext uri="{FF2B5EF4-FFF2-40B4-BE49-F238E27FC236}">
                  <a16:creationId xmlns:a16="http://schemas.microsoft.com/office/drawing/2014/main" id="{BA7022A5-B78B-FFD3-96C1-5781CF967F34}"/>
                </a:ext>
              </a:extLst>
            </p:cNvPr>
            <p:cNvSpPr/>
            <p:nvPr/>
          </p:nvSpPr>
          <p:spPr>
            <a:xfrm>
              <a:off x="9027688" y="4038509"/>
              <a:ext cx="212904" cy="18497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等腰三角形 35">
              <a:extLst>
                <a:ext uri="{FF2B5EF4-FFF2-40B4-BE49-F238E27FC236}">
                  <a16:creationId xmlns:a16="http://schemas.microsoft.com/office/drawing/2014/main" id="{34E3F9A1-DAD3-7B1E-8821-D52AEC68E7D5}"/>
                </a:ext>
              </a:extLst>
            </p:cNvPr>
            <p:cNvSpPr/>
            <p:nvPr/>
          </p:nvSpPr>
          <p:spPr>
            <a:xfrm>
              <a:off x="10295251" y="4043556"/>
              <a:ext cx="212904" cy="18497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9" name="组合 48">
            <a:extLst>
              <a:ext uri="{FF2B5EF4-FFF2-40B4-BE49-F238E27FC236}">
                <a16:creationId xmlns:a16="http://schemas.microsoft.com/office/drawing/2014/main" id="{042D8264-1962-8508-88D2-7A6C76CF3E97}"/>
              </a:ext>
            </a:extLst>
          </p:cNvPr>
          <p:cNvGrpSpPr/>
          <p:nvPr/>
        </p:nvGrpSpPr>
        <p:grpSpPr>
          <a:xfrm>
            <a:off x="6786829" y="4491465"/>
            <a:ext cx="5405170" cy="2246494"/>
            <a:chOff x="6786829" y="4491465"/>
            <a:chExt cx="5405170" cy="2246494"/>
          </a:xfrm>
        </p:grpSpPr>
        <p:grpSp>
          <p:nvGrpSpPr>
            <p:cNvPr id="47" name="组合 46">
              <a:extLst>
                <a:ext uri="{FF2B5EF4-FFF2-40B4-BE49-F238E27FC236}">
                  <a16:creationId xmlns:a16="http://schemas.microsoft.com/office/drawing/2014/main" id="{A6BBD49B-F37F-4475-34CF-779DA45B0484}"/>
                </a:ext>
              </a:extLst>
            </p:cNvPr>
            <p:cNvGrpSpPr/>
            <p:nvPr/>
          </p:nvGrpSpPr>
          <p:grpSpPr>
            <a:xfrm>
              <a:off x="6786829" y="4491465"/>
              <a:ext cx="3011228" cy="2246494"/>
              <a:chOff x="6786829" y="4491465"/>
              <a:chExt cx="3011228" cy="2246494"/>
            </a:xfrm>
          </p:grpSpPr>
          <p:pic>
            <p:nvPicPr>
              <p:cNvPr id="41" name="图片 40">
                <a:extLst>
                  <a:ext uri="{FF2B5EF4-FFF2-40B4-BE49-F238E27FC236}">
                    <a16:creationId xmlns:a16="http://schemas.microsoft.com/office/drawing/2014/main" id="{140FE1C2-44F1-1FA6-52BC-EB31EF1BF53C}"/>
                  </a:ext>
                </a:extLst>
              </p:cNvPr>
              <p:cNvPicPr>
                <a:picLocks noChangeAspect="1"/>
              </p:cNvPicPr>
              <p:nvPr/>
            </p:nvPicPr>
            <p:blipFill>
              <a:blip r:embed="rId10"/>
              <a:stretch>
                <a:fillRect/>
              </a:stretch>
            </p:blipFill>
            <p:spPr>
              <a:xfrm>
                <a:off x="6786829" y="4491465"/>
                <a:ext cx="3011228" cy="2246494"/>
              </a:xfrm>
              <a:prstGeom prst="rect">
                <a:avLst/>
              </a:prstGeom>
            </p:spPr>
          </p:pic>
          <p:sp>
            <p:nvSpPr>
              <p:cNvPr id="46" name="文本框 45">
                <a:extLst>
                  <a:ext uri="{FF2B5EF4-FFF2-40B4-BE49-F238E27FC236}">
                    <a16:creationId xmlns:a16="http://schemas.microsoft.com/office/drawing/2014/main" id="{3CB46BE9-8F9F-E7C7-19DB-23C7DC189345}"/>
                  </a:ext>
                </a:extLst>
              </p:cNvPr>
              <p:cNvSpPr txBox="1"/>
              <p:nvPr/>
            </p:nvSpPr>
            <p:spPr>
              <a:xfrm>
                <a:off x="7527072" y="4775647"/>
                <a:ext cx="845103" cy="400110"/>
              </a:xfrm>
              <a:prstGeom prst="rect">
                <a:avLst/>
              </a:prstGeom>
              <a:solidFill>
                <a:schemeClr val="bg1"/>
              </a:solidFill>
            </p:spPr>
            <p:txBody>
              <a:bodyPr wrap="none" rtlCol="0">
                <a:spAutoFit/>
              </a:bodyPr>
              <a:lstStyle/>
              <a:p>
                <a:pPr algn="l"/>
                <a:r>
                  <a:rPr lang="en-US" altLang="zh-CN" sz="2000" b="1" baseline="30000" dirty="0">
                    <a:latin typeface="微软雅黑" panose="020B0503020204020204" pitchFamily="34" charset="-122"/>
                    <a:ea typeface="微软雅黑" panose="020B0503020204020204" pitchFamily="34" charset="-122"/>
                  </a:rPr>
                  <a:t>112</a:t>
                </a:r>
                <a:r>
                  <a:rPr lang="en-US" altLang="zh-CN" sz="2000" b="1" dirty="0">
                    <a:latin typeface="微软雅黑" panose="020B0503020204020204" pitchFamily="34" charset="-122"/>
                    <a:ea typeface="微软雅黑" panose="020B0503020204020204" pitchFamily="34" charset="-122"/>
                  </a:rPr>
                  <a:t>Cd</a:t>
                </a:r>
                <a:endParaRPr lang="zh-CN" altLang="en-US" b="1" dirty="0">
                  <a:latin typeface="微软雅黑" panose="020B0503020204020204" pitchFamily="34" charset="-122"/>
                  <a:ea typeface="微软雅黑" panose="020B0503020204020204" pitchFamily="34" charset="-122"/>
                </a:endParaRPr>
              </a:p>
            </p:txBody>
          </p:sp>
        </p:grpSp>
        <p:sp>
          <p:nvSpPr>
            <p:cNvPr id="48" name="矩形 47">
              <a:extLst>
                <a:ext uri="{FF2B5EF4-FFF2-40B4-BE49-F238E27FC236}">
                  <a16:creationId xmlns:a16="http://schemas.microsoft.com/office/drawing/2014/main" id="{F2B5DF95-8384-2A2C-E974-0D74AB0CB1F6}"/>
                </a:ext>
              </a:extLst>
            </p:cNvPr>
            <p:cNvSpPr/>
            <p:nvPr/>
          </p:nvSpPr>
          <p:spPr>
            <a:xfrm>
              <a:off x="9680262" y="4642979"/>
              <a:ext cx="2511737" cy="1707968"/>
            </a:xfrm>
            <a:prstGeom prst="rect">
              <a:avLst/>
            </a:prstGeom>
          </p:spPr>
          <p:txBody>
            <a:bodyPr wrap="square">
              <a:spAutoFit/>
            </a:bodyPr>
            <a:lstStyle/>
            <a:p>
              <a:pPr marL="342900" indent="-342900" algn="l">
                <a:lnSpc>
                  <a:spcPct val="130000"/>
                </a:lnSpc>
                <a:buFont typeface="Wingdings" panose="05000000000000000000" pitchFamily="2" charset="2"/>
                <a:buChar char="Ø"/>
              </a:pPr>
              <a:r>
                <a:rPr lang="en-US" altLang="zh-CN" sz="2000" b="1" dirty="0">
                  <a:solidFill>
                    <a:srgbClr val="002060"/>
                  </a:solidFill>
                  <a:latin typeface="微软雅黑" panose="020B0503020204020204" pitchFamily="34" charset="-122"/>
                  <a:ea typeface="微软雅黑" panose="020B0503020204020204" pitchFamily="34" charset="-122"/>
                  <a:cs typeface="Arial" pitchFamily="34" charset="0"/>
                </a:rPr>
                <a:t>0</a:t>
              </a:r>
              <a:r>
                <a:rPr lang="en-US" altLang="zh-CN" sz="2000" b="1" baseline="30000" dirty="0">
                  <a:solidFill>
                    <a:srgbClr val="002060"/>
                  </a:solidFill>
                  <a:latin typeface="微软雅黑" panose="020B0503020204020204" pitchFamily="34" charset="-122"/>
                  <a:ea typeface="微软雅黑" panose="020B0503020204020204" pitchFamily="34" charset="-122"/>
                  <a:cs typeface="Arial" pitchFamily="34" charset="0"/>
                </a:rPr>
                <a:t>+</a:t>
              </a:r>
              <a:r>
                <a:rPr lang="en-US" altLang="zh-CN" sz="2000" b="1" dirty="0">
                  <a:solidFill>
                    <a:srgbClr val="002060"/>
                  </a:solidFill>
                  <a:latin typeface="微软雅黑" panose="020B0503020204020204" pitchFamily="34" charset="-122"/>
                  <a:ea typeface="微软雅黑" panose="020B0503020204020204" pitchFamily="34" charset="-122"/>
                  <a:cs typeface="Arial" pitchFamily="34" charset="0"/>
                </a:rPr>
                <a:t> states have different shapes</a:t>
              </a:r>
              <a:r>
                <a:rPr lang="en-US" altLang="zh-CN" sz="2000" b="1" dirty="0">
                  <a:solidFill>
                    <a:srgbClr val="C00000"/>
                  </a:solidFill>
                  <a:latin typeface="微软雅黑" panose="020B0503020204020204" pitchFamily="34" charset="-122"/>
                  <a:ea typeface="微软雅黑" panose="020B0503020204020204" pitchFamily="34" charset="-122"/>
                  <a:cs typeface="Arial" pitchFamily="34" charset="0"/>
                </a:rPr>
                <a:t>      </a:t>
              </a:r>
            </a:p>
            <a:p>
              <a:pPr algn="l">
                <a:lnSpc>
                  <a:spcPct val="130000"/>
                </a:lnSpc>
              </a:pPr>
              <a:r>
                <a:rPr lang="en-US" altLang="zh-CN" sz="2300" b="1" i="1" dirty="0">
                  <a:solidFill>
                    <a:srgbClr val="C00000"/>
                  </a:solidFill>
                  <a:latin typeface="微软雅黑" panose="020B0503020204020204" pitchFamily="34" charset="-122"/>
                  <a:ea typeface="微软雅黑" panose="020B0503020204020204" pitchFamily="34" charset="-122"/>
                  <a:cs typeface="Arial" pitchFamily="34" charset="0"/>
                </a:rPr>
                <a:t>   </a:t>
              </a:r>
              <a:r>
                <a:rPr lang="en-US" altLang="zh-CN" sz="1400" i="1" dirty="0">
                  <a:solidFill>
                    <a:schemeClr val="accent5">
                      <a:lumMod val="50000"/>
                    </a:schemeClr>
                  </a:solidFill>
                  <a:latin typeface="微软雅黑" panose="020B0503020204020204" pitchFamily="34" charset="-122"/>
                  <a:ea typeface="微软雅黑" panose="020B0503020204020204" pitchFamily="34" charset="-122"/>
                  <a:cs typeface="Arial" pitchFamily="34" charset="0"/>
                </a:rPr>
                <a:t>Garrett et al., PRL 2019</a:t>
              </a:r>
              <a:endParaRPr lang="en-US" altLang="zh-CN" sz="2300" i="1" dirty="0">
                <a:solidFill>
                  <a:schemeClr val="accent5">
                    <a:lumMod val="50000"/>
                  </a:schemeClr>
                </a:solidFill>
                <a:latin typeface="微软雅黑" panose="020B0503020204020204" pitchFamily="34" charset="-122"/>
                <a:ea typeface="微软雅黑" panose="020B0503020204020204" pitchFamily="34" charset="-122"/>
                <a:cs typeface="Arial" pitchFamily="34" charset="0"/>
              </a:endParaRPr>
            </a:p>
          </p:txBody>
        </p:sp>
      </p:grpSp>
    </p:spTree>
    <p:extLst>
      <p:ext uri="{BB962C8B-B14F-4D97-AF65-F5344CB8AC3E}">
        <p14:creationId xmlns:p14="http://schemas.microsoft.com/office/powerpoint/2010/main" val="16234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solidFill>
                  <a:srgbClr val="7030A0"/>
                </a:solidFill>
                <a:latin typeface="Microsoft YaHei" charset="-122"/>
                <a:ea typeface="Microsoft YaHei" charset="-122"/>
                <a:cs typeface="Microsoft YaHei" charset="-122"/>
              </a:rPr>
              <a:t>原子核多重形状共存</a:t>
            </a:r>
          </a:p>
        </p:txBody>
      </p:sp>
      <p:sp>
        <p:nvSpPr>
          <p:cNvPr id="11" name="灯片编号占位符 10">
            <a:extLst>
              <a:ext uri="{FF2B5EF4-FFF2-40B4-BE49-F238E27FC236}">
                <a16:creationId xmlns:a16="http://schemas.microsoft.com/office/drawing/2014/main" id="{7522EAA0-AAF6-AAEC-C405-276525014BA7}"/>
              </a:ext>
            </a:extLst>
          </p:cNvPr>
          <p:cNvSpPr>
            <a:spLocks noGrp="1"/>
          </p:cNvSpPr>
          <p:nvPr>
            <p:ph type="sldNum" sz="quarter" idx="12"/>
          </p:nvPr>
        </p:nvSpPr>
        <p:spPr/>
        <p:txBody>
          <a:bodyPr/>
          <a:lstStyle/>
          <a:p>
            <a:fld id="{62882B55-B6B2-497F-8568-5D2D4C04CE38}" type="slidenum">
              <a:rPr lang="zh-CN" altLang="en-US" smtClean="0"/>
              <a:t>33</a:t>
            </a:fld>
            <a:endParaRPr lang="zh-CN" altLang="en-US"/>
          </a:p>
        </p:txBody>
      </p:sp>
      <p:sp>
        <p:nvSpPr>
          <p:cNvPr id="12" name="矩形 11">
            <a:extLst>
              <a:ext uri="{FF2B5EF4-FFF2-40B4-BE49-F238E27FC236}">
                <a16:creationId xmlns:a16="http://schemas.microsoft.com/office/drawing/2014/main" id="{5A04DC5F-CF86-83DB-F890-7F9012ADCD0A}"/>
              </a:ext>
            </a:extLst>
          </p:cNvPr>
          <p:cNvSpPr/>
          <p:nvPr/>
        </p:nvSpPr>
        <p:spPr>
          <a:xfrm>
            <a:off x="3245005" y="6289288"/>
            <a:ext cx="5982629" cy="512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E92A5823-FDC7-0051-5494-9B9EA267C3AD}"/>
              </a:ext>
            </a:extLst>
          </p:cNvPr>
          <p:cNvSpPr/>
          <p:nvPr/>
        </p:nvSpPr>
        <p:spPr>
          <a:xfrm>
            <a:off x="1228373" y="5890207"/>
            <a:ext cx="9903244" cy="504562"/>
          </a:xfrm>
          <a:prstGeom prst="rect">
            <a:avLst/>
          </a:prstGeom>
        </p:spPr>
        <p:txBody>
          <a:bodyPr wrap="square">
            <a:spAutoFit/>
          </a:bodyPr>
          <a:lstStyle/>
          <a:p>
            <a:pPr marL="342900" indent="-342900" algn="l">
              <a:lnSpc>
                <a:spcPct val="130000"/>
              </a:lnSpc>
              <a:buFont typeface="Wingdings" panose="05000000000000000000" pitchFamily="2" charset="2"/>
              <a:buChar char="Ø"/>
            </a:pPr>
            <a:r>
              <a:rPr lang="en-US" altLang="zh-CN" sz="2300" b="1" dirty="0">
                <a:solidFill>
                  <a:srgbClr val="C00000"/>
                </a:solidFill>
                <a:latin typeface="Arial" pitchFamily="34" charset="0"/>
                <a:cs typeface="Arial" pitchFamily="34" charset="0"/>
              </a:rPr>
              <a:t>Z~20,</a:t>
            </a:r>
            <a:r>
              <a:rPr lang="zh-CN" altLang="en-US" sz="2300" b="1" dirty="0">
                <a:solidFill>
                  <a:srgbClr val="C00000"/>
                </a:solidFill>
                <a:latin typeface="Arial" pitchFamily="34" charset="0"/>
                <a:cs typeface="Arial" pitchFamily="34" charset="0"/>
              </a:rPr>
              <a:t> </a:t>
            </a:r>
            <a:r>
              <a:rPr lang="en-US" altLang="zh-CN" sz="2300" b="1" dirty="0">
                <a:solidFill>
                  <a:srgbClr val="C00000"/>
                </a:solidFill>
                <a:latin typeface="Arial" pitchFamily="34" charset="0"/>
                <a:cs typeface="Arial" pitchFamily="34" charset="0"/>
              </a:rPr>
              <a:t>28,</a:t>
            </a:r>
            <a:r>
              <a:rPr lang="zh-CN" altLang="en-US" sz="2300" b="1" dirty="0">
                <a:solidFill>
                  <a:srgbClr val="C00000"/>
                </a:solidFill>
                <a:latin typeface="Arial" pitchFamily="34" charset="0"/>
                <a:cs typeface="Arial" pitchFamily="34" charset="0"/>
              </a:rPr>
              <a:t> </a:t>
            </a:r>
            <a:r>
              <a:rPr lang="en-US" altLang="zh-CN" sz="2300" b="1" dirty="0">
                <a:solidFill>
                  <a:srgbClr val="C00000"/>
                </a:solidFill>
                <a:latin typeface="Arial" pitchFamily="34" charset="0"/>
                <a:cs typeface="Arial" pitchFamily="34" charset="0"/>
              </a:rPr>
              <a:t>40,</a:t>
            </a:r>
            <a:r>
              <a:rPr lang="zh-CN" altLang="en-US" sz="2300" b="1" dirty="0">
                <a:solidFill>
                  <a:srgbClr val="C00000"/>
                </a:solidFill>
                <a:latin typeface="Arial" pitchFamily="34" charset="0"/>
                <a:cs typeface="Arial" pitchFamily="34" charset="0"/>
              </a:rPr>
              <a:t> </a:t>
            </a:r>
            <a:r>
              <a:rPr lang="en-US" altLang="zh-CN" sz="2300" b="1" dirty="0">
                <a:solidFill>
                  <a:srgbClr val="C00000"/>
                </a:solidFill>
                <a:latin typeface="Arial" pitchFamily="34" charset="0"/>
                <a:cs typeface="Arial" pitchFamily="34" charset="0"/>
              </a:rPr>
              <a:t>50,</a:t>
            </a:r>
            <a:r>
              <a:rPr lang="zh-CN" altLang="en-US" sz="2300" b="1" dirty="0">
                <a:solidFill>
                  <a:srgbClr val="C00000"/>
                </a:solidFill>
                <a:latin typeface="Arial" pitchFamily="34" charset="0"/>
                <a:cs typeface="Arial" pitchFamily="34" charset="0"/>
              </a:rPr>
              <a:t> </a:t>
            </a:r>
            <a:r>
              <a:rPr lang="en-US" altLang="zh-CN" sz="2300" b="1" dirty="0">
                <a:solidFill>
                  <a:srgbClr val="C00000"/>
                </a:solidFill>
                <a:latin typeface="Arial" pitchFamily="34" charset="0"/>
                <a:cs typeface="Arial" pitchFamily="34" charset="0"/>
              </a:rPr>
              <a:t>82</a:t>
            </a:r>
            <a:r>
              <a:rPr lang="zh-CN" altLang="en-US" sz="2300" b="1" dirty="0">
                <a:solidFill>
                  <a:srgbClr val="C00000"/>
                </a:solidFill>
                <a:latin typeface="微软雅黑" panose="020B0503020204020204" pitchFamily="34" charset="-122"/>
                <a:ea typeface="微软雅黑" panose="020B0503020204020204" pitchFamily="34" charset="-122"/>
                <a:cs typeface="Arial" pitchFamily="34" charset="0"/>
              </a:rPr>
              <a:t> </a:t>
            </a:r>
            <a:r>
              <a:rPr lang="en-US" altLang="zh-CN" sz="2300" b="1" dirty="0">
                <a:solidFill>
                  <a:srgbClr val="C00000"/>
                </a:solidFill>
                <a:latin typeface="微软雅黑" panose="020B0503020204020204" pitchFamily="34" charset="-122"/>
                <a:ea typeface="微软雅黑" panose="020B0503020204020204" pitchFamily="34" charset="-122"/>
                <a:cs typeface="Arial" pitchFamily="34" charset="0"/>
              </a:rPr>
              <a:t>shell or sub-shell</a:t>
            </a:r>
            <a:r>
              <a:rPr lang="en-US" altLang="zh-CN" sz="2300" b="1" dirty="0">
                <a:solidFill>
                  <a:srgbClr val="C00000"/>
                </a:solidFill>
                <a:latin typeface="Arial" pitchFamily="34" charset="0"/>
                <a:cs typeface="Arial" pitchFamily="34" charset="0"/>
              </a:rPr>
              <a:t>; transitional regions</a:t>
            </a:r>
          </a:p>
        </p:txBody>
      </p:sp>
      <p:sp>
        <p:nvSpPr>
          <p:cNvPr id="25" name="Rectangle 48">
            <a:extLst>
              <a:ext uri="{FF2B5EF4-FFF2-40B4-BE49-F238E27FC236}">
                <a16:creationId xmlns:a16="http://schemas.microsoft.com/office/drawing/2014/main" id="{0D222AEE-2A25-8D77-0656-C99F67C2CD9C}"/>
              </a:ext>
            </a:extLst>
          </p:cNvPr>
          <p:cNvSpPr/>
          <p:nvPr/>
        </p:nvSpPr>
        <p:spPr>
          <a:xfrm>
            <a:off x="8438385" y="5380854"/>
            <a:ext cx="3632812" cy="417358"/>
          </a:xfrm>
          <a:prstGeom prst="rect">
            <a:avLst/>
          </a:prstGeom>
          <a:noFill/>
        </p:spPr>
        <p:txBody>
          <a:bodyPr wrap="square">
            <a:spAutoFit/>
          </a:bodyPr>
          <a:lstStyle/>
          <a:p>
            <a:pPr fontAlgn="base">
              <a:lnSpc>
                <a:spcPct val="130000"/>
              </a:lnSpc>
              <a:spcBef>
                <a:spcPct val="0"/>
              </a:spcBef>
              <a:spcAft>
                <a:spcPct val="0"/>
              </a:spcAft>
            </a:pPr>
            <a:r>
              <a:rPr lang="en-US" i="1" dirty="0">
                <a:solidFill>
                  <a:schemeClr val="accent5">
                    <a:lumMod val="75000"/>
                  </a:schemeClr>
                </a:solidFill>
                <a:latin typeface="微软雅黑" panose="020B0503020204020204" pitchFamily="34" charset="-122"/>
                <a:ea typeface="微软雅黑" panose="020B0503020204020204" pitchFamily="34" charset="-122"/>
                <a:sym typeface="+mn-ea"/>
              </a:rPr>
              <a:t>Y.L. Yang</a:t>
            </a:r>
            <a:r>
              <a:rPr lang="en-US" i="1" dirty="0">
                <a:solidFill>
                  <a:schemeClr val="accent5">
                    <a:lumMod val="75000"/>
                  </a:schemeClr>
                </a:solidFill>
                <a:latin typeface="微软雅黑" panose="020B0503020204020204" pitchFamily="34" charset="-122"/>
                <a:ea typeface="微软雅黑" panose="020B0503020204020204" pitchFamily="34" charset="-122"/>
              </a:rPr>
              <a:t> et al., in preparation</a:t>
            </a:r>
            <a:endParaRPr lang="en-US" altLang="zh-CN" i="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676E953-94FE-7038-8636-8A88ABCD7C15}"/>
              </a:ext>
            </a:extLst>
          </p:cNvPr>
          <p:cNvPicPr>
            <a:picLocks noChangeAspect="1"/>
          </p:cNvPicPr>
          <p:nvPr/>
        </p:nvPicPr>
        <p:blipFill>
          <a:blip r:embed="rId3"/>
          <a:stretch>
            <a:fillRect/>
          </a:stretch>
        </p:blipFill>
        <p:spPr>
          <a:xfrm>
            <a:off x="109004" y="1216346"/>
            <a:ext cx="11917162" cy="4628188"/>
          </a:xfrm>
          <a:prstGeom prst="rect">
            <a:avLst/>
          </a:prstGeom>
        </p:spPr>
      </p:pic>
      <p:sp>
        <p:nvSpPr>
          <p:cNvPr id="14" name="椭圆 13">
            <a:extLst>
              <a:ext uri="{FF2B5EF4-FFF2-40B4-BE49-F238E27FC236}">
                <a16:creationId xmlns:a16="http://schemas.microsoft.com/office/drawing/2014/main" id="{C2AE2D4E-9414-922B-8C18-C3C383771C6A}"/>
              </a:ext>
            </a:extLst>
          </p:cNvPr>
          <p:cNvSpPr/>
          <p:nvPr/>
        </p:nvSpPr>
        <p:spPr>
          <a:xfrm>
            <a:off x="4895854" y="2057001"/>
            <a:ext cx="461338" cy="203823"/>
          </a:xfrm>
          <a:prstGeom prst="ellipse">
            <a:avLst/>
          </a:prstGeom>
          <a:solidFill>
            <a:schemeClr val="accent1">
              <a:lumMod val="60000"/>
              <a:lumOff val="40000"/>
              <a:alpha val="72000"/>
            </a:schemeClr>
          </a:solidFill>
          <a:ln w="127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1FB4F3C3-6D58-C68C-1ECA-C64E7FF9F7E5}"/>
              </a:ext>
            </a:extLst>
          </p:cNvPr>
          <p:cNvSpPr/>
          <p:nvPr/>
        </p:nvSpPr>
        <p:spPr>
          <a:xfrm>
            <a:off x="3211044" y="3231155"/>
            <a:ext cx="553523" cy="283685"/>
          </a:xfrm>
          <a:prstGeom prst="ellipse">
            <a:avLst/>
          </a:prstGeom>
          <a:solidFill>
            <a:schemeClr val="accent1">
              <a:lumMod val="60000"/>
              <a:lumOff val="40000"/>
              <a:alpha val="72000"/>
            </a:schemeClr>
          </a:solidFill>
          <a:ln w="127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7" name="椭圆 16">
            <a:extLst>
              <a:ext uri="{FF2B5EF4-FFF2-40B4-BE49-F238E27FC236}">
                <a16:creationId xmlns:a16="http://schemas.microsoft.com/office/drawing/2014/main" id="{133CB75D-380E-4FF6-76B7-FE228ABA50C8}"/>
              </a:ext>
            </a:extLst>
          </p:cNvPr>
          <p:cNvSpPr/>
          <p:nvPr/>
        </p:nvSpPr>
        <p:spPr>
          <a:xfrm>
            <a:off x="2390430" y="4041854"/>
            <a:ext cx="390033" cy="331336"/>
          </a:xfrm>
          <a:prstGeom prst="ellipse">
            <a:avLst/>
          </a:prstGeom>
          <a:solidFill>
            <a:schemeClr val="accent1">
              <a:lumMod val="60000"/>
              <a:lumOff val="40000"/>
              <a:alpha val="72000"/>
            </a:schemeClr>
          </a:solidFill>
          <a:ln w="127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 name="文本框 6">
            <a:extLst>
              <a:ext uri="{FF2B5EF4-FFF2-40B4-BE49-F238E27FC236}">
                <a16:creationId xmlns:a16="http://schemas.microsoft.com/office/drawing/2014/main" id="{BFDC507F-9897-F028-7781-02106B8934F0}"/>
              </a:ext>
            </a:extLst>
          </p:cNvPr>
          <p:cNvSpPr txBox="1"/>
          <p:nvPr/>
        </p:nvSpPr>
        <p:spPr>
          <a:xfrm>
            <a:off x="1363344" y="1461633"/>
            <a:ext cx="3772181" cy="400110"/>
          </a:xfrm>
          <a:prstGeom prst="rect">
            <a:avLst/>
          </a:prstGeom>
          <a:solidFill>
            <a:schemeClr val="bg1"/>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zh-CN" sz="2000" b="1" dirty="0">
                <a:solidFill>
                  <a:srgbClr val="7030A0"/>
                </a:solidFill>
                <a:latin typeface="微软雅黑" panose="020B0503020204020204" pitchFamily="34" charset="-122"/>
                <a:ea typeface="微软雅黑" panose="020B0503020204020204" pitchFamily="34" charset="-122"/>
              </a:rPr>
              <a:t>color</a:t>
            </a:r>
            <a:r>
              <a:rPr lang="zh-CN" altLang="en-US" sz="2000" b="1" dirty="0">
                <a:solidFill>
                  <a:srgbClr val="7030A0"/>
                </a:solidFill>
                <a:latin typeface="微软雅黑" panose="020B0503020204020204" pitchFamily="34" charset="-122"/>
                <a:ea typeface="微软雅黑" panose="020B0503020204020204" pitchFamily="34" charset="-122"/>
              </a:rPr>
              <a:t>：</a:t>
            </a:r>
            <a:r>
              <a:rPr lang="en-US" altLang="zh-CN" sz="2000" b="1" dirty="0">
                <a:solidFill>
                  <a:srgbClr val="7030A0"/>
                </a:solidFill>
                <a:latin typeface="微软雅黑" panose="020B0503020204020204" pitchFamily="34" charset="-122"/>
                <a:ea typeface="微软雅黑" panose="020B0503020204020204" pitchFamily="34" charset="-122"/>
              </a:rPr>
              <a:t>possible multiple SC</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4F92CD34-70D3-B49B-BDD6-D6FA05070694}"/>
              </a:ext>
            </a:extLst>
          </p:cNvPr>
          <p:cNvSpPr/>
          <p:nvPr/>
        </p:nvSpPr>
        <p:spPr>
          <a:xfrm>
            <a:off x="1782427" y="4372323"/>
            <a:ext cx="301435" cy="271864"/>
          </a:xfrm>
          <a:prstGeom prst="ellipse">
            <a:avLst/>
          </a:prstGeom>
          <a:solidFill>
            <a:schemeClr val="accent1">
              <a:lumMod val="60000"/>
              <a:lumOff val="40000"/>
              <a:alpha val="72000"/>
            </a:schemeClr>
          </a:solidFill>
          <a:ln w="127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Rectangle 48">
            <a:extLst>
              <a:ext uri="{FF2B5EF4-FFF2-40B4-BE49-F238E27FC236}">
                <a16:creationId xmlns:a16="http://schemas.microsoft.com/office/drawing/2014/main" id="{794CC19C-C997-0220-BE3F-761B36B4E5D8}"/>
              </a:ext>
            </a:extLst>
          </p:cNvPr>
          <p:cNvSpPr/>
          <p:nvPr/>
        </p:nvSpPr>
        <p:spPr>
          <a:xfrm>
            <a:off x="1351966" y="2082894"/>
            <a:ext cx="2448455" cy="701346"/>
          </a:xfrm>
          <a:prstGeom prst="rect">
            <a:avLst/>
          </a:prstGeom>
          <a:noFill/>
        </p:spPr>
        <p:txBody>
          <a:bodyPr wrap="square">
            <a:spAutoFit/>
          </a:bodyPr>
          <a:lstStyle/>
          <a:p>
            <a:pPr fontAlgn="base">
              <a:lnSpc>
                <a:spcPct val="130000"/>
              </a:lnSpc>
              <a:spcBef>
                <a:spcPct val="0"/>
              </a:spcBef>
              <a:spcAft>
                <a:spcPct val="0"/>
              </a:spcAft>
            </a:pPr>
            <a:r>
              <a:rPr lang="en-US" altLang="zh-CN" sz="1600" i="1" dirty="0">
                <a:solidFill>
                  <a:schemeClr val="accent5">
                    <a:lumMod val="75000"/>
                  </a:schemeClr>
                </a:solidFill>
                <a:latin typeface="微软雅黑" panose="020B0503020204020204" pitchFamily="34" charset="-122"/>
                <a:ea typeface="微软雅黑" panose="020B0503020204020204" pitchFamily="34" charset="-122"/>
                <a:sym typeface="+mn-ea"/>
              </a:rPr>
              <a:t>Garret, </a:t>
            </a:r>
            <a:r>
              <a:rPr lang="en-US" altLang="zh-CN" sz="1600" i="1" dirty="0" err="1">
                <a:solidFill>
                  <a:schemeClr val="accent5">
                    <a:lumMod val="75000"/>
                  </a:schemeClr>
                </a:solidFill>
                <a:latin typeface="微软雅黑" panose="020B0503020204020204" pitchFamily="34" charset="-122"/>
                <a:ea typeface="微软雅黑" panose="020B0503020204020204" pitchFamily="34" charset="-122"/>
                <a:sym typeface="+mn-ea"/>
              </a:rPr>
              <a:t>Zielinska</a:t>
            </a:r>
            <a:r>
              <a:rPr lang="en-US" altLang="zh-CN" sz="1600" i="1" dirty="0">
                <a:solidFill>
                  <a:schemeClr val="accent5">
                    <a:lumMod val="75000"/>
                  </a:schemeClr>
                </a:solidFill>
                <a:latin typeface="微软雅黑" panose="020B0503020204020204" pitchFamily="34" charset="-122"/>
                <a:ea typeface="微软雅黑" panose="020B0503020204020204" pitchFamily="34" charset="-122"/>
                <a:sym typeface="+mn-ea"/>
              </a:rPr>
              <a:t> &amp; Clement, PPNP 2022</a:t>
            </a:r>
            <a:endParaRPr lang="en-US" altLang="zh-CN" sz="1600" i="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2" name="Rectangle 48">
            <a:extLst>
              <a:ext uri="{FF2B5EF4-FFF2-40B4-BE49-F238E27FC236}">
                <a16:creationId xmlns:a16="http://schemas.microsoft.com/office/drawing/2014/main" id="{9F69A045-C404-2ED5-7724-EE6EDDA3F2CB}"/>
              </a:ext>
            </a:extLst>
          </p:cNvPr>
          <p:cNvSpPr/>
          <p:nvPr/>
        </p:nvSpPr>
        <p:spPr>
          <a:xfrm>
            <a:off x="1508103" y="6373769"/>
            <a:ext cx="4020827" cy="417358"/>
          </a:xfrm>
          <a:prstGeom prst="rect">
            <a:avLst/>
          </a:prstGeom>
          <a:noFill/>
        </p:spPr>
        <p:txBody>
          <a:bodyPr wrap="square">
            <a:spAutoFit/>
          </a:bodyPr>
          <a:lstStyle/>
          <a:p>
            <a:pPr fontAlgn="base">
              <a:lnSpc>
                <a:spcPct val="130000"/>
              </a:lnSpc>
              <a:spcBef>
                <a:spcPct val="0"/>
              </a:spcBef>
              <a:spcAft>
                <a:spcPct val="0"/>
              </a:spcAft>
            </a:pPr>
            <a:r>
              <a:rPr lang="en-US" i="1" dirty="0">
                <a:solidFill>
                  <a:schemeClr val="accent5">
                    <a:lumMod val="75000"/>
                  </a:schemeClr>
                </a:solidFill>
                <a:latin typeface="微软雅黑" panose="020B0503020204020204" pitchFamily="34" charset="-122"/>
                <a:ea typeface="微软雅黑" panose="020B0503020204020204" pitchFamily="34" charset="-122"/>
                <a:sym typeface="+mn-ea"/>
              </a:rPr>
              <a:t>Yang, Zhao &amp; </a:t>
            </a:r>
            <a:r>
              <a:rPr lang="en-US" i="1" dirty="0" err="1">
                <a:solidFill>
                  <a:schemeClr val="accent5">
                    <a:lumMod val="75000"/>
                  </a:schemeClr>
                </a:solidFill>
                <a:latin typeface="微软雅黑" panose="020B0503020204020204" pitchFamily="34" charset="-122"/>
                <a:ea typeface="微软雅黑" panose="020B0503020204020204" pitchFamily="34" charset="-122"/>
                <a:sym typeface="+mn-ea"/>
              </a:rPr>
              <a:t>ZPLi</a:t>
            </a:r>
            <a:r>
              <a:rPr lang="en-US" i="1" dirty="0">
                <a:solidFill>
                  <a:schemeClr val="accent5">
                    <a:lumMod val="75000"/>
                  </a:schemeClr>
                </a:solidFill>
                <a:latin typeface="微软雅黑" panose="020B0503020204020204" pitchFamily="34" charset="-122"/>
                <a:ea typeface="微软雅黑" panose="020B0503020204020204" pitchFamily="34" charset="-122"/>
              </a:rPr>
              <a:t>, in preparation</a:t>
            </a:r>
            <a:endParaRPr lang="en-US" altLang="zh-CN" i="1"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6A08F0D6-5E36-E8D4-ADD5-C562FC4B005B}"/>
              </a:ext>
            </a:extLst>
          </p:cNvPr>
          <p:cNvGrpSpPr/>
          <p:nvPr/>
        </p:nvGrpSpPr>
        <p:grpSpPr>
          <a:xfrm>
            <a:off x="8535885" y="2404057"/>
            <a:ext cx="3011228" cy="2496509"/>
            <a:chOff x="6786829" y="4491465"/>
            <a:chExt cx="3011228" cy="2496509"/>
          </a:xfrm>
        </p:grpSpPr>
        <p:grpSp>
          <p:nvGrpSpPr>
            <p:cNvPr id="7" name="组合 6">
              <a:extLst>
                <a:ext uri="{FF2B5EF4-FFF2-40B4-BE49-F238E27FC236}">
                  <a16:creationId xmlns:a16="http://schemas.microsoft.com/office/drawing/2014/main" id="{4532A553-B439-29A8-2912-1D958FBFB2C3}"/>
                </a:ext>
              </a:extLst>
            </p:cNvPr>
            <p:cNvGrpSpPr/>
            <p:nvPr/>
          </p:nvGrpSpPr>
          <p:grpSpPr>
            <a:xfrm>
              <a:off x="6786829" y="4491465"/>
              <a:ext cx="3011228" cy="2250762"/>
              <a:chOff x="6786829" y="4491465"/>
              <a:chExt cx="3011228" cy="2250762"/>
            </a:xfrm>
          </p:grpSpPr>
          <p:pic>
            <p:nvPicPr>
              <p:cNvPr id="9" name="图片 8">
                <a:extLst>
                  <a:ext uri="{FF2B5EF4-FFF2-40B4-BE49-F238E27FC236}">
                    <a16:creationId xmlns:a16="http://schemas.microsoft.com/office/drawing/2014/main" id="{A337B0BC-9CF0-9CF7-389A-0BE72A3C9171}"/>
                  </a:ext>
                </a:extLst>
              </p:cNvPr>
              <p:cNvPicPr>
                <a:picLocks noChangeAspect="1"/>
              </p:cNvPicPr>
              <p:nvPr/>
            </p:nvPicPr>
            <p:blipFill rotWithShape="1">
              <a:blip r:embed="rId4"/>
              <a:srcRect b="-190"/>
              <a:stretch/>
            </p:blipFill>
            <p:spPr>
              <a:xfrm>
                <a:off x="6786829" y="4491465"/>
                <a:ext cx="3011228" cy="2250762"/>
              </a:xfrm>
              <a:prstGeom prst="rect">
                <a:avLst/>
              </a:prstGeom>
            </p:spPr>
          </p:pic>
          <p:sp>
            <p:nvSpPr>
              <p:cNvPr id="10" name="文本框 9">
                <a:extLst>
                  <a:ext uri="{FF2B5EF4-FFF2-40B4-BE49-F238E27FC236}">
                    <a16:creationId xmlns:a16="http://schemas.microsoft.com/office/drawing/2014/main" id="{F8A53270-AA62-830F-56E3-CDE635E71EE3}"/>
                  </a:ext>
                </a:extLst>
              </p:cNvPr>
              <p:cNvSpPr txBox="1"/>
              <p:nvPr/>
            </p:nvSpPr>
            <p:spPr>
              <a:xfrm>
                <a:off x="7527072" y="4775647"/>
                <a:ext cx="845103" cy="400110"/>
              </a:xfrm>
              <a:prstGeom prst="rect">
                <a:avLst/>
              </a:prstGeom>
              <a:solidFill>
                <a:schemeClr val="bg1"/>
              </a:solidFill>
            </p:spPr>
            <p:txBody>
              <a:bodyPr wrap="none" rtlCol="0">
                <a:spAutoFit/>
              </a:bodyPr>
              <a:lstStyle/>
              <a:p>
                <a:pPr algn="l"/>
                <a:r>
                  <a:rPr lang="en-US" altLang="zh-CN" sz="2000" b="1" baseline="30000" dirty="0">
                    <a:latin typeface="微软雅黑" panose="020B0503020204020204" pitchFamily="34" charset="-122"/>
                    <a:ea typeface="微软雅黑" panose="020B0503020204020204" pitchFamily="34" charset="-122"/>
                  </a:rPr>
                  <a:t>112</a:t>
                </a:r>
                <a:r>
                  <a:rPr lang="en-US" altLang="zh-CN" sz="2000" b="1" dirty="0">
                    <a:latin typeface="微软雅黑" panose="020B0503020204020204" pitchFamily="34" charset="-122"/>
                    <a:ea typeface="微软雅黑" panose="020B0503020204020204" pitchFamily="34" charset="-122"/>
                  </a:rPr>
                  <a:t>Cd</a:t>
                </a:r>
                <a:endParaRPr lang="zh-CN" altLang="en-US" b="1" dirty="0">
                  <a:latin typeface="微软雅黑" panose="020B0503020204020204" pitchFamily="34" charset="-122"/>
                  <a:ea typeface="微软雅黑" panose="020B0503020204020204" pitchFamily="34" charset="-122"/>
                </a:endParaRPr>
              </a:p>
            </p:txBody>
          </p:sp>
        </p:grpSp>
        <p:sp>
          <p:nvSpPr>
            <p:cNvPr id="8" name="矩形 7">
              <a:extLst>
                <a:ext uri="{FF2B5EF4-FFF2-40B4-BE49-F238E27FC236}">
                  <a16:creationId xmlns:a16="http://schemas.microsoft.com/office/drawing/2014/main" id="{487A3A29-A198-38D8-57D6-91B2B4F18AD2}"/>
                </a:ext>
              </a:extLst>
            </p:cNvPr>
            <p:cNvSpPr/>
            <p:nvPr/>
          </p:nvSpPr>
          <p:spPr>
            <a:xfrm>
              <a:off x="7249866" y="6642880"/>
              <a:ext cx="2511737" cy="345094"/>
            </a:xfrm>
            <a:prstGeom prst="rect">
              <a:avLst/>
            </a:prstGeom>
          </p:spPr>
          <p:txBody>
            <a:bodyPr wrap="square">
              <a:spAutoFit/>
            </a:bodyPr>
            <a:lstStyle/>
            <a:p>
              <a:pPr algn="l">
                <a:lnSpc>
                  <a:spcPct val="130000"/>
                </a:lnSpc>
              </a:pPr>
              <a:r>
                <a:rPr lang="en-US" altLang="zh-CN" sz="1400" i="1" dirty="0">
                  <a:solidFill>
                    <a:schemeClr val="accent5">
                      <a:lumMod val="50000"/>
                    </a:schemeClr>
                  </a:solidFill>
                  <a:latin typeface="微软雅黑" panose="020B0503020204020204" pitchFamily="34" charset="-122"/>
                  <a:ea typeface="微软雅黑" panose="020B0503020204020204" pitchFamily="34" charset="-122"/>
                  <a:cs typeface="Arial" pitchFamily="34" charset="0"/>
                </a:rPr>
                <a:t>Garrett et al., PRL 2019</a:t>
              </a:r>
              <a:endParaRPr lang="en-US" altLang="zh-CN" sz="2300" i="1" dirty="0">
                <a:solidFill>
                  <a:schemeClr val="accent5">
                    <a:lumMod val="50000"/>
                  </a:schemeClr>
                </a:solidFill>
                <a:latin typeface="微软雅黑" panose="020B0503020204020204" pitchFamily="34" charset="-122"/>
                <a:ea typeface="微软雅黑" panose="020B0503020204020204" pitchFamily="34" charset="-122"/>
                <a:cs typeface="Arial" pitchFamily="34" charset="0"/>
              </a:endParaRPr>
            </a:p>
          </p:txBody>
        </p:sp>
      </p:grpSp>
    </p:spTree>
    <p:extLst>
      <p:ext uri="{BB962C8B-B14F-4D97-AF65-F5344CB8AC3E}">
        <p14:creationId xmlns:p14="http://schemas.microsoft.com/office/powerpoint/2010/main" val="232299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5" grpId="0" animBg="1"/>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solidFill>
                  <a:srgbClr val="7030A0"/>
                </a:solidFill>
                <a:latin typeface="Microsoft YaHei" charset="-122"/>
                <a:ea typeface="Microsoft YaHei" charset="-122"/>
                <a:cs typeface="Microsoft YaHei" charset="-122"/>
              </a:rPr>
              <a:t>原子核多重形状共存</a:t>
            </a:r>
            <a:endParaRPr lang="zh-CN" altLang="en-US" sz="3400" b="1" dirty="0">
              <a:solidFill>
                <a:schemeClr val="accent1">
                  <a:lumMod val="75000"/>
                </a:schemeClr>
              </a:solidFill>
              <a:latin typeface="Microsoft YaHei" charset="-122"/>
              <a:ea typeface="Microsoft YaHei" charset="-122"/>
              <a:cs typeface="Microsoft YaHei" charset="-122"/>
            </a:endParaRPr>
          </a:p>
        </p:txBody>
      </p:sp>
      <p:sp>
        <p:nvSpPr>
          <p:cNvPr id="11" name="灯片编号占位符 10">
            <a:extLst>
              <a:ext uri="{FF2B5EF4-FFF2-40B4-BE49-F238E27FC236}">
                <a16:creationId xmlns:a16="http://schemas.microsoft.com/office/drawing/2014/main" id="{7522EAA0-AAF6-AAEC-C405-276525014BA7}"/>
              </a:ext>
            </a:extLst>
          </p:cNvPr>
          <p:cNvSpPr>
            <a:spLocks noGrp="1"/>
          </p:cNvSpPr>
          <p:nvPr>
            <p:ph type="sldNum" sz="quarter" idx="12"/>
          </p:nvPr>
        </p:nvSpPr>
        <p:spPr/>
        <p:txBody>
          <a:bodyPr/>
          <a:lstStyle/>
          <a:p>
            <a:fld id="{62882B55-B6B2-497F-8568-5D2D4C04CE38}" type="slidenum">
              <a:rPr lang="zh-CN" altLang="en-US" smtClean="0"/>
              <a:t>34</a:t>
            </a:fld>
            <a:endParaRPr lang="zh-CN" altLang="en-US"/>
          </a:p>
        </p:txBody>
      </p:sp>
      <p:sp>
        <p:nvSpPr>
          <p:cNvPr id="12" name="矩形 11">
            <a:extLst>
              <a:ext uri="{FF2B5EF4-FFF2-40B4-BE49-F238E27FC236}">
                <a16:creationId xmlns:a16="http://schemas.microsoft.com/office/drawing/2014/main" id="{5A04DC5F-CF86-83DB-F890-7F9012ADCD0A}"/>
              </a:ext>
            </a:extLst>
          </p:cNvPr>
          <p:cNvSpPr/>
          <p:nvPr/>
        </p:nvSpPr>
        <p:spPr>
          <a:xfrm>
            <a:off x="3245005" y="6289288"/>
            <a:ext cx="5982629" cy="512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Rectangle 48">
            <a:extLst>
              <a:ext uri="{FF2B5EF4-FFF2-40B4-BE49-F238E27FC236}">
                <a16:creationId xmlns:a16="http://schemas.microsoft.com/office/drawing/2014/main" id="{0D222AEE-2A25-8D77-0656-C99F67C2CD9C}"/>
              </a:ext>
            </a:extLst>
          </p:cNvPr>
          <p:cNvSpPr/>
          <p:nvPr/>
        </p:nvSpPr>
        <p:spPr>
          <a:xfrm>
            <a:off x="8438385" y="5380854"/>
            <a:ext cx="3632812" cy="417358"/>
          </a:xfrm>
          <a:prstGeom prst="rect">
            <a:avLst/>
          </a:prstGeom>
          <a:noFill/>
        </p:spPr>
        <p:txBody>
          <a:bodyPr wrap="square">
            <a:spAutoFit/>
          </a:bodyPr>
          <a:lstStyle/>
          <a:p>
            <a:pPr fontAlgn="base">
              <a:lnSpc>
                <a:spcPct val="130000"/>
              </a:lnSpc>
              <a:spcBef>
                <a:spcPct val="0"/>
              </a:spcBef>
              <a:spcAft>
                <a:spcPct val="0"/>
              </a:spcAft>
            </a:pPr>
            <a:r>
              <a:rPr lang="en-US" i="1" dirty="0">
                <a:solidFill>
                  <a:schemeClr val="accent5">
                    <a:lumMod val="75000"/>
                  </a:schemeClr>
                </a:solidFill>
                <a:latin typeface="微软雅黑" panose="020B0503020204020204" pitchFamily="34" charset="-122"/>
                <a:ea typeface="微软雅黑" panose="020B0503020204020204" pitchFamily="34" charset="-122"/>
                <a:sym typeface="+mn-ea"/>
              </a:rPr>
              <a:t>Y.L. Yang</a:t>
            </a:r>
            <a:r>
              <a:rPr lang="en-US" i="1" dirty="0">
                <a:solidFill>
                  <a:schemeClr val="accent5">
                    <a:lumMod val="75000"/>
                  </a:schemeClr>
                </a:solidFill>
                <a:latin typeface="微软雅黑" panose="020B0503020204020204" pitchFamily="34" charset="-122"/>
                <a:ea typeface="微软雅黑" panose="020B0503020204020204" pitchFamily="34" charset="-122"/>
              </a:rPr>
              <a:t> et al., in preparation</a:t>
            </a:r>
            <a:endParaRPr lang="en-US" altLang="zh-CN" i="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676E953-94FE-7038-8636-8A88ABCD7C15}"/>
              </a:ext>
            </a:extLst>
          </p:cNvPr>
          <p:cNvPicPr>
            <a:picLocks noChangeAspect="1"/>
          </p:cNvPicPr>
          <p:nvPr/>
        </p:nvPicPr>
        <p:blipFill>
          <a:blip r:embed="rId3"/>
          <a:stretch>
            <a:fillRect/>
          </a:stretch>
        </p:blipFill>
        <p:spPr>
          <a:xfrm>
            <a:off x="109004" y="1216346"/>
            <a:ext cx="11917162" cy="4628188"/>
          </a:xfrm>
          <a:prstGeom prst="rect">
            <a:avLst/>
          </a:prstGeom>
        </p:spPr>
      </p:pic>
      <p:sp>
        <p:nvSpPr>
          <p:cNvPr id="14" name="椭圆 13">
            <a:extLst>
              <a:ext uri="{FF2B5EF4-FFF2-40B4-BE49-F238E27FC236}">
                <a16:creationId xmlns:a16="http://schemas.microsoft.com/office/drawing/2014/main" id="{C2AE2D4E-9414-922B-8C18-C3C383771C6A}"/>
              </a:ext>
            </a:extLst>
          </p:cNvPr>
          <p:cNvSpPr/>
          <p:nvPr/>
        </p:nvSpPr>
        <p:spPr>
          <a:xfrm>
            <a:off x="4895854" y="2057001"/>
            <a:ext cx="461338" cy="203823"/>
          </a:xfrm>
          <a:prstGeom prst="ellipse">
            <a:avLst/>
          </a:prstGeom>
          <a:solidFill>
            <a:schemeClr val="accent1">
              <a:lumMod val="60000"/>
              <a:lumOff val="40000"/>
              <a:alpha val="72000"/>
            </a:schemeClr>
          </a:solidFill>
          <a:ln w="127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1FB4F3C3-6D58-C68C-1ECA-C64E7FF9F7E5}"/>
              </a:ext>
            </a:extLst>
          </p:cNvPr>
          <p:cNvSpPr/>
          <p:nvPr/>
        </p:nvSpPr>
        <p:spPr>
          <a:xfrm>
            <a:off x="3211044" y="3231155"/>
            <a:ext cx="553523" cy="283685"/>
          </a:xfrm>
          <a:prstGeom prst="ellipse">
            <a:avLst/>
          </a:prstGeom>
          <a:solidFill>
            <a:schemeClr val="accent1">
              <a:lumMod val="60000"/>
              <a:lumOff val="40000"/>
              <a:alpha val="72000"/>
            </a:schemeClr>
          </a:solidFill>
          <a:ln w="127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7" name="椭圆 16">
            <a:extLst>
              <a:ext uri="{FF2B5EF4-FFF2-40B4-BE49-F238E27FC236}">
                <a16:creationId xmlns:a16="http://schemas.microsoft.com/office/drawing/2014/main" id="{133CB75D-380E-4FF6-76B7-FE228ABA50C8}"/>
              </a:ext>
            </a:extLst>
          </p:cNvPr>
          <p:cNvSpPr/>
          <p:nvPr/>
        </p:nvSpPr>
        <p:spPr>
          <a:xfrm>
            <a:off x="2390430" y="4041854"/>
            <a:ext cx="390033" cy="331336"/>
          </a:xfrm>
          <a:prstGeom prst="ellipse">
            <a:avLst/>
          </a:prstGeom>
          <a:solidFill>
            <a:schemeClr val="accent1">
              <a:lumMod val="60000"/>
              <a:lumOff val="40000"/>
              <a:alpha val="72000"/>
            </a:schemeClr>
          </a:solidFill>
          <a:ln w="127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4F92CD34-70D3-B49B-BDD6-D6FA05070694}"/>
              </a:ext>
            </a:extLst>
          </p:cNvPr>
          <p:cNvSpPr/>
          <p:nvPr/>
        </p:nvSpPr>
        <p:spPr>
          <a:xfrm>
            <a:off x="1782427" y="4372323"/>
            <a:ext cx="301435" cy="271864"/>
          </a:xfrm>
          <a:prstGeom prst="ellipse">
            <a:avLst/>
          </a:prstGeom>
          <a:solidFill>
            <a:schemeClr val="accent1">
              <a:lumMod val="60000"/>
              <a:lumOff val="40000"/>
              <a:alpha val="72000"/>
            </a:schemeClr>
          </a:solidFill>
          <a:ln w="127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Rectangle 48">
            <a:extLst>
              <a:ext uri="{FF2B5EF4-FFF2-40B4-BE49-F238E27FC236}">
                <a16:creationId xmlns:a16="http://schemas.microsoft.com/office/drawing/2014/main" id="{794CC19C-C997-0220-BE3F-761B36B4E5D8}"/>
              </a:ext>
            </a:extLst>
          </p:cNvPr>
          <p:cNvSpPr/>
          <p:nvPr/>
        </p:nvSpPr>
        <p:spPr>
          <a:xfrm>
            <a:off x="1351966" y="2082894"/>
            <a:ext cx="2448455" cy="701346"/>
          </a:xfrm>
          <a:prstGeom prst="rect">
            <a:avLst/>
          </a:prstGeom>
          <a:noFill/>
        </p:spPr>
        <p:txBody>
          <a:bodyPr wrap="square">
            <a:spAutoFit/>
          </a:bodyPr>
          <a:lstStyle/>
          <a:p>
            <a:pPr fontAlgn="base">
              <a:lnSpc>
                <a:spcPct val="130000"/>
              </a:lnSpc>
              <a:spcBef>
                <a:spcPct val="0"/>
              </a:spcBef>
              <a:spcAft>
                <a:spcPct val="0"/>
              </a:spcAft>
            </a:pPr>
            <a:r>
              <a:rPr lang="en-US" altLang="zh-CN" sz="1600" i="1" dirty="0">
                <a:solidFill>
                  <a:schemeClr val="accent5">
                    <a:lumMod val="75000"/>
                  </a:schemeClr>
                </a:solidFill>
                <a:latin typeface="微软雅黑" panose="020B0503020204020204" pitchFamily="34" charset="-122"/>
                <a:ea typeface="微软雅黑" panose="020B0503020204020204" pitchFamily="34" charset="-122"/>
                <a:sym typeface="+mn-ea"/>
              </a:rPr>
              <a:t>Garret, </a:t>
            </a:r>
            <a:r>
              <a:rPr lang="en-US" altLang="zh-CN" sz="1600" i="1" dirty="0" err="1">
                <a:solidFill>
                  <a:schemeClr val="accent5">
                    <a:lumMod val="75000"/>
                  </a:schemeClr>
                </a:solidFill>
                <a:latin typeface="微软雅黑" panose="020B0503020204020204" pitchFamily="34" charset="-122"/>
                <a:ea typeface="微软雅黑" panose="020B0503020204020204" pitchFamily="34" charset="-122"/>
                <a:sym typeface="+mn-ea"/>
              </a:rPr>
              <a:t>Zielinska</a:t>
            </a:r>
            <a:r>
              <a:rPr lang="en-US" altLang="zh-CN" sz="1600" i="1" dirty="0">
                <a:solidFill>
                  <a:schemeClr val="accent5">
                    <a:lumMod val="75000"/>
                  </a:schemeClr>
                </a:solidFill>
                <a:latin typeface="微软雅黑" panose="020B0503020204020204" pitchFamily="34" charset="-122"/>
                <a:ea typeface="微软雅黑" panose="020B0503020204020204" pitchFamily="34" charset="-122"/>
                <a:sym typeface="+mn-ea"/>
              </a:rPr>
              <a:t> &amp; Clement, PPNP 2022</a:t>
            </a:r>
            <a:endParaRPr lang="en-US" altLang="zh-CN" sz="1600" i="1"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BDAA0336-C182-4CB0-6557-30AD63EAF34A}"/>
              </a:ext>
            </a:extLst>
          </p:cNvPr>
          <p:cNvGrpSpPr/>
          <p:nvPr/>
        </p:nvGrpSpPr>
        <p:grpSpPr>
          <a:xfrm>
            <a:off x="5447004" y="2058853"/>
            <a:ext cx="6583735" cy="3454226"/>
            <a:chOff x="5451974" y="2058853"/>
            <a:chExt cx="6583735" cy="3454226"/>
          </a:xfrm>
        </p:grpSpPr>
        <p:grpSp>
          <p:nvGrpSpPr>
            <p:cNvPr id="8" name="组合 7">
              <a:extLst>
                <a:ext uri="{FF2B5EF4-FFF2-40B4-BE49-F238E27FC236}">
                  <a16:creationId xmlns:a16="http://schemas.microsoft.com/office/drawing/2014/main" id="{131A8FC3-566E-2775-135E-F0D0104D52B4}"/>
                </a:ext>
              </a:extLst>
            </p:cNvPr>
            <p:cNvGrpSpPr/>
            <p:nvPr/>
          </p:nvGrpSpPr>
          <p:grpSpPr>
            <a:xfrm>
              <a:off x="7417440" y="2058853"/>
              <a:ext cx="2581192" cy="2538290"/>
              <a:chOff x="8551416" y="2009647"/>
              <a:chExt cx="2581192" cy="2538290"/>
            </a:xfrm>
          </p:grpSpPr>
          <p:sp>
            <p:nvSpPr>
              <p:cNvPr id="7" name="矩形 6">
                <a:extLst>
                  <a:ext uri="{FF2B5EF4-FFF2-40B4-BE49-F238E27FC236}">
                    <a16:creationId xmlns:a16="http://schemas.microsoft.com/office/drawing/2014/main" id="{FB22D5A3-BA19-1B35-9872-46E1A8623BAC}"/>
                  </a:ext>
                </a:extLst>
              </p:cNvPr>
              <p:cNvSpPr/>
              <p:nvPr/>
            </p:nvSpPr>
            <p:spPr>
              <a:xfrm>
                <a:off x="8551416" y="2767263"/>
                <a:ext cx="169072" cy="178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A4A501EC-69ED-0595-BD39-0238F58412CB}"/>
                  </a:ext>
                </a:extLst>
              </p:cNvPr>
              <p:cNvSpPr/>
              <p:nvPr/>
            </p:nvSpPr>
            <p:spPr>
              <a:xfrm>
                <a:off x="10913799" y="2009647"/>
                <a:ext cx="218809" cy="59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0" name="直接箭头连接符 9">
              <a:extLst>
                <a:ext uri="{FF2B5EF4-FFF2-40B4-BE49-F238E27FC236}">
                  <a16:creationId xmlns:a16="http://schemas.microsoft.com/office/drawing/2014/main" id="{2A368529-9D40-23EC-7D88-EAF8B76CE76F}"/>
                </a:ext>
              </a:extLst>
            </p:cNvPr>
            <p:cNvCxnSpPr>
              <a:cxnSpLocks/>
            </p:cNvCxnSpPr>
            <p:nvPr/>
          </p:nvCxnSpPr>
          <p:spPr>
            <a:xfrm flipH="1" flipV="1">
              <a:off x="5451974" y="2628581"/>
              <a:ext cx="1525148" cy="7013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A786A6F-41D0-2E44-0C10-DFBC14E486A4}"/>
                </a:ext>
              </a:extLst>
            </p:cNvPr>
            <p:cNvSpPr txBox="1"/>
            <p:nvPr/>
          </p:nvSpPr>
          <p:spPr>
            <a:xfrm>
              <a:off x="7827931" y="5054171"/>
              <a:ext cx="4207778" cy="458908"/>
            </a:xfrm>
            <a:prstGeom prst="rect">
              <a:avLst/>
            </a:prstGeom>
            <a:solidFill>
              <a:schemeClr val="bg1"/>
            </a:solidFill>
          </p:spPr>
          <p:txBody>
            <a:bodyPr wrap="square" rtlCol="0">
              <a:spAutoFit/>
            </a:bodyPr>
            <a:lstStyle/>
            <a:p>
              <a:pPr algn="l">
                <a:lnSpc>
                  <a:spcPct val="150000"/>
                </a:lnSpc>
              </a:pPr>
              <a:r>
                <a:rPr lang="en-US" altLang="zh-CN" i="1" dirty="0">
                  <a:solidFill>
                    <a:schemeClr val="accent5">
                      <a:lumMod val="75000"/>
                    </a:schemeClr>
                  </a:solidFill>
                  <a:latin typeface="微软雅黑" panose="020B0503020204020204" pitchFamily="34" charset="-122"/>
                  <a:ea typeface="微软雅黑" panose="020B0503020204020204" pitchFamily="34" charset="-122"/>
                </a:rPr>
                <a:t>Yang et al., PRC(2021)</a:t>
              </a:r>
              <a:endParaRPr lang="zh-CN" altLang="en-US" i="1" dirty="0">
                <a:solidFill>
                  <a:schemeClr val="accent5">
                    <a:lumMod val="75000"/>
                  </a:schemeClr>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id="{BA673130-CF4E-EE82-671B-01139C6FB418}"/>
              </a:ext>
            </a:extLst>
          </p:cNvPr>
          <p:cNvPicPr>
            <a:picLocks noChangeAspect="1"/>
          </p:cNvPicPr>
          <p:nvPr/>
        </p:nvPicPr>
        <p:blipFill rotWithShape="1">
          <a:blip r:embed="rId4"/>
          <a:srcRect r="3829"/>
          <a:stretch/>
        </p:blipFill>
        <p:spPr>
          <a:xfrm>
            <a:off x="6973386" y="1092581"/>
            <a:ext cx="5040752" cy="3936740"/>
          </a:xfrm>
          <a:prstGeom prst="rect">
            <a:avLst/>
          </a:prstGeom>
          <a:effectLst>
            <a:outerShdw blurRad="50800" dist="38100" dir="2700000" algn="tl" rotWithShape="0">
              <a:prstClr val="black">
                <a:alpha val="40000"/>
              </a:prstClr>
            </a:outerShdw>
          </a:effectLst>
        </p:spPr>
      </p:pic>
      <p:sp>
        <p:nvSpPr>
          <p:cNvPr id="6" name="文本框 6">
            <a:extLst>
              <a:ext uri="{FF2B5EF4-FFF2-40B4-BE49-F238E27FC236}">
                <a16:creationId xmlns:a16="http://schemas.microsoft.com/office/drawing/2014/main" id="{725E131D-76FA-A694-86D5-CC307AF93237}"/>
              </a:ext>
            </a:extLst>
          </p:cNvPr>
          <p:cNvSpPr txBox="1"/>
          <p:nvPr/>
        </p:nvSpPr>
        <p:spPr>
          <a:xfrm>
            <a:off x="1363344" y="1461633"/>
            <a:ext cx="3772181" cy="400110"/>
          </a:xfrm>
          <a:prstGeom prst="rect">
            <a:avLst/>
          </a:prstGeom>
          <a:solidFill>
            <a:schemeClr val="bg1"/>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zh-CN" sz="2000" b="1" dirty="0">
                <a:solidFill>
                  <a:srgbClr val="7030A0"/>
                </a:solidFill>
                <a:latin typeface="微软雅黑" panose="020B0503020204020204" pitchFamily="34" charset="-122"/>
                <a:ea typeface="微软雅黑" panose="020B0503020204020204" pitchFamily="34" charset="-122"/>
              </a:rPr>
              <a:t>color</a:t>
            </a:r>
            <a:r>
              <a:rPr lang="zh-CN" altLang="en-US" sz="2000" b="1" dirty="0">
                <a:solidFill>
                  <a:srgbClr val="7030A0"/>
                </a:solidFill>
                <a:latin typeface="微软雅黑" panose="020B0503020204020204" pitchFamily="34" charset="-122"/>
                <a:ea typeface="微软雅黑" panose="020B0503020204020204" pitchFamily="34" charset="-122"/>
              </a:rPr>
              <a:t>：</a:t>
            </a:r>
            <a:r>
              <a:rPr lang="en-US" altLang="zh-CN" sz="2000" b="1" dirty="0">
                <a:solidFill>
                  <a:srgbClr val="7030A0"/>
                </a:solidFill>
                <a:latin typeface="微软雅黑" panose="020B0503020204020204" pitchFamily="34" charset="-122"/>
                <a:ea typeface="微软雅黑" panose="020B0503020204020204" pitchFamily="34" charset="-122"/>
              </a:rPr>
              <a:t>possible multiple SC</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B9903FF3-8F0F-D91A-7F73-98180783F955}"/>
              </a:ext>
            </a:extLst>
          </p:cNvPr>
          <p:cNvSpPr/>
          <p:nvPr/>
        </p:nvSpPr>
        <p:spPr>
          <a:xfrm>
            <a:off x="1228373" y="5890207"/>
            <a:ext cx="9903244" cy="504562"/>
          </a:xfrm>
          <a:prstGeom prst="rect">
            <a:avLst/>
          </a:prstGeom>
        </p:spPr>
        <p:txBody>
          <a:bodyPr wrap="square">
            <a:spAutoFit/>
          </a:bodyPr>
          <a:lstStyle/>
          <a:p>
            <a:pPr marL="342900" indent="-342900" algn="l">
              <a:lnSpc>
                <a:spcPct val="130000"/>
              </a:lnSpc>
              <a:buFont typeface="Wingdings" panose="05000000000000000000" pitchFamily="2" charset="2"/>
              <a:buChar char="Ø"/>
            </a:pPr>
            <a:r>
              <a:rPr lang="en-US" altLang="zh-CN" sz="2300" b="1" dirty="0">
                <a:solidFill>
                  <a:srgbClr val="C00000"/>
                </a:solidFill>
                <a:latin typeface="Arial" pitchFamily="34" charset="0"/>
                <a:cs typeface="Arial" pitchFamily="34" charset="0"/>
              </a:rPr>
              <a:t>Z~20,</a:t>
            </a:r>
            <a:r>
              <a:rPr lang="zh-CN" altLang="en-US" sz="2300" b="1" dirty="0">
                <a:solidFill>
                  <a:srgbClr val="C00000"/>
                </a:solidFill>
                <a:latin typeface="Arial" pitchFamily="34" charset="0"/>
                <a:cs typeface="Arial" pitchFamily="34" charset="0"/>
              </a:rPr>
              <a:t> </a:t>
            </a:r>
            <a:r>
              <a:rPr lang="en-US" altLang="zh-CN" sz="2300" b="1" dirty="0">
                <a:solidFill>
                  <a:srgbClr val="C00000"/>
                </a:solidFill>
                <a:latin typeface="Arial" pitchFamily="34" charset="0"/>
                <a:cs typeface="Arial" pitchFamily="34" charset="0"/>
              </a:rPr>
              <a:t>28,</a:t>
            </a:r>
            <a:r>
              <a:rPr lang="zh-CN" altLang="en-US" sz="2300" b="1" dirty="0">
                <a:solidFill>
                  <a:srgbClr val="C00000"/>
                </a:solidFill>
                <a:latin typeface="Arial" pitchFamily="34" charset="0"/>
                <a:cs typeface="Arial" pitchFamily="34" charset="0"/>
              </a:rPr>
              <a:t> </a:t>
            </a:r>
            <a:r>
              <a:rPr lang="en-US" altLang="zh-CN" sz="2300" b="1" dirty="0">
                <a:solidFill>
                  <a:srgbClr val="C00000"/>
                </a:solidFill>
                <a:latin typeface="Arial" pitchFamily="34" charset="0"/>
                <a:cs typeface="Arial" pitchFamily="34" charset="0"/>
              </a:rPr>
              <a:t>40,</a:t>
            </a:r>
            <a:r>
              <a:rPr lang="zh-CN" altLang="en-US" sz="2300" b="1" dirty="0">
                <a:solidFill>
                  <a:srgbClr val="C00000"/>
                </a:solidFill>
                <a:latin typeface="Arial" pitchFamily="34" charset="0"/>
                <a:cs typeface="Arial" pitchFamily="34" charset="0"/>
              </a:rPr>
              <a:t> </a:t>
            </a:r>
            <a:r>
              <a:rPr lang="en-US" altLang="zh-CN" sz="2300" b="1" dirty="0">
                <a:solidFill>
                  <a:srgbClr val="C00000"/>
                </a:solidFill>
                <a:latin typeface="Arial" pitchFamily="34" charset="0"/>
                <a:cs typeface="Arial" pitchFamily="34" charset="0"/>
              </a:rPr>
              <a:t>50,</a:t>
            </a:r>
            <a:r>
              <a:rPr lang="zh-CN" altLang="en-US" sz="2300" b="1" dirty="0">
                <a:solidFill>
                  <a:srgbClr val="C00000"/>
                </a:solidFill>
                <a:latin typeface="Arial" pitchFamily="34" charset="0"/>
                <a:cs typeface="Arial" pitchFamily="34" charset="0"/>
              </a:rPr>
              <a:t> </a:t>
            </a:r>
            <a:r>
              <a:rPr lang="en-US" altLang="zh-CN" sz="2300" b="1" dirty="0">
                <a:solidFill>
                  <a:srgbClr val="C00000"/>
                </a:solidFill>
                <a:latin typeface="Arial" pitchFamily="34" charset="0"/>
                <a:cs typeface="Arial" pitchFamily="34" charset="0"/>
              </a:rPr>
              <a:t>82</a:t>
            </a:r>
            <a:r>
              <a:rPr lang="zh-CN" altLang="en-US" sz="2300" b="1" dirty="0">
                <a:solidFill>
                  <a:srgbClr val="C00000"/>
                </a:solidFill>
                <a:latin typeface="微软雅黑" panose="020B0503020204020204" pitchFamily="34" charset="-122"/>
                <a:ea typeface="微软雅黑" panose="020B0503020204020204" pitchFamily="34" charset="-122"/>
                <a:cs typeface="Arial" pitchFamily="34" charset="0"/>
              </a:rPr>
              <a:t> </a:t>
            </a:r>
            <a:r>
              <a:rPr lang="en-US" altLang="zh-CN" sz="2300" b="1" dirty="0">
                <a:solidFill>
                  <a:srgbClr val="C00000"/>
                </a:solidFill>
                <a:latin typeface="微软雅黑" panose="020B0503020204020204" pitchFamily="34" charset="-122"/>
                <a:ea typeface="微软雅黑" panose="020B0503020204020204" pitchFamily="34" charset="-122"/>
                <a:cs typeface="Arial" pitchFamily="34" charset="0"/>
              </a:rPr>
              <a:t>shell or sub-shell</a:t>
            </a:r>
            <a:r>
              <a:rPr lang="en-US" altLang="zh-CN" sz="2300" b="1" dirty="0">
                <a:solidFill>
                  <a:srgbClr val="C00000"/>
                </a:solidFill>
                <a:latin typeface="Arial" pitchFamily="34" charset="0"/>
                <a:cs typeface="Arial" pitchFamily="34" charset="0"/>
              </a:rPr>
              <a:t>; transitional regions</a:t>
            </a:r>
          </a:p>
        </p:txBody>
      </p:sp>
      <p:sp>
        <p:nvSpPr>
          <p:cNvPr id="13" name="Rectangle 48">
            <a:extLst>
              <a:ext uri="{FF2B5EF4-FFF2-40B4-BE49-F238E27FC236}">
                <a16:creationId xmlns:a16="http://schemas.microsoft.com/office/drawing/2014/main" id="{72A77B70-5F14-1F23-B3C6-FE71EBDA5907}"/>
              </a:ext>
            </a:extLst>
          </p:cNvPr>
          <p:cNvSpPr/>
          <p:nvPr/>
        </p:nvSpPr>
        <p:spPr>
          <a:xfrm>
            <a:off x="1508103" y="6373769"/>
            <a:ext cx="4020827" cy="417358"/>
          </a:xfrm>
          <a:prstGeom prst="rect">
            <a:avLst/>
          </a:prstGeom>
          <a:noFill/>
        </p:spPr>
        <p:txBody>
          <a:bodyPr wrap="square">
            <a:spAutoFit/>
          </a:bodyPr>
          <a:lstStyle/>
          <a:p>
            <a:pPr fontAlgn="base">
              <a:lnSpc>
                <a:spcPct val="130000"/>
              </a:lnSpc>
              <a:spcBef>
                <a:spcPct val="0"/>
              </a:spcBef>
              <a:spcAft>
                <a:spcPct val="0"/>
              </a:spcAft>
            </a:pPr>
            <a:r>
              <a:rPr lang="en-US" i="1" dirty="0">
                <a:solidFill>
                  <a:schemeClr val="accent5">
                    <a:lumMod val="75000"/>
                  </a:schemeClr>
                </a:solidFill>
                <a:latin typeface="微软雅黑" panose="020B0503020204020204" pitchFamily="34" charset="-122"/>
                <a:ea typeface="微软雅黑" panose="020B0503020204020204" pitchFamily="34" charset="-122"/>
                <a:sym typeface="+mn-ea"/>
              </a:rPr>
              <a:t>Yang, Zhao &amp; </a:t>
            </a:r>
            <a:r>
              <a:rPr lang="en-US" i="1" dirty="0" err="1">
                <a:solidFill>
                  <a:schemeClr val="accent5">
                    <a:lumMod val="75000"/>
                  </a:schemeClr>
                </a:solidFill>
                <a:latin typeface="微软雅黑" panose="020B0503020204020204" pitchFamily="34" charset="-122"/>
                <a:ea typeface="微软雅黑" panose="020B0503020204020204" pitchFamily="34" charset="-122"/>
                <a:sym typeface="+mn-ea"/>
              </a:rPr>
              <a:t>ZPLi</a:t>
            </a:r>
            <a:r>
              <a:rPr lang="en-US" i="1" dirty="0">
                <a:solidFill>
                  <a:schemeClr val="accent5">
                    <a:lumMod val="75000"/>
                  </a:schemeClr>
                </a:solidFill>
                <a:latin typeface="微软雅黑" panose="020B0503020204020204" pitchFamily="34" charset="-122"/>
                <a:ea typeface="微软雅黑" panose="020B0503020204020204" pitchFamily="34" charset="-122"/>
              </a:rPr>
              <a:t>, in preparation</a:t>
            </a:r>
            <a:endParaRPr lang="en-US" altLang="zh-CN" i="1"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1726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solidFill>
                  <a:srgbClr val="002060"/>
                </a:solidFill>
                <a:latin typeface="Microsoft YaHei" charset="-122"/>
                <a:ea typeface="Microsoft YaHei" charset="-122"/>
                <a:cs typeface="Microsoft YaHei" charset="-122"/>
              </a:rPr>
              <a:t>八极形变</a:t>
            </a:r>
          </a:p>
        </p:txBody>
      </p:sp>
      <p:pic>
        <p:nvPicPr>
          <p:cNvPr id="10" name="图片 9"/>
          <p:cNvPicPr>
            <a:picLocks noChangeAspect="1"/>
          </p:cNvPicPr>
          <p:nvPr/>
        </p:nvPicPr>
        <p:blipFill>
          <a:blip r:embed="rId3"/>
          <a:stretch>
            <a:fillRect/>
          </a:stretch>
        </p:blipFill>
        <p:spPr>
          <a:xfrm>
            <a:off x="6158763" y="1511713"/>
            <a:ext cx="2064142" cy="2021139"/>
          </a:xfrm>
          <a:prstGeom prst="rect">
            <a:avLst/>
          </a:prstGeom>
        </p:spPr>
      </p:pic>
      <p:pic>
        <p:nvPicPr>
          <p:cNvPr id="11" name="图片 10"/>
          <p:cNvPicPr>
            <a:picLocks noChangeAspect="1"/>
          </p:cNvPicPr>
          <p:nvPr/>
        </p:nvPicPr>
        <p:blipFill>
          <a:blip r:embed="rId4"/>
          <a:stretch>
            <a:fillRect/>
          </a:stretch>
        </p:blipFill>
        <p:spPr>
          <a:xfrm>
            <a:off x="631824" y="1375195"/>
            <a:ext cx="5616614" cy="4315313"/>
          </a:xfrm>
          <a:prstGeom prst="rect">
            <a:avLst/>
          </a:prstGeom>
        </p:spPr>
      </p:pic>
      <p:sp>
        <p:nvSpPr>
          <p:cNvPr id="12" name="文本框 11"/>
          <p:cNvSpPr txBox="1"/>
          <p:nvPr/>
        </p:nvSpPr>
        <p:spPr>
          <a:xfrm>
            <a:off x="8384820" y="1615753"/>
            <a:ext cx="3910919" cy="954107"/>
          </a:xfrm>
          <a:prstGeom prst="rect">
            <a:avLst/>
          </a:prstGeom>
          <a:noFill/>
        </p:spPr>
        <p:txBody>
          <a:bodyPr wrap="square" rtlCol="0">
            <a:spAutoFit/>
          </a:bodyPr>
          <a:lstStyle/>
          <a:p>
            <a:pPr defTabSz="913630"/>
            <a:r>
              <a:rPr kumimoji="1" lang="en-US" altLang="zh-CN" sz="2800" b="1" baseline="30000" dirty="0">
                <a:solidFill>
                  <a:srgbClr val="FF0000"/>
                </a:solidFill>
                <a:latin typeface="Calibri"/>
                <a:ea typeface="宋体" charset="-122"/>
              </a:rPr>
              <a:t>224</a:t>
            </a:r>
            <a:r>
              <a:rPr kumimoji="1" lang="en-US" altLang="zh-CN" sz="2800" b="1" dirty="0">
                <a:solidFill>
                  <a:srgbClr val="FF0000"/>
                </a:solidFill>
                <a:latin typeface="Calibri"/>
                <a:ea typeface="宋体" charset="-122"/>
              </a:rPr>
              <a:t>Ra</a:t>
            </a:r>
            <a:r>
              <a:rPr kumimoji="1" lang="en-US" altLang="zh-CN" sz="2800" b="1" dirty="0">
                <a:solidFill>
                  <a:srgbClr val="002060"/>
                </a:solidFill>
                <a:latin typeface="Calibri"/>
                <a:ea typeface="宋体" charset="-122"/>
              </a:rPr>
              <a:t> is claimed to be a </a:t>
            </a:r>
            <a:r>
              <a:rPr kumimoji="1" lang="en-US" altLang="zh-CN" sz="2800" b="1" dirty="0">
                <a:solidFill>
                  <a:srgbClr val="FF0000"/>
                </a:solidFill>
                <a:latin typeface="Calibri"/>
                <a:ea typeface="宋体" charset="-122"/>
              </a:rPr>
              <a:t>pear-shaped </a:t>
            </a:r>
            <a:r>
              <a:rPr kumimoji="1" lang="en-US" altLang="zh-CN" sz="2800" b="1" dirty="0">
                <a:solidFill>
                  <a:srgbClr val="002060"/>
                </a:solidFill>
                <a:latin typeface="Calibri"/>
                <a:ea typeface="宋体" charset="-122"/>
              </a:rPr>
              <a:t>nucleus</a:t>
            </a:r>
          </a:p>
        </p:txBody>
      </p:sp>
      <p:sp>
        <p:nvSpPr>
          <p:cNvPr id="13" name="横卷形 12"/>
          <p:cNvSpPr/>
          <p:nvPr/>
        </p:nvSpPr>
        <p:spPr>
          <a:xfrm>
            <a:off x="8504530" y="2741616"/>
            <a:ext cx="3600400" cy="504056"/>
          </a:xfrm>
          <a:prstGeom prst="horizontalScroll">
            <a:avLst/>
          </a:prstGeom>
          <a:solidFill>
            <a:srgbClr val="C0504D">
              <a:lumMod val="60000"/>
              <a:lumOff val="40000"/>
            </a:srgbClr>
          </a:solidFill>
          <a:ln w="25400" cap="flat" cmpd="sng" algn="ctr">
            <a:solidFill>
              <a:srgbClr val="4F81BD">
                <a:shade val="50000"/>
              </a:srgbClr>
            </a:solidFill>
            <a:prstDash val="solid"/>
          </a:ln>
          <a:effectLst/>
        </p:spPr>
        <p:txBody>
          <a:bodyPr lIns="91363" tIns="45685" rIns="91363" bIns="45685" anchor="ctr"/>
          <a:lstStyle/>
          <a:p>
            <a:pPr marL="0" marR="0" lvl="0" indent="0" algn="ctr" defTabSz="91363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rgbClr val="0000CC"/>
                </a:solidFill>
                <a:effectLst/>
                <a:uLnTx/>
                <a:uFillTx/>
                <a:latin typeface="Times New Roman" pitchFamily="18" charset="0"/>
                <a:ea typeface="Arial Unicode MS" pitchFamily="34" charset="-122"/>
                <a:cs typeface="Times New Roman" pitchFamily="18" charset="0"/>
              </a:rPr>
              <a:t>L. P. Gaffney, et al., Nature 497, 199 (2013)</a:t>
            </a:r>
            <a:endParaRPr kumimoji="0" lang="zh-CN" altLang="en-US" sz="1300" b="0" i="0" u="none" strike="noStrike" kern="0" cap="none" spc="0" normalizeH="0" baseline="0" noProof="0" dirty="0">
              <a:ln>
                <a:noFill/>
              </a:ln>
              <a:solidFill>
                <a:srgbClr val="0000CC"/>
              </a:solidFill>
              <a:effectLst/>
              <a:uLnTx/>
              <a:uFillTx/>
              <a:latin typeface="Calibri"/>
              <a:ea typeface="宋体" charset="-122"/>
              <a:cs typeface=""/>
            </a:endParaRPr>
          </a:p>
        </p:txBody>
      </p:sp>
      <p:sp>
        <p:nvSpPr>
          <p:cNvPr id="16" name="文本框 15"/>
          <p:cNvSpPr txBox="1"/>
          <p:nvPr/>
        </p:nvSpPr>
        <p:spPr>
          <a:xfrm>
            <a:off x="6277014" y="3954702"/>
            <a:ext cx="5839724" cy="1052596"/>
          </a:xfrm>
          <a:prstGeom prst="rect">
            <a:avLst/>
          </a:prstGeom>
          <a:noFill/>
        </p:spPr>
        <p:txBody>
          <a:bodyPr wrap="square" rtlCol="0">
            <a:spAutoFit/>
          </a:bodyPr>
          <a:lstStyle/>
          <a:p>
            <a:pPr defTabSz="913630">
              <a:lnSpc>
                <a:spcPct val="120000"/>
              </a:lnSpc>
            </a:pPr>
            <a:r>
              <a:rPr kumimoji="1" lang="en-US" altLang="zh-CN" sz="2600" b="1" dirty="0">
                <a:solidFill>
                  <a:srgbClr val="002060"/>
                </a:solidFill>
                <a:latin typeface="Calibri"/>
                <a:ea typeface="宋体" charset="-122"/>
              </a:rPr>
              <a:t>Direct evidence of </a:t>
            </a:r>
            <a:r>
              <a:rPr kumimoji="1" lang="en-US" altLang="zh-CN" sz="2600" b="1" dirty="0" err="1">
                <a:solidFill>
                  <a:srgbClr val="FF0000"/>
                </a:solidFill>
                <a:latin typeface="Calibri"/>
                <a:ea typeface="宋体" charset="-122"/>
              </a:rPr>
              <a:t>octupole</a:t>
            </a:r>
            <a:r>
              <a:rPr kumimoji="1" lang="en-US" altLang="zh-CN" sz="2600" b="1" dirty="0">
                <a:solidFill>
                  <a:srgbClr val="FF0000"/>
                </a:solidFill>
                <a:latin typeface="Calibri"/>
                <a:ea typeface="宋体" charset="-122"/>
              </a:rPr>
              <a:t> deformation </a:t>
            </a:r>
            <a:r>
              <a:rPr kumimoji="1" lang="en-US" altLang="zh-CN" sz="2600" b="1" dirty="0">
                <a:solidFill>
                  <a:srgbClr val="002060"/>
                </a:solidFill>
                <a:latin typeface="Calibri"/>
                <a:ea typeface="宋体" charset="-122"/>
              </a:rPr>
              <a:t>in neutron-rich</a:t>
            </a:r>
            <a:r>
              <a:rPr kumimoji="1" lang="en-US" altLang="zh-CN" sz="2600" b="1" dirty="0">
                <a:solidFill>
                  <a:srgbClr val="FF0000"/>
                </a:solidFill>
                <a:latin typeface="Calibri"/>
                <a:ea typeface="宋体" charset="-122"/>
              </a:rPr>
              <a:t> </a:t>
            </a:r>
            <a:r>
              <a:rPr kumimoji="1" lang="en-US" altLang="zh-CN" sz="2600" b="1" baseline="30000" dirty="0">
                <a:solidFill>
                  <a:srgbClr val="FF0000"/>
                </a:solidFill>
                <a:latin typeface="Calibri"/>
                <a:ea typeface="宋体" charset="-122"/>
              </a:rPr>
              <a:t>144</a:t>
            </a:r>
            <a:r>
              <a:rPr kumimoji="1" lang="en-US" altLang="zh-CN" sz="2600" b="1" dirty="0">
                <a:solidFill>
                  <a:srgbClr val="FF0000"/>
                </a:solidFill>
                <a:latin typeface="Calibri"/>
                <a:ea typeface="宋体" charset="-122"/>
              </a:rPr>
              <a:t>Ba, </a:t>
            </a:r>
            <a:r>
              <a:rPr kumimoji="1" lang="en-US" altLang="zh-CN" sz="2600" b="1" baseline="30000" dirty="0">
                <a:solidFill>
                  <a:srgbClr val="FF0000"/>
                </a:solidFill>
                <a:latin typeface="Calibri"/>
                <a:ea typeface="宋体" charset="-122"/>
              </a:rPr>
              <a:t>146</a:t>
            </a:r>
            <a:r>
              <a:rPr kumimoji="1" lang="en-US" altLang="zh-CN" sz="2600" b="1" dirty="0">
                <a:solidFill>
                  <a:srgbClr val="FF0000"/>
                </a:solidFill>
                <a:latin typeface="Calibri"/>
                <a:ea typeface="宋体" charset="-122"/>
              </a:rPr>
              <a:t>Ba</a:t>
            </a:r>
          </a:p>
        </p:txBody>
      </p:sp>
      <p:sp>
        <p:nvSpPr>
          <p:cNvPr id="17" name="横卷形 16"/>
          <p:cNvSpPr/>
          <p:nvPr/>
        </p:nvSpPr>
        <p:spPr>
          <a:xfrm>
            <a:off x="6420747" y="5098973"/>
            <a:ext cx="3528392" cy="864096"/>
          </a:xfrm>
          <a:prstGeom prst="horizontalScroll">
            <a:avLst/>
          </a:prstGeom>
          <a:solidFill>
            <a:srgbClr val="C0504D">
              <a:lumMod val="60000"/>
              <a:lumOff val="40000"/>
            </a:srgbClr>
          </a:solidFill>
          <a:ln w="25400" cap="flat" cmpd="sng" algn="ctr">
            <a:solidFill>
              <a:srgbClr val="4F81BD">
                <a:shade val="50000"/>
              </a:srgbClr>
            </a:solidFill>
            <a:prstDash val="solid"/>
          </a:ln>
          <a:effectLst/>
        </p:spPr>
        <p:txBody>
          <a:bodyPr lIns="91363" tIns="45685" rIns="91363" bIns="45685" anchor="ctr"/>
          <a:lstStyle/>
          <a:p>
            <a:pPr marL="0" marR="0" lvl="0" indent="0" algn="ctr" defTabSz="913630" eaLnBrk="1" fontAlgn="auto" latinLnBrk="0" hangingPunct="1">
              <a:lnSpc>
                <a:spcPct val="15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rgbClr val="0000CC"/>
                </a:solidFill>
                <a:effectLst/>
                <a:uLnTx/>
                <a:uFillTx/>
                <a:latin typeface="Times New Roman" pitchFamily="18" charset="0"/>
                <a:ea typeface="Arial Unicode MS" pitchFamily="34" charset="-122"/>
                <a:cs typeface="Times New Roman" pitchFamily="18" charset="0"/>
              </a:rPr>
              <a:t>B. Bucher, et al., PRL116, 112503 (2016)</a:t>
            </a:r>
          </a:p>
          <a:p>
            <a:pPr marL="0" marR="0" lvl="0" indent="0" algn="ctr" defTabSz="913630" eaLnBrk="1" fontAlgn="auto" latinLnBrk="0" hangingPunct="1">
              <a:lnSpc>
                <a:spcPct val="15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rgbClr val="0000CC"/>
                </a:solidFill>
                <a:effectLst/>
                <a:uLnTx/>
                <a:uFillTx/>
                <a:latin typeface="Times New Roman" pitchFamily="18" charset="0"/>
                <a:ea typeface="Arial Unicode MS" pitchFamily="34" charset="-122"/>
                <a:cs typeface="Times New Roman" pitchFamily="18" charset="0"/>
              </a:rPr>
              <a:t>B. Bucher, et al., PRL118, 152504 (2017)</a:t>
            </a:r>
          </a:p>
        </p:txBody>
      </p:sp>
      <p:sp>
        <p:nvSpPr>
          <p:cNvPr id="3" name="灯片编号占位符 2">
            <a:extLst>
              <a:ext uri="{FF2B5EF4-FFF2-40B4-BE49-F238E27FC236}">
                <a16:creationId xmlns:a16="http://schemas.microsoft.com/office/drawing/2014/main" id="{07D5008B-570C-469A-ACF1-1B1889E7920C}"/>
              </a:ext>
            </a:extLst>
          </p:cNvPr>
          <p:cNvSpPr>
            <a:spLocks noGrp="1"/>
          </p:cNvSpPr>
          <p:nvPr>
            <p:ph type="sldNum" sz="quarter" idx="12"/>
          </p:nvPr>
        </p:nvSpPr>
        <p:spPr/>
        <p:txBody>
          <a:bodyPr/>
          <a:lstStyle/>
          <a:p>
            <a:fld id="{62882B55-B6B2-497F-8568-5D2D4C04CE38}" type="slidenum">
              <a:rPr lang="zh-CN" altLang="en-US" smtClean="0"/>
              <a:t>35</a:t>
            </a:fld>
            <a:endParaRPr lang="zh-CN" altLang="en-US"/>
          </a:p>
        </p:txBody>
      </p:sp>
    </p:spTree>
    <p:extLst>
      <p:ext uri="{BB962C8B-B14F-4D97-AF65-F5344CB8AC3E}">
        <p14:creationId xmlns:p14="http://schemas.microsoft.com/office/powerpoint/2010/main" val="254560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lstStyle/>
          <a:p>
            <a:r>
              <a:rPr lang="zh-CN" altLang="en-US" sz="3400" b="1" dirty="0">
                <a:solidFill>
                  <a:srgbClr val="002060"/>
                </a:solidFill>
                <a:latin typeface="Microsoft YaHei" charset="-122"/>
                <a:ea typeface="Microsoft YaHei" charset="-122"/>
              </a:rPr>
              <a:t>四极八极集体哈密顿量</a:t>
            </a:r>
          </a:p>
        </p:txBody>
      </p:sp>
      <p:pic>
        <p:nvPicPr>
          <p:cNvPr id="38" name="图片 37"/>
          <p:cNvPicPr>
            <a:picLocks noChangeAspect="1"/>
          </p:cNvPicPr>
          <p:nvPr/>
        </p:nvPicPr>
        <p:blipFill>
          <a:blip r:embed="rId3"/>
          <a:stretch>
            <a:fillRect/>
          </a:stretch>
        </p:blipFill>
        <p:spPr>
          <a:xfrm>
            <a:off x="734387" y="1935307"/>
            <a:ext cx="8038195" cy="3185582"/>
          </a:xfrm>
          <a:prstGeom prst="rect">
            <a:avLst/>
          </a:prstGeom>
        </p:spPr>
      </p:pic>
      <p:sp>
        <p:nvSpPr>
          <p:cNvPr id="39" name="椭圆 38"/>
          <p:cNvSpPr/>
          <p:nvPr/>
        </p:nvSpPr>
        <p:spPr>
          <a:xfrm>
            <a:off x="7431131" y="2223339"/>
            <a:ext cx="576064" cy="576064"/>
          </a:xfrm>
          <a:prstGeom prst="ellipse">
            <a:avLst/>
          </a:prstGeom>
          <a:noFill/>
          <a:ln w="57150" cap="flat" cmpd="sng" algn="ctr">
            <a:solidFill>
              <a:srgbClr val="FF0000"/>
            </a:solidFill>
            <a:prstDash val="solid"/>
          </a:ln>
          <a:effectLst/>
        </p:spPr>
        <p:txBody>
          <a:bodyPr lIns="91429" tIns="45715" rIns="91429" bIns="45715" anchor="ctr"/>
          <a:lstStyle/>
          <a:p>
            <a:pPr marL="0" marR="0" lvl="0" indent="0" algn="ctr" defTabSz="91363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charset="-122"/>
              <a:cs typeface=""/>
            </a:endParaRPr>
          </a:p>
        </p:txBody>
      </p:sp>
      <p:sp>
        <p:nvSpPr>
          <p:cNvPr id="40" name="椭圆 39"/>
          <p:cNvSpPr/>
          <p:nvPr/>
        </p:nvSpPr>
        <p:spPr>
          <a:xfrm>
            <a:off x="4766835" y="2223339"/>
            <a:ext cx="576064" cy="576064"/>
          </a:xfrm>
          <a:prstGeom prst="ellipse">
            <a:avLst/>
          </a:prstGeom>
          <a:noFill/>
          <a:ln w="57150" cap="flat" cmpd="sng" algn="ctr">
            <a:solidFill>
              <a:srgbClr val="FF0000"/>
            </a:solidFill>
            <a:prstDash val="solid"/>
          </a:ln>
          <a:effectLst/>
        </p:spPr>
        <p:txBody>
          <a:bodyPr lIns="91429" tIns="45715" rIns="91429" bIns="45715" anchor="ctr"/>
          <a:lstStyle/>
          <a:p>
            <a:pPr marL="0" marR="0" lvl="0" indent="0" algn="ctr" defTabSz="91363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charset="-122"/>
              <a:cs typeface=""/>
            </a:endParaRPr>
          </a:p>
        </p:txBody>
      </p:sp>
      <p:sp>
        <p:nvSpPr>
          <p:cNvPr id="41" name="椭圆 40"/>
          <p:cNvSpPr/>
          <p:nvPr/>
        </p:nvSpPr>
        <p:spPr>
          <a:xfrm>
            <a:off x="6279003" y="3303459"/>
            <a:ext cx="576064" cy="576064"/>
          </a:xfrm>
          <a:prstGeom prst="ellipse">
            <a:avLst/>
          </a:prstGeom>
          <a:noFill/>
          <a:ln w="57150" cap="flat" cmpd="sng" algn="ctr">
            <a:solidFill>
              <a:srgbClr val="FF0000"/>
            </a:solidFill>
            <a:prstDash val="solid"/>
          </a:ln>
          <a:effectLst/>
        </p:spPr>
        <p:txBody>
          <a:bodyPr lIns="91429" tIns="45715" rIns="91429" bIns="45715" anchor="ctr"/>
          <a:lstStyle/>
          <a:p>
            <a:pPr marL="0" marR="0" lvl="0" indent="0" algn="ctr" defTabSz="91363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charset="-122"/>
              <a:cs typeface=""/>
            </a:endParaRPr>
          </a:p>
        </p:txBody>
      </p:sp>
      <p:sp>
        <p:nvSpPr>
          <p:cNvPr id="42" name="椭圆 41"/>
          <p:cNvSpPr/>
          <p:nvPr/>
        </p:nvSpPr>
        <p:spPr>
          <a:xfrm>
            <a:off x="2462579" y="4671611"/>
            <a:ext cx="500062" cy="500062"/>
          </a:xfrm>
          <a:prstGeom prst="ellipse">
            <a:avLst/>
          </a:prstGeom>
          <a:noFill/>
          <a:ln w="57150" cap="flat" cmpd="sng" algn="ctr">
            <a:solidFill>
              <a:srgbClr val="FF0000"/>
            </a:solidFill>
            <a:prstDash val="solid"/>
          </a:ln>
          <a:effectLst/>
        </p:spPr>
        <p:txBody>
          <a:bodyPr lIns="91429" tIns="45715" rIns="91429" bIns="45715" anchor="ctr"/>
          <a:lstStyle/>
          <a:p>
            <a:pPr marL="0" marR="0" lvl="0" indent="0" algn="ctr" defTabSz="91363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charset="-122"/>
              <a:cs typeface=""/>
            </a:endParaRPr>
          </a:p>
        </p:txBody>
      </p:sp>
      <p:sp>
        <p:nvSpPr>
          <p:cNvPr id="43" name="椭圆 42"/>
          <p:cNvSpPr/>
          <p:nvPr/>
        </p:nvSpPr>
        <p:spPr>
          <a:xfrm>
            <a:off x="3182659" y="4383579"/>
            <a:ext cx="648072" cy="576064"/>
          </a:xfrm>
          <a:prstGeom prst="ellipse">
            <a:avLst/>
          </a:prstGeom>
          <a:noFill/>
          <a:ln w="57150" cap="flat" cmpd="sng" algn="ctr">
            <a:solidFill>
              <a:srgbClr val="FF0000"/>
            </a:solidFill>
            <a:prstDash val="solid"/>
          </a:ln>
          <a:effectLst/>
        </p:spPr>
        <p:txBody>
          <a:bodyPr lIns="91429" tIns="45715" rIns="91429" bIns="45715" anchor="ctr"/>
          <a:lstStyle/>
          <a:p>
            <a:pPr marL="0" marR="0" lvl="0" indent="0" algn="ctr" defTabSz="91363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charset="-122"/>
              <a:cs typeface=""/>
            </a:endParaRPr>
          </a:p>
        </p:txBody>
      </p:sp>
      <p:grpSp>
        <p:nvGrpSpPr>
          <p:cNvPr id="44" name="组 43"/>
          <p:cNvGrpSpPr/>
          <p:nvPr/>
        </p:nvGrpSpPr>
        <p:grpSpPr>
          <a:xfrm>
            <a:off x="823816" y="5599326"/>
            <a:ext cx="9966798" cy="472477"/>
            <a:chOff x="611560" y="4869675"/>
            <a:chExt cx="9966798" cy="472477"/>
          </a:xfrm>
        </p:grpSpPr>
        <p:sp>
          <p:nvSpPr>
            <p:cNvPr id="45" name="矩形 44"/>
            <p:cNvSpPr/>
            <p:nvPr/>
          </p:nvSpPr>
          <p:spPr>
            <a:xfrm>
              <a:off x="611560" y="4870321"/>
              <a:ext cx="7920880" cy="461665"/>
            </a:xfrm>
            <a:prstGeom prst="rect">
              <a:avLst/>
            </a:prstGeom>
          </p:spPr>
          <p:txBody>
            <a:bodyPr wrap="square">
              <a:spAutoFit/>
            </a:bodyPr>
            <a:lstStyle/>
            <a:p>
              <a:pPr defTabSz="913630">
                <a:buFont typeface="Wingdings" pitchFamily="2" charset="2"/>
                <a:buChar char="Ø"/>
                <a:defRPr/>
              </a:pPr>
              <a:r>
                <a:rPr lang="en-US" altLang="zh-CN" sz="2400" b="1" dirty="0">
                  <a:solidFill>
                    <a:srgbClr val="0070C0"/>
                  </a:solidFill>
                  <a:latin typeface="Arial" pitchFamily="34" charset="0"/>
                  <a:ea typeface="宋体" charset="-122"/>
                  <a:cs typeface="Arial" pitchFamily="34" charset="0"/>
                </a:rPr>
                <a:t> 5 collective parameters (</a:t>
              </a:r>
              <a:r>
                <a:rPr lang="el-GR" altLang="zh-CN" sz="2400" b="1" dirty="0">
                  <a:solidFill>
                    <a:srgbClr val="0070C0"/>
                  </a:solidFill>
                  <a:latin typeface="Arial" pitchFamily="34" charset="0"/>
                  <a:ea typeface="宋体" charset="-122"/>
                  <a:cs typeface="Arial" pitchFamily="34" charset="0"/>
                </a:rPr>
                <a:t>β</a:t>
              </a:r>
              <a:r>
                <a:rPr lang="en-US" altLang="zh-CN" sz="2400" b="1" baseline="-25000" dirty="0">
                  <a:solidFill>
                    <a:srgbClr val="0070C0"/>
                  </a:solidFill>
                  <a:latin typeface="Arial" pitchFamily="34" charset="0"/>
                  <a:ea typeface="宋体" charset="-122"/>
                  <a:cs typeface="Arial" pitchFamily="34" charset="0"/>
                </a:rPr>
                <a:t>2</a:t>
              </a:r>
              <a:r>
                <a:rPr lang="en-US" altLang="zh-CN" sz="2400" b="1" dirty="0">
                  <a:solidFill>
                    <a:srgbClr val="0070C0"/>
                  </a:solidFill>
                  <a:latin typeface="Arial" pitchFamily="34" charset="0"/>
                  <a:ea typeface="宋体" charset="-122"/>
                  <a:cs typeface="Arial" pitchFamily="34" charset="0"/>
                </a:rPr>
                <a:t>,</a:t>
              </a:r>
              <a:r>
                <a:rPr lang="zh-CN" altLang="en-US" sz="2400" b="1" dirty="0">
                  <a:solidFill>
                    <a:srgbClr val="0070C0"/>
                  </a:solidFill>
                  <a:latin typeface="Arial" pitchFamily="34" charset="0"/>
                  <a:ea typeface="宋体" charset="-122"/>
                  <a:cs typeface="Arial" pitchFamily="34" charset="0"/>
                </a:rPr>
                <a:t> </a:t>
              </a:r>
              <a:r>
                <a:rPr lang="el-GR" altLang="zh-CN" sz="2400" b="1" dirty="0">
                  <a:solidFill>
                    <a:srgbClr val="0070C0"/>
                  </a:solidFill>
                  <a:latin typeface="Arial" pitchFamily="34" charset="0"/>
                  <a:ea typeface="宋体" charset="-122"/>
                  <a:cs typeface="Arial" pitchFamily="34" charset="0"/>
                </a:rPr>
                <a:t>β</a:t>
              </a:r>
              <a:r>
                <a:rPr lang="en-US" altLang="zh-CN" sz="2400" b="1" baseline="-25000" dirty="0">
                  <a:solidFill>
                    <a:srgbClr val="0070C0"/>
                  </a:solidFill>
                  <a:latin typeface="Arial" pitchFamily="34" charset="0"/>
                  <a:ea typeface="宋体" charset="-122"/>
                  <a:cs typeface="Arial" pitchFamily="34" charset="0"/>
                </a:rPr>
                <a:t>3</a:t>
              </a:r>
              <a:r>
                <a:rPr lang="en-US" altLang="zh-CN" sz="2400" b="1" dirty="0">
                  <a:solidFill>
                    <a:srgbClr val="0070C0"/>
                  </a:solidFill>
                  <a:latin typeface="Arial" pitchFamily="34" charset="0"/>
                  <a:ea typeface="宋体" charset="-122"/>
                  <a:cs typeface="Arial" pitchFamily="34" charset="0"/>
                </a:rPr>
                <a:t>): </a:t>
              </a:r>
            </a:p>
          </p:txBody>
        </p:sp>
        <p:pic>
          <p:nvPicPr>
            <p:cNvPr id="48" name="图片 47"/>
            <p:cNvPicPr>
              <a:picLocks noChangeAspect="1"/>
            </p:cNvPicPr>
            <p:nvPr/>
          </p:nvPicPr>
          <p:blipFill>
            <a:blip r:embed="rId4"/>
            <a:stretch>
              <a:fillRect/>
            </a:stretch>
          </p:blipFill>
          <p:spPr>
            <a:xfrm>
              <a:off x="5823188" y="4896971"/>
              <a:ext cx="339100" cy="392293"/>
            </a:xfrm>
            <a:prstGeom prst="rect">
              <a:avLst/>
            </a:prstGeom>
          </p:spPr>
        </p:pic>
        <p:pic>
          <p:nvPicPr>
            <p:cNvPr id="49" name="图片 48"/>
            <p:cNvPicPr>
              <a:picLocks noChangeAspect="1"/>
            </p:cNvPicPr>
            <p:nvPr/>
          </p:nvPicPr>
          <p:blipFill>
            <a:blip r:embed="rId5"/>
            <a:stretch>
              <a:fillRect/>
            </a:stretch>
          </p:blipFill>
          <p:spPr>
            <a:xfrm>
              <a:off x="8794360" y="4896971"/>
              <a:ext cx="662588" cy="441725"/>
            </a:xfrm>
            <a:prstGeom prst="rect">
              <a:avLst/>
            </a:prstGeom>
          </p:spPr>
        </p:pic>
        <p:pic>
          <p:nvPicPr>
            <p:cNvPr id="50" name="图片 49"/>
            <p:cNvPicPr>
              <a:picLocks noChangeAspect="1"/>
            </p:cNvPicPr>
            <p:nvPr/>
          </p:nvPicPr>
          <p:blipFill>
            <a:blip r:embed="rId6"/>
            <a:stretch>
              <a:fillRect/>
            </a:stretch>
          </p:blipFill>
          <p:spPr>
            <a:xfrm>
              <a:off x="6564451" y="4883323"/>
              <a:ext cx="669489" cy="441725"/>
            </a:xfrm>
            <a:prstGeom prst="rect">
              <a:avLst/>
            </a:prstGeom>
          </p:spPr>
        </p:pic>
        <p:pic>
          <p:nvPicPr>
            <p:cNvPr id="51" name="图片 50"/>
            <p:cNvPicPr>
              <a:picLocks noChangeAspect="1"/>
            </p:cNvPicPr>
            <p:nvPr/>
          </p:nvPicPr>
          <p:blipFill>
            <a:blip r:embed="rId7"/>
            <a:stretch>
              <a:fillRect/>
            </a:stretch>
          </p:blipFill>
          <p:spPr>
            <a:xfrm>
              <a:off x="7665759" y="4869675"/>
              <a:ext cx="669930" cy="472477"/>
            </a:xfrm>
            <a:prstGeom prst="rect">
              <a:avLst/>
            </a:prstGeom>
          </p:spPr>
        </p:pic>
        <p:pic>
          <p:nvPicPr>
            <p:cNvPr id="52" name="图片 51"/>
            <p:cNvPicPr>
              <a:picLocks noChangeAspect="1"/>
            </p:cNvPicPr>
            <p:nvPr/>
          </p:nvPicPr>
          <p:blipFill>
            <a:blip r:embed="rId8"/>
            <a:stretch>
              <a:fillRect/>
            </a:stretch>
          </p:blipFill>
          <p:spPr>
            <a:xfrm>
              <a:off x="9854953" y="4883323"/>
              <a:ext cx="723405" cy="441725"/>
            </a:xfrm>
            <a:prstGeom prst="rect">
              <a:avLst/>
            </a:prstGeom>
          </p:spPr>
        </p:pic>
      </p:grpSp>
      <p:sp>
        <p:nvSpPr>
          <p:cNvPr id="53" name="横卷形 52"/>
          <p:cNvSpPr/>
          <p:nvPr/>
        </p:nvSpPr>
        <p:spPr>
          <a:xfrm>
            <a:off x="8036854" y="4637661"/>
            <a:ext cx="3640698" cy="823881"/>
          </a:xfrm>
          <a:prstGeom prst="horizontalScroll">
            <a:avLst/>
          </a:prstGeom>
          <a:solidFill>
            <a:srgbClr val="8064A2"/>
          </a:solidFill>
          <a:ln w="25400" cap="flat" cmpd="sng" algn="ctr">
            <a:noFill/>
            <a:prstDash val="solid"/>
          </a:ln>
          <a:effectLst>
            <a:outerShdw blurRad="50800" dist="38100" dir="2700000" algn="tl" rotWithShape="0">
              <a:prstClr val="black">
                <a:alpha val="40000"/>
              </a:prstClr>
            </a:outerShdw>
          </a:effectLst>
        </p:spPr>
        <p:txBody>
          <a:bodyPr lIns="91363" tIns="45685" rIns="91363" bIns="45685" anchor="ctr"/>
          <a:lstStyle/>
          <a:p>
            <a:pPr marL="0" marR="0" lvl="0" indent="0" algn="ctr" defTabSz="913630" eaLnBrk="1" fontAlgn="auto" latinLnBrk="0" hangingPunct="1">
              <a:lnSpc>
                <a:spcPct val="100000"/>
              </a:lnSpc>
              <a:spcBef>
                <a:spcPts val="0"/>
              </a:spcBef>
              <a:spcAft>
                <a:spcPts val="0"/>
              </a:spcAft>
              <a:buClrTx/>
              <a:buSzTx/>
              <a:buFontTx/>
              <a:buNone/>
              <a:tabLst/>
              <a:defRPr/>
            </a:pPr>
            <a:r>
              <a:rPr kumimoji="0" lang="hr-HR" altLang="zh-CN" sz="1800" b="0" i="0" u="none" strike="noStrike" kern="0" cap="none" spc="0" normalizeH="0" baseline="0" noProof="0" dirty="0">
                <a:ln>
                  <a:noFill/>
                </a:ln>
                <a:solidFill>
                  <a:prstClr val="white"/>
                </a:solidFill>
                <a:effectLst/>
                <a:uLnTx/>
                <a:uFillTx/>
                <a:latin typeface="Calibri"/>
                <a:ea typeface="宋体" charset="-122"/>
                <a:cs typeface=""/>
              </a:rPr>
              <a:t>Xia, Tao, Lu, </a:t>
            </a:r>
            <a:r>
              <a:rPr kumimoji="0" lang="hr-HR" altLang="zh-CN" sz="1800" b="1" i="0" u="none" strike="noStrike" kern="0" cap="none" spc="0" normalizeH="0" baseline="0" noProof="0" dirty="0">
                <a:ln>
                  <a:noFill/>
                </a:ln>
                <a:solidFill>
                  <a:prstClr val="white"/>
                </a:solidFill>
                <a:effectLst/>
                <a:uLnTx/>
                <a:uFillTx/>
                <a:latin typeface="Calibri"/>
                <a:ea typeface="宋体" charset="-122"/>
                <a:cs typeface=""/>
              </a:rPr>
              <a:t>ZPL</a:t>
            </a:r>
            <a:r>
              <a:rPr kumimoji="0" lang="en-US" altLang="zh-CN" sz="1800" b="1" i="0" u="none" strike="noStrike" kern="0" cap="none" spc="0" normalizeH="0" baseline="0" noProof="0" dirty="0" err="1">
                <a:ln>
                  <a:noFill/>
                </a:ln>
                <a:solidFill>
                  <a:prstClr val="white"/>
                </a:solidFill>
                <a:effectLst/>
                <a:uLnTx/>
                <a:uFillTx/>
                <a:latin typeface="Calibri"/>
                <a:ea typeface="宋体" charset="-122"/>
                <a:cs typeface=""/>
              </a:rPr>
              <a:t>i</a:t>
            </a:r>
            <a:r>
              <a:rPr kumimoji="0" lang="hr-HR" altLang="zh-CN" sz="1800" b="0" i="0" u="none" strike="noStrike" kern="0" cap="none" spc="0" normalizeH="0" baseline="0" noProof="0" dirty="0">
                <a:ln>
                  <a:noFill/>
                </a:ln>
                <a:solidFill>
                  <a:prstClr val="white"/>
                </a:solidFill>
                <a:effectLst/>
                <a:uLnTx/>
                <a:uFillTx/>
                <a:latin typeface="Calibri"/>
                <a:ea typeface="宋体" charset="-122"/>
                <a:cs typeface=""/>
              </a:rPr>
              <a:t>, Nikšić &amp; Vretenar, </a:t>
            </a:r>
            <a:r>
              <a:rPr kumimoji="0" lang="en-US" altLang="zh-CN" sz="1800" b="0" i="0" u="none" strike="noStrike" kern="0" cap="none" spc="0" normalizeH="0" baseline="0" noProof="0" dirty="0">
                <a:ln>
                  <a:noFill/>
                </a:ln>
                <a:solidFill>
                  <a:prstClr val="white"/>
                </a:solidFill>
                <a:effectLst/>
                <a:uLnTx/>
                <a:uFillTx/>
                <a:latin typeface="Calibri"/>
                <a:ea typeface="宋体" charset="-122"/>
                <a:cs typeface=""/>
              </a:rPr>
              <a:t>PRC</a:t>
            </a:r>
            <a:r>
              <a:rPr kumimoji="0" lang="hr-HR" altLang="zh-CN" sz="1800" b="0" i="0" u="none" strike="noStrike" kern="0" cap="none" spc="0" normalizeH="0" baseline="0" noProof="0" dirty="0">
                <a:ln>
                  <a:noFill/>
                </a:ln>
                <a:solidFill>
                  <a:prstClr val="white"/>
                </a:solidFill>
                <a:effectLst/>
                <a:uLnTx/>
                <a:uFillTx/>
                <a:latin typeface="Calibri"/>
                <a:ea typeface="宋体" charset="-122"/>
                <a:cs typeface=""/>
              </a:rPr>
              <a:t> 96, 054303 (2017)</a:t>
            </a:r>
          </a:p>
        </p:txBody>
      </p:sp>
      <p:sp>
        <p:nvSpPr>
          <p:cNvPr id="17" name="矩形 16"/>
          <p:cNvSpPr/>
          <p:nvPr/>
        </p:nvSpPr>
        <p:spPr>
          <a:xfrm>
            <a:off x="666002" y="1172546"/>
            <a:ext cx="10492536" cy="523220"/>
          </a:xfrm>
          <a:prstGeom prst="rect">
            <a:avLst/>
          </a:prstGeom>
        </p:spPr>
        <p:txBody>
          <a:bodyPr wrap="square">
            <a:spAutoFit/>
          </a:bodyPr>
          <a:lstStyle/>
          <a:p>
            <a:pPr marL="457200" indent="-457200">
              <a:buFont typeface="Wingdings" charset="2"/>
              <a:buChar char="Ø"/>
            </a:pPr>
            <a:r>
              <a:rPr lang="en-US" altLang="zh-CN" sz="2800" b="1" dirty="0">
                <a:solidFill>
                  <a:srgbClr val="C00000"/>
                </a:solidFill>
                <a:latin typeface="Arial" pitchFamily="34" charset="0"/>
                <a:cs typeface="Arial" pitchFamily="34" charset="0"/>
              </a:rPr>
              <a:t>The quadrupole-</a:t>
            </a:r>
            <a:r>
              <a:rPr lang="en-US" altLang="zh-CN" sz="2800" b="1" dirty="0" err="1">
                <a:solidFill>
                  <a:srgbClr val="C00000"/>
                </a:solidFill>
                <a:latin typeface="Arial" pitchFamily="34" charset="0"/>
                <a:cs typeface="Arial" pitchFamily="34" charset="0"/>
              </a:rPr>
              <a:t>octupole</a:t>
            </a:r>
            <a:r>
              <a:rPr lang="en-US" altLang="zh-CN" sz="2800" b="1" dirty="0">
                <a:solidFill>
                  <a:srgbClr val="C00000"/>
                </a:solidFill>
                <a:latin typeface="Arial" pitchFamily="34" charset="0"/>
                <a:cs typeface="Arial" pitchFamily="34" charset="0"/>
              </a:rPr>
              <a:t> collective Hamiltonian (QOCH)</a:t>
            </a:r>
          </a:p>
        </p:txBody>
      </p:sp>
      <p:sp>
        <p:nvSpPr>
          <p:cNvPr id="2" name="灯片编号占位符 1">
            <a:extLst>
              <a:ext uri="{FF2B5EF4-FFF2-40B4-BE49-F238E27FC236}">
                <a16:creationId xmlns:a16="http://schemas.microsoft.com/office/drawing/2014/main" id="{82408B7D-E7F4-439C-931F-A71767963DA2}"/>
              </a:ext>
            </a:extLst>
          </p:cNvPr>
          <p:cNvSpPr>
            <a:spLocks noGrp="1"/>
          </p:cNvSpPr>
          <p:nvPr>
            <p:ph type="sldNum" sz="quarter" idx="12"/>
          </p:nvPr>
        </p:nvSpPr>
        <p:spPr/>
        <p:txBody>
          <a:bodyPr/>
          <a:lstStyle/>
          <a:p>
            <a:fld id="{62882B55-B6B2-497F-8568-5D2D4C04CE38}" type="slidenum">
              <a:rPr lang="zh-CN" altLang="en-US" smtClean="0"/>
              <a:t>36</a:t>
            </a:fld>
            <a:endParaRPr lang="zh-CN" altLang="en-US"/>
          </a:p>
        </p:txBody>
      </p:sp>
      <p:grpSp>
        <p:nvGrpSpPr>
          <p:cNvPr id="4" name="组合 3">
            <a:extLst>
              <a:ext uri="{FF2B5EF4-FFF2-40B4-BE49-F238E27FC236}">
                <a16:creationId xmlns:a16="http://schemas.microsoft.com/office/drawing/2014/main" id="{0701C285-15A2-4ED1-86AB-59B40A2FE0DD}"/>
              </a:ext>
            </a:extLst>
          </p:cNvPr>
          <p:cNvGrpSpPr/>
          <p:nvPr/>
        </p:nvGrpSpPr>
        <p:grpSpPr>
          <a:xfrm>
            <a:off x="8992164" y="2189214"/>
            <a:ext cx="3170608" cy="1847530"/>
            <a:chOff x="8737382" y="2166909"/>
            <a:chExt cx="4046288" cy="2160240"/>
          </a:xfrm>
        </p:grpSpPr>
        <p:pic>
          <p:nvPicPr>
            <p:cNvPr id="19" name="图片 17" descr="beta2=0.4,beta3=0.4.png">
              <a:extLst>
                <a:ext uri="{FF2B5EF4-FFF2-40B4-BE49-F238E27FC236}">
                  <a16:creationId xmlns:a16="http://schemas.microsoft.com/office/drawing/2014/main" id="{544860F6-55D4-4FA0-B9C5-1D699F1E8BAE}"/>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5000" t="7500" r="27499" b="30000"/>
            <a:stretch>
              <a:fillRect/>
            </a:stretch>
          </p:blipFill>
          <p:spPr bwMode="auto">
            <a:xfrm>
              <a:off x="9794452" y="2166909"/>
              <a:ext cx="1622827" cy="2160240"/>
            </a:xfrm>
            <a:prstGeom prst="rect">
              <a:avLst/>
            </a:prstGeom>
            <a:noFill/>
            <a:ln>
              <a:noFill/>
            </a:ln>
            <a:effectLst>
              <a:outerShdw sy="23000" kx="-1199993" algn="bl" rotWithShape="0">
                <a:srgbClr val="808080">
                  <a:alpha val="2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上下箭头 4">
              <a:extLst>
                <a:ext uri="{FF2B5EF4-FFF2-40B4-BE49-F238E27FC236}">
                  <a16:creationId xmlns:a16="http://schemas.microsoft.com/office/drawing/2014/main" id="{5D94601F-ED69-454E-BF44-15D5C896D941}"/>
                </a:ext>
              </a:extLst>
            </p:cNvPr>
            <p:cNvSpPr/>
            <p:nvPr/>
          </p:nvSpPr>
          <p:spPr>
            <a:xfrm>
              <a:off x="9434412" y="2327040"/>
              <a:ext cx="249683" cy="191198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直线连接符 6">
              <a:extLst>
                <a:ext uri="{FF2B5EF4-FFF2-40B4-BE49-F238E27FC236}">
                  <a16:creationId xmlns:a16="http://schemas.microsoft.com/office/drawing/2014/main" id="{0E14C3FC-5A3A-41B2-9DBC-68488B64E9CF}"/>
                </a:ext>
              </a:extLst>
            </p:cNvPr>
            <p:cNvCxnSpPr/>
            <p:nvPr/>
          </p:nvCxnSpPr>
          <p:spPr>
            <a:xfrm flipH="1">
              <a:off x="9074372" y="2327040"/>
              <a:ext cx="1656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线连接符 19">
              <a:extLst>
                <a:ext uri="{FF2B5EF4-FFF2-40B4-BE49-F238E27FC236}">
                  <a16:creationId xmlns:a16="http://schemas.microsoft.com/office/drawing/2014/main" id="{9CD354A7-B057-475C-B406-B5A804C1866A}"/>
                </a:ext>
              </a:extLst>
            </p:cNvPr>
            <p:cNvCxnSpPr/>
            <p:nvPr/>
          </p:nvCxnSpPr>
          <p:spPr>
            <a:xfrm flipH="1">
              <a:off x="9074372" y="4255141"/>
              <a:ext cx="165618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30C0EEF-D26A-4340-B85D-EFB0F6998424}"/>
                </a:ext>
              </a:extLst>
            </p:cNvPr>
            <p:cNvSpPr txBox="1"/>
            <p:nvPr/>
          </p:nvSpPr>
          <p:spPr>
            <a:xfrm>
              <a:off x="8737382" y="2886989"/>
              <a:ext cx="769604" cy="683753"/>
            </a:xfrm>
            <a:prstGeom prst="rect">
              <a:avLst/>
            </a:prstGeom>
            <a:noFill/>
          </p:spPr>
          <p:txBody>
            <a:bodyPr wrap="none" rtlCol="0">
              <a:spAutoFit/>
            </a:bodyPr>
            <a:lstStyle/>
            <a:p>
              <a:r>
                <a:rPr kumimoji="1" lang="en-US" altLang="zh-CN" sz="3200" dirty="0">
                  <a:solidFill>
                    <a:srgbClr val="C00000"/>
                  </a:solidFill>
                </a:rPr>
                <a:t>𝜷</a:t>
              </a:r>
              <a:r>
                <a:rPr kumimoji="1" lang="en-US" altLang="zh-CN" sz="3200" baseline="-25000" dirty="0">
                  <a:solidFill>
                    <a:srgbClr val="C00000"/>
                  </a:solidFill>
                </a:rPr>
                <a:t>2</a:t>
              </a:r>
              <a:endParaRPr kumimoji="1" lang="zh-CN" altLang="en-US" sz="1600" baseline="-25000" dirty="0">
                <a:solidFill>
                  <a:srgbClr val="C00000"/>
                </a:solidFill>
              </a:endParaRPr>
            </a:p>
          </p:txBody>
        </p:sp>
        <p:cxnSp>
          <p:nvCxnSpPr>
            <p:cNvPr id="24" name="直线连接符 21">
              <a:extLst>
                <a:ext uri="{FF2B5EF4-FFF2-40B4-BE49-F238E27FC236}">
                  <a16:creationId xmlns:a16="http://schemas.microsoft.com/office/drawing/2014/main" id="{6AF2ABD4-DFF2-4060-A41D-D7B4B4CD1D08}"/>
                </a:ext>
              </a:extLst>
            </p:cNvPr>
            <p:cNvCxnSpPr/>
            <p:nvPr/>
          </p:nvCxnSpPr>
          <p:spPr>
            <a:xfrm flipH="1">
              <a:off x="10514532" y="2310925"/>
              <a:ext cx="1656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2">
              <a:extLst>
                <a:ext uri="{FF2B5EF4-FFF2-40B4-BE49-F238E27FC236}">
                  <a16:creationId xmlns:a16="http://schemas.microsoft.com/office/drawing/2014/main" id="{716D9076-1284-4A56-B034-A74F70288BFA}"/>
                </a:ext>
              </a:extLst>
            </p:cNvPr>
            <p:cNvCxnSpPr/>
            <p:nvPr/>
          </p:nvCxnSpPr>
          <p:spPr>
            <a:xfrm flipH="1">
              <a:off x="10586540" y="4255141"/>
              <a:ext cx="1656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3">
              <a:extLst>
                <a:ext uri="{FF2B5EF4-FFF2-40B4-BE49-F238E27FC236}">
                  <a16:creationId xmlns:a16="http://schemas.microsoft.com/office/drawing/2014/main" id="{0A34F119-D349-4B1D-9C38-6A9A35274903}"/>
                </a:ext>
              </a:extLst>
            </p:cNvPr>
            <p:cNvCxnSpPr/>
            <p:nvPr/>
          </p:nvCxnSpPr>
          <p:spPr>
            <a:xfrm flipH="1">
              <a:off x="11090596" y="3247029"/>
              <a:ext cx="79208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上下箭头 11">
              <a:extLst>
                <a:ext uri="{FF2B5EF4-FFF2-40B4-BE49-F238E27FC236}">
                  <a16:creationId xmlns:a16="http://schemas.microsoft.com/office/drawing/2014/main" id="{82CE35BD-0369-4863-818A-D83583642E2E}"/>
                </a:ext>
              </a:extLst>
            </p:cNvPr>
            <p:cNvSpPr/>
            <p:nvPr/>
          </p:nvSpPr>
          <p:spPr>
            <a:xfrm>
              <a:off x="11417279" y="2327040"/>
              <a:ext cx="249381" cy="91998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上下箭头 12">
              <a:extLst>
                <a:ext uri="{FF2B5EF4-FFF2-40B4-BE49-F238E27FC236}">
                  <a16:creationId xmlns:a16="http://schemas.microsoft.com/office/drawing/2014/main" id="{85FD5267-26C2-4B08-8D82-A675306B75D2}"/>
                </a:ext>
              </a:extLst>
            </p:cNvPr>
            <p:cNvSpPr/>
            <p:nvPr/>
          </p:nvSpPr>
          <p:spPr>
            <a:xfrm>
              <a:off x="11371662" y="3263143"/>
              <a:ext cx="367006" cy="9601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7A59E100-3E13-4BC5-BF98-7CE1938F2664}"/>
                </a:ext>
              </a:extLst>
            </p:cNvPr>
            <p:cNvSpPr txBox="1"/>
            <p:nvPr/>
          </p:nvSpPr>
          <p:spPr>
            <a:xfrm>
              <a:off x="11594652" y="2598957"/>
              <a:ext cx="492443" cy="461665"/>
            </a:xfrm>
            <a:prstGeom prst="rect">
              <a:avLst/>
            </a:prstGeom>
            <a:noFill/>
          </p:spPr>
          <p:txBody>
            <a:bodyPr wrap="none" rtlCol="0">
              <a:spAutoFit/>
            </a:bodyPr>
            <a:lstStyle/>
            <a:p>
              <a:r>
                <a:rPr kumimoji="1" lang="zh-CN" altLang="en-US" sz="2400" dirty="0">
                  <a:solidFill>
                    <a:srgbClr val="C00000"/>
                  </a:solidFill>
                  <a:latin typeface="SimHei" charset="-122"/>
                  <a:ea typeface="SimHei" charset="-122"/>
                  <a:cs typeface="SimHei" charset="-122"/>
                </a:rPr>
                <a:t>小</a:t>
              </a:r>
              <a:endParaRPr kumimoji="1" lang="zh-CN" altLang="en-US" dirty="0">
                <a:solidFill>
                  <a:srgbClr val="C00000"/>
                </a:solidFill>
                <a:latin typeface="SimHei" charset="-122"/>
                <a:ea typeface="SimHei" charset="-122"/>
                <a:cs typeface="SimHei" charset="-122"/>
              </a:endParaRPr>
            </a:p>
          </p:txBody>
        </p:sp>
        <p:sp>
          <p:nvSpPr>
            <p:cNvPr id="30" name="文本框 29">
              <a:extLst>
                <a:ext uri="{FF2B5EF4-FFF2-40B4-BE49-F238E27FC236}">
                  <a16:creationId xmlns:a16="http://schemas.microsoft.com/office/drawing/2014/main" id="{BD693DA1-F106-4157-BB2B-15E5B74A668C}"/>
                </a:ext>
              </a:extLst>
            </p:cNvPr>
            <p:cNvSpPr txBox="1"/>
            <p:nvPr/>
          </p:nvSpPr>
          <p:spPr>
            <a:xfrm>
              <a:off x="11666660" y="3505444"/>
              <a:ext cx="492443" cy="461665"/>
            </a:xfrm>
            <a:prstGeom prst="rect">
              <a:avLst/>
            </a:prstGeom>
            <a:noFill/>
          </p:spPr>
          <p:txBody>
            <a:bodyPr wrap="none" rtlCol="0">
              <a:spAutoFit/>
            </a:bodyPr>
            <a:lstStyle/>
            <a:p>
              <a:r>
                <a:rPr kumimoji="1" lang="zh-CN" altLang="en-US" sz="2400" dirty="0">
                  <a:solidFill>
                    <a:srgbClr val="C00000"/>
                  </a:solidFill>
                  <a:latin typeface="SimHei" charset="-122"/>
                  <a:ea typeface="SimHei" charset="-122"/>
                  <a:cs typeface="SimHei" charset="-122"/>
                </a:rPr>
                <a:t>大</a:t>
              </a:r>
              <a:endParaRPr kumimoji="1" lang="zh-CN" altLang="en-US" dirty="0">
                <a:solidFill>
                  <a:srgbClr val="C00000"/>
                </a:solidFill>
                <a:latin typeface="SimHei" charset="-122"/>
                <a:ea typeface="SimHei" charset="-122"/>
                <a:cs typeface="SimHei" charset="-122"/>
              </a:endParaRPr>
            </a:p>
          </p:txBody>
        </p:sp>
        <p:sp>
          <p:nvSpPr>
            <p:cNvPr id="31" name="文本框 30">
              <a:extLst>
                <a:ext uri="{FF2B5EF4-FFF2-40B4-BE49-F238E27FC236}">
                  <a16:creationId xmlns:a16="http://schemas.microsoft.com/office/drawing/2014/main" id="{B2739DAA-0982-41D4-B70C-A430912D7837}"/>
                </a:ext>
              </a:extLst>
            </p:cNvPr>
            <p:cNvSpPr txBox="1"/>
            <p:nvPr/>
          </p:nvSpPr>
          <p:spPr>
            <a:xfrm>
              <a:off x="12014066" y="2873949"/>
              <a:ext cx="769604" cy="683753"/>
            </a:xfrm>
            <a:prstGeom prst="rect">
              <a:avLst/>
            </a:prstGeom>
            <a:noFill/>
          </p:spPr>
          <p:txBody>
            <a:bodyPr wrap="none" rtlCol="0">
              <a:spAutoFit/>
            </a:bodyPr>
            <a:lstStyle/>
            <a:p>
              <a:r>
                <a:rPr kumimoji="1" lang="en-US" altLang="zh-CN" sz="3200" dirty="0">
                  <a:solidFill>
                    <a:srgbClr val="C00000"/>
                  </a:solidFill>
                </a:rPr>
                <a:t>𝜷</a:t>
              </a:r>
              <a:r>
                <a:rPr kumimoji="1" lang="en-US" altLang="zh-CN" sz="3200" baseline="-25000" dirty="0">
                  <a:solidFill>
                    <a:srgbClr val="C00000"/>
                  </a:solidFill>
                </a:rPr>
                <a:t>3</a:t>
              </a:r>
              <a:endParaRPr kumimoji="1" lang="zh-CN" altLang="en-US" sz="1600" baseline="-25000" dirty="0">
                <a:solidFill>
                  <a:srgbClr val="C00000"/>
                </a:solidFill>
              </a:endParaRPr>
            </a:p>
          </p:txBody>
        </p:sp>
      </p:grpSp>
    </p:spTree>
    <p:extLst>
      <p:ext uri="{BB962C8B-B14F-4D97-AF65-F5344CB8AC3E}">
        <p14:creationId xmlns:p14="http://schemas.microsoft.com/office/powerpoint/2010/main" val="3193121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1948A54-EB21-4064-BA3D-B5827B903B61}"/>
              </a:ext>
            </a:extLst>
          </p:cNvPr>
          <p:cNvSpPr/>
          <p:nvPr/>
        </p:nvSpPr>
        <p:spPr>
          <a:xfrm>
            <a:off x="3338622" y="6315740"/>
            <a:ext cx="5922335"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solidFill>
                  <a:srgbClr val="002060"/>
                </a:solidFill>
                <a:latin typeface="Microsoft YaHei" charset="-122"/>
                <a:ea typeface="Microsoft YaHei" charset="-122"/>
                <a:cs typeface="Microsoft YaHei" charset="-122"/>
              </a:rPr>
              <a:t>八极形变</a:t>
            </a:r>
            <a:endParaRPr lang="zh-CN" altLang="en-US" sz="3400" b="1" dirty="0">
              <a:solidFill>
                <a:schemeClr val="accent1">
                  <a:lumMod val="50000"/>
                </a:schemeClr>
              </a:solidFill>
              <a:latin typeface="Microsoft YaHei" charset="-122"/>
              <a:ea typeface="Microsoft YaHei" charset="-122"/>
              <a:cs typeface="Microsoft YaHei" charset="-122"/>
            </a:endParaRPr>
          </a:p>
        </p:txBody>
      </p:sp>
      <p:sp>
        <p:nvSpPr>
          <p:cNvPr id="9" name="矩形 8"/>
          <p:cNvSpPr/>
          <p:nvPr/>
        </p:nvSpPr>
        <p:spPr>
          <a:xfrm>
            <a:off x="660400" y="1124173"/>
            <a:ext cx="7053208" cy="430887"/>
          </a:xfrm>
          <a:prstGeom prst="rect">
            <a:avLst/>
          </a:prstGeom>
        </p:spPr>
        <p:txBody>
          <a:bodyPr wrap="square">
            <a:spAutoFit/>
          </a:bodyPr>
          <a:lstStyle/>
          <a:p>
            <a:pPr>
              <a:buFont typeface="Wingdings" pitchFamily="2" charset="2"/>
              <a:buChar char="Ø"/>
              <a:defRPr/>
            </a:pPr>
            <a:r>
              <a:rPr lang="en-US" altLang="zh-CN" sz="2200" b="1" dirty="0">
                <a:solidFill>
                  <a:srgbClr val="800080"/>
                </a:solidFill>
                <a:latin typeface="Arial" pitchFamily="34" charset="0"/>
                <a:cs typeface="Arial" pitchFamily="34" charset="0"/>
              </a:rPr>
              <a:t> PES of </a:t>
            </a:r>
            <a:r>
              <a:rPr lang="en-US" altLang="zh-CN" sz="2200" b="1" baseline="30000" dirty="0">
                <a:solidFill>
                  <a:srgbClr val="800080"/>
                </a:solidFill>
                <a:latin typeface="Arial" pitchFamily="34" charset="0"/>
                <a:cs typeface="Arial" pitchFamily="34" charset="0"/>
              </a:rPr>
              <a:t>224</a:t>
            </a:r>
            <a:r>
              <a:rPr lang="en-US" altLang="zh-CN" sz="2200" b="1" dirty="0">
                <a:solidFill>
                  <a:srgbClr val="800080"/>
                </a:solidFill>
                <a:latin typeface="Arial" pitchFamily="34" charset="0"/>
                <a:cs typeface="Arial" pitchFamily="34" charset="0"/>
              </a:rPr>
              <a:t>Ra</a:t>
            </a:r>
          </a:p>
        </p:txBody>
      </p:sp>
      <p:pic>
        <p:nvPicPr>
          <p:cNvPr id="15" name="图片 14"/>
          <p:cNvPicPr>
            <a:picLocks noChangeAspect="1"/>
          </p:cNvPicPr>
          <p:nvPr/>
        </p:nvPicPr>
        <p:blipFill rotWithShape="1">
          <a:blip r:embed="rId3"/>
          <a:srcRect b="1509"/>
          <a:stretch/>
        </p:blipFill>
        <p:spPr>
          <a:xfrm>
            <a:off x="5473869" y="1527345"/>
            <a:ext cx="6299034" cy="5098345"/>
          </a:xfrm>
          <a:prstGeom prst="rect">
            <a:avLst/>
          </a:prstGeom>
        </p:spPr>
      </p:pic>
      <p:grpSp>
        <p:nvGrpSpPr>
          <p:cNvPr id="18" name="组 17"/>
          <p:cNvGrpSpPr/>
          <p:nvPr/>
        </p:nvGrpSpPr>
        <p:grpSpPr>
          <a:xfrm>
            <a:off x="6409973" y="2015717"/>
            <a:ext cx="5329952" cy="3677762"/>
            <a:chOff x="1835696" y="1916832"/>
            <a:chExt cx="5544616" cy="3888432"/>
          </a:xfrm>
        </p:grpSpPr>
        <p:sp>
          <p:nvSpPr>
            <p:cNvPr id="19" name="矩形 18"/>
            <p:cNvSpPr/>
            <p:nvPr/>
          </p:nvSpPr>
          <p:spPr>
            <a:xfrm>
              <a:off x="1835696" y="3068960"/>
              <a:ext cx="2520280" cy="2736304"/>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4860032" y="1916832"/>
              <a:ext cx="2520280" cy="3600400"/>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1" name="矩形 20"/>
          <p:cNvSpPr/>
          <p:nvPr/>
        </p:nvSpPr>
        <p:spPr>
          <a:xfrm>
            <a:off x="6558728" y="1109296"/>
            <a:ext cx="4814122" cy="430887"/>
          </a:xfrm>
          <a:prstGeom prst="rect">
            <a:avLst/>
          </a:prstGeom>
        </p:spPr>
        <p:txBody>
          <a:bodyPr wrap="square">
            <a:spAutoFit/>
          </a:bodyPr>
          <a:lstStyle/>
          <a:p>
            <a:pPr>
              <a:buFont typeface="Wingdings" pitchFamily="2" charset="2"/>
              <a:buChar char="Ø"/>
              <a:defRPr/>
            </a:pPr>
            <a:r>
              <a:rPr lang="en-US" altLang="zh-CN" sz="2200" b="1" dirty="0">
                <a:solidFill>
                  <a:srgbClr val="800080"/>
                </a:solidFill>
                <a:latin typeface="Arial" pitchFamily="34" charset="0"/>
                <a:cs typeface="Arial" pitchFamily="34" charset="0"/>
              </a:rPr>
              <a:t> Low-lying spectrum of </a:t>
            </a:r>
            <a:r>
              <a:rPr lang="en-US" altLang="zh-CN" sz="2200" b="1" baseline="30000" dirty="0">
                <a:solidFill>
                  <a:srgbClr val="800080"/>
                </a:solidFill>
                <a:latin typeface="Arial" pitchFamily="34" charset="0"/>
                <a:cs typeface="Arial" pitchFamily="34" charset="0"/>
              </a:rPr>
              <a:t>224</a:t>
            </a:r>
            <a:r>
              <a:rPr lang="en-US" altLang="zh-CN" sz="2200" b="1" dirty="0">
                <a:solidFill>
                  <a:srgbClr val="800080"/>
                </a:solidFill>
                <a:latin typeface="Arial" pitchFamily="34" charset="0"/>
                <a:cs typeface="Arial" pitchFamily="34" charset="0"/>
              </a:rPr>
              <a:t>Ra</a:t>
            </a:r>
          </a:p>
        </p:txBody>
      </p:sp>
      <p:grpSp>
        <p:nvGrpSpPr>
          <p:cNvPr id="3" name="组 2"/>
          <p:cNvGrpSpPr/>
          <p:nvPr/>
        </p:nvGrpSpPr>
        <p:grpSpPr>
          <a:xfrm>
            <a:off x="553113" y="2132301"/>
            <a:ext cx="4604675" cy="3811299"/>
            <a:chOff x="483207" y="1799886"/>
            <a:chExt cx="3517293" cy="2621807"/>
          </a:xfrm>
        </p:grpSpPr>
        <p:pic>
          <p:nvPicPr>
            <p:cNvPr id="14" name="图片 13"/>
            <p:cNvPicPr>
              <a:picLocks noChangeAspect="1"/>
            </p:cNvPicPr>
            <p:nvPr/>
          </p:nvPicPr>
          <p:blipFill rotWithShape="1">
            <a:blip r:embed="rId4"/>
            <a:srcRect r="45664" b="55091"/>
            <a:stretch/>
          </p:blipFill>
          <p:spPr>
            <a:xfrm>
              <a:off x="483207" y="1799886"/>
              <a:ext cx="3517293" cy="2014878"/>
            </a:xfrm>
            <a:prstGeom prst="rect">
              <a:avLst/>
            </a:prstGeom>
          </p:spPr>
        </p:pic>
        <p:pic>
          <p:nvPicPr>
            <p:cNvPr id="22" name="图片 21"/>
            <p:cNvPicPr>
              <a:picLocks noChangeAspect="1"/>
            </p:cNvPicPr>
            <p:nvPr/>
          </p:nvPicPr>
          <p:blipFill rotWithShape="1">
            <a:blip r:embed="rId4"/>
            <a:srcRect l="6735" t="87687" r="50225" b="212"/>
            <a:stretch/>
          </p:blipFill>
          <p:spPr>
            <a:xfrm>
              <a:off x="913054" y="3878768"/>
              <a:ext cx="2786062" cy="542925"/>
            </a:xfrm>
            <a:prstGeom prst="rect">
              <a:avLst/>
            </a:prstGeom>
          </p:spPr>
        </p:pic>
      </p:grpSp>
      <p:sp>
        <p:nvSpPr>
          <p:cNvPr id="4" name="灯片编号占位符 3">
            <a:extLst>
              <a:ext uri="{FF2B5EF4-FFF2-40B4-BE49-F238E27FC236}">
                <a16:creationId xmlns:a16="http://schemas.microsoft.com/office/drawing/2014/main" id="{0B444C3A-F7B8-4144-8C60-9878B0C3BE63}"/>
              </a:ext>
            </a:extLst>
          </p:cNvPr>
          <p:cNvSpPr>
            <a:spLocks noGrp="1"/>
          </p:cNvSpPr>
          <p:nvPr>
            <p:ph type="sldNum" sz="quarter" idx="12"/>
          </p:nvPr>
        </p:nvSpPr>
        <p:spPr>
          <a:xfrm>
            <a:off x="9248554" y="6454974"/>
            <a:ext cx="2906125" cy="365125"/>
          </a:xfrm>
        </p:spPr>
        <p:txBody>
          <a:bodyPr/>
          <a:lstStyle/>
          <a:p>
            <a:fld id="{62882B55-B6B2-497F-8568-5D2D4C04CE38}" type="slidenum">
              <a:rPr lang="zh-CN" altLang="en-US" smtClean="0"/>
              <a:t>37</a:t>
            </a:fld>
            <a:endParaRPr lang="zh-CN" altLang="en-US" dirty="0"/>
          </a:p>
        </p:txBody>
      </p:sp>
    </p:spTree>
    <p:extLst>
      <p:ext uri="{BB962C8B-B14F-4D97-AF65-F5344CB8AC3E}">
        <p14:creationId xmlns:p14="http://schemas.microsoft.com/office/powerpoint/2010/main" val="67827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7522EAA0-AAF6-AAEC-C405-276525014BA7}"/>
              </a:ext>
            </a:extLst>
          </p:cNvPr>
          <p:cNvSpPr>
            <a:spLocks noGrp="1"/>
          </p:cNvSpPr>
          <p:nvPr>
            <p:ph type="sldNum" sz="quarter" idx="12"/>
          </p:nvPr>
        </p:nvSpPr>
        <p:spPr/>
        <p:txBody>
          <a:bodyPr/>
          <a:lstStyle/>
          <a:p>
            <a:fld id="{62882B55-B6B2-497F-8568-5D2D4C04CE38}" type="slidenum">
              <a:rPr lang="zh-CN" altLang="en-US" smtClean="0"/>
              <a:t>38</a:t>
            </a:fld>
            <a:endParaRPr lang="zh-CN" altLang="en-US" dirty="0"/>
          </a:p>
        </p:txBody>
      </p:sp>
      <p:sp>
        <p:nvSpPr>
          <p:cNvPr id="12" name="矩形 11">
            <a:extLst>
              <a:ext uri="{FF2B5EF4-FFF2-40B4-BE49-F238E27FC236}">
                <a16:creationId xmlns:a16="http://schemas.microsoft.com/office/drawing/2014/main" id="{5A04DC5F-CF86-83DB-F890-7F9012ADCD0A}"/>
              </a:ext>
            </a:extLst>
          </p:cNvPr>
          <p:cNvSpPr/>
          <p:nvPr/>
        </p:nvSpPr>
        <p:spPr>
          <a:xfrm>
            <a:off x="3245005" y="6289288"/>
            <a:ext cx="5982629" cy="512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E92A5823-FDC7-0051-5494-9B9EA267C3AD}"/>
              </a:ext>
            </a:extLst>
          </p:cNvPr>
          <p:cNvSpPr/>
          <p:nvPr/>
        </p:nvSpPr>
        <p:spPr>
          <a:xfrm>
            <a:off x="7264538" y="4970538"/>
            <a:ext cx="4669948" cy="1589859"/>
          </a:xfrm>
          <a:prstGeom prst="rect">
            <a:avLst/>
          </a:prstGeom>
        </p:spPr>
        <p:txBody>
          <a:bodyPr wrap="square">
            <a:spAutoFit/>
          </a:bodyPr>
          <a:lstStyle/>
          <a:p>
            <a:pPr marL="342900" indent="-342900" algn="l">
              <a:lnSpc>
                <a:spcPct val="130000"/>
              </a:lnSpc>
              <a:buFont typeface="Wingdings" panose="05000000000000000000" pitchFamily="2" charset="2"/>
              <a:buChar char="Ø"/>
            </a:pPr>
            <a:r>
              <a:rPr lang="en-US" altLang="zh-CN" sz="2200" b="1" dirty="0">
                <a:solidFill>
                  <a:srgbClr val="C00000"/>
                </a:solidFill>
                <a:latin typeface="微软雅黑" panose="020B0503020204020204" pitchFamily="34" charset="-122"/>
                <a:ea typeface="微软雅黑" panose="020B0503020204020204" pitchFamily="34" charset="-122"/>
                <a:cs typeface="Arial" pitchFamily="34" charset="0"/>
              </a:rPr>
              <a:t>Ra, Th, U, Pu (N=130~152)</a:t>
            </a:r>
          </a:p>
          <a:p>
            <a:pPr>
              <a:lnSpc>
                <a:spcPct val="130000"/>
              </a:lnSpc>
            </a:pPr>
            <a:r>
              <a:rPr lang="zh-CN" altLang="en-US" sz="2200" b="1" dirty="0">
                <a:solidFill>
                  <a:srgbClr val="C00000"/>
                </a:solidFill>
                <a:latin typeface="微软雅黑" panose="020B0503020204020204" pitchFamily="34" charset="-122"/>
                <a:ea typeface="微软雅黑" panose="020B0503020204020204" pitchFamily="34" charset="-122"/>
                <a:cs typeface="Arial" pitchFamily="34" charset="0"/>
              </a:rPr>
              <a:t>    近球形</a:t>
            </a:r>
            <a:r>
              <a:rPr lang="en-US" altLang="zh-CN" sz="2200" b="1" dirty="0">
                <a:solidFill>
                  <a:srgbClr val="C00000"/>
                </a:solidFill>
                <a:latin typeface="微软雅黑" panose="020B0503020204020204" pitchFamily="34" charset="-122"/>
                <a:ea typeface="微软雅黑" panose="020B0503020204020204" pitchFamily="34" charset="-122"/>
                <a:cs typeface="Arial" pitchFamily="34" charset="0"/>
                <a:sym typeface="Wingdings" panose="05000000000000000000" pitchFamily="2" charset="2"/>
              </a:rPr>
              <a:t></a:t>
            </a:r>
            <a:r>
              <a:rPr lang="zh-CN" altLang="en-US" sz="2200" b="1" dirty="0">
                <a:solidFill>
                  <a:srgbClr val="C00000"/>
                </a:solidFill>
                <a:latin typeface="微软雅黑" panose="020B0503020204020204" pitchFamily="34" charset="-122"/>
                <a:ea typeface="微软雅黑" panose="020B0503020204020204" pitchFamily="34" charset="-122"/>
                <a:cs typeface="Arial" pitchFamily="34" charset="0"/>
                <a:sym typeface="Wingdings" panose="05000000000000000000" pitchFamily="2" charset="2"/>
              </a:rPr>
              <a:t>八极</a:t>
            </a:r>
            <a:r>
              <a:rPr lang="en-US" altLang="zh-CN" sz="2200" b="1" dirty="0">
                <a:solidFill>
                  <a:srgbClr val="C00000"/>
                </a:solidFill>
                <a:latin typeface="微软雅黑" panose="020B0503020204020204" pitchFamily="34" charset="-122"/>
                <a:ea typeface="微软雅黑" panose="020B0503020204020204" pitchFamily="34" charset="-122"/>
                <a:cs typeface="Arial" pitchFamily="34" charset="0"/>
                <a:sym typeface="Wingdings" panose="05000000000000000000" pitchFamily="2" charset="2"/>
              </a:rPr>
              <a:t></a:t>
            </a:r>
            <a:r>
              <a:rPr lang="zh-CN" altLang="en-US" sz="2200" b="1" dirty="0">
                <a:solidFill>
                  <a:srgbClr val="C00000"/>
                </a:solidFill>
                <a:latin typeface="微软雅黑" panose="020B0503020204020204" pitchFamily="34" charset="-122"/>
                <a:ea typeface="微软雅黑" panose="020B0503020204020204" pitchFamily="34" charset="-122"/>
                <a:cs typeface="Arial" pitchFamily="34" charset="0"/>
                <a:sym typeface="Wingdings" panose="05000000000000000000" pitchFamily="2" charset="2"/>
              </a:rPr>
              <a:t>八极软</a:t>
            </a:r>
            <a:r>
              <a:rPr lang="en-US" altLang="zh-CN" sz="2200" b="1" dirty="0">
                <a:solidFill>
                  <a:srgbClr val="C00000"/>
                </a:solidFill>
                <a:latin typeface="微软雅黑" panose="020B0503020204020204" pitchFamily="34" charset="-122"/>
                <a:ea typeface="微软雅黑" panose="020B0503020204020204" pitchFamily="34" charset="-122"/>
                <a:cs typeface="Arial" pitchFamily="34" charset="0"/>
                <a:sym typeface="Wingdings" panose="05000000000000000000" pitchFamily="2" charset="2"/>
              </a:rPr>
              <a:t></a:t>
            </a:r>
            <a:r>
              <a:rPr lang="zh-CN" altLang="en-US" sz="2200" b="1" dirty="0">
                <a:solidFill>
                  <a:srgbClr val="C00000"/>
                </a:solidFill>
                <a:latin typeface="微软雅黑" panose="020B0503020204020204" pitchFamily="34" charset="-122"/>
                <a:ea typeface="微软雅黑" panose="020B0503020204020204" pitchFamily="34" charset="-122"/>
                <a:cs typeface="Arial" pitchFamily="34" charset="0"/>
                <a:sym typeface="Wingdings" panose="05000000000000000000" pitchFamily="2" charset="2"/>
              </a:rPr>
              <a:t>四极</a:t>
            </a:r>
            <a:endParaRPr lang="en-US" altLang="zh-CN" sz="2200" b="1" dirty="0">
              <a:solidFill>
                <a:srgbClr val="C00000"/>
              </a:solidFill>
              <a:latin typeface="微软雅黑" panose="020B0503020204020204" pitchFamily="34" charset="-122"/>
              <a:ea typeface="微软雅黑" panose="020B0503020204020204" pitchFamily="34" charset="-122"/>
              <a:cs typeface="Arial" pitchFamily="34" charset="0"/>
              <a:sym typeface="Wingdings" panose="05000000000000000000" pitchFamily="2" charset="2"/>
            </a:endParaRPr>
          </a:p>
          <a:p>
            <a:pPr>
              <a:lnSpc>
                <a:spcPct val="130000"/>
              </a:lnSpc>
            </a:pPr>
            <a:endParaRPr lang="en-US" altLang="zh-CN" sz="1100" b="1" dirty="0">
              <a:solidFill>
                <a:srgbClr val="C00000"/>
              </a:solidFill>
              <a:latin typeface="微软雅黑" panose="020B0503020204020204" pitchFamily="34" charset="-122"/>
              <a:ea typeface="微软雅黑" panose="020B0503020204020204" pitchFamily="34" charset="-122"/>
              <a:cs typeface="Arial" pitchFamily="34" charset="0"/>
            </a:endParaRPr>
          </a:p>
          <a:p>
            <a:pPr marL="342900" indent="-342900" algn="l">
              <a:lnSpc>
                <a:spcPct val="130000"/>
              </a:lnSpc>
              <a:buFont typeface="Wingdings" panose="05000000000000000000" pitchFamily="2" charset="2"/>
              <a:buChar char="Ø"/>
            </a:pPr>
            <a:r>
              <a:rPr lang="zh-CN" altLang="en-US" sz="2200" b="1" dirty="0">
                <a:solidFill>
                  <a:srgbClr val="C00000"/>
                </a:solidFill>
                <a:latin typeface="微软雅黑" panose="020B0503020204020204" pitchFamily="34" charset="-122"/>
                <a:ea typeface="微软雅黑" panose="020B0503020204020204" pitchFamily="34" charset="-122"/>
                <a:cs typeface="Arial" pitchFamily="34" charset="0"/>
              </a:rPr>
              <a:t>最大</a:t>
            </a:r>
            <a:r>
              <a:rPr lang="en-US" altLang="zh-CN" sz="2200" b="1" dirty="0">
                <a:solidFill>
                  <a:srgbClr val="C00000"/>
                </a:solidFill>
                <a:latin typeface="微软雅黑" panose="020B0503020204020204" pitchFamily="34" charset="-122"/>
                <a:ea typeface="微软雅黑" panose="020B0503020204020204" pitchFamily="34" charset="-122"/>
                <a:cs typeface="Arial" pitchFamily="34" charset="0"/>
              </a:rPr>
              <a:t>B(E3)</a:t>
            </a:r>
            <a:r>
              <a:rPr lang="zh-CN" altLang="en-US" sz="2200" b="1" dirty="0">
                <a:solidFill>
                  <a:srgbClr val="C00000"/>
                </a:solidFill>
                <a:latin typeface="微软雅黑" panose="020B0503020204020204" pitchFamily="34" charset="-122"/>
                <a:ea typeface="微软雅黑" panose="020B0503020204020204" pitchFamily="34" charset="-122"/>
                <a:cs typeface="Arial" pitchFamily="34" charset="0"/>
              </a:rPr>
              <a:t>在</a:t>
            </a:r>
            <a:r>
              <a:rPr lang="en-US" altLang="zh-CN" sz="2200" b="1" dirty="0">
                <a:solidFill>
                  <a:srgbClr val="C00000"/>
                </a:solidFill>
                <a:latin typeface="微软雅黑" panose="020B0503020204020204" pitchFamily="34" charset="-122"/>
                <a:ea typeface="微软雅黑" panose="020B0503020204020204" pitchFamily="34" charset="-122"/>
                <a:cs typeface="Arial" pitchFamily="34" charset="0"/>
              </a:rPr>
              <a:t>N~136</a:t>
            </a:r>
          </a:p>
        </p:txBody>
      </p:sp>
      <p:pic>
        <p:nvPicPr>
          <p:cNvPr id="17" name="图片 16">
            <a:extLst>
              <a:ext uri="{FF2B5EF4-FFF2-40B4-BE49-F238E27FC236}">
                <a16:creationId xmlns:a16="http://schemas.microsoft.com/office/drawing/2014/main" id="{51752AD4-7DC9-4085-AA51-BCDB15744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89" y="1164572"/>
            <a:ext cx="6371087" cy="5381194"/>
          </a:xfrm>
          <a:prstGeom prst="rect">
            <a:avLst/>
          </a:prstGeom>
        </p:spPr>
      </p:pic>
      <p:pic>
        <p:nvPicPr>
          <p:cNvPr id="18" name="图片 17">
            <a:extLst>
              <a:ext uri="{FF2B5EF4-FFF2-40B4-BE49-F238E27FC236}">
                <a16:creationId xmlns:a16="http://schemas.microsoft.com/office/drawing/2014/main" id="{AA7A61E3-2490-3C23-B233-0E22B20430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222" y="1211443"/>
            <a:ext cx="4871859" cy="3672707"/>
          </a:xfrm>
          <a:prstGeom prst="rect">
            <a:avLst/>
          </a:prstGeom>
        </p:spPr>
      </p:pic>
      <p:sp>
        <p:nvSpPr>
          <p:cNvPr id="5" name="标题 1">
            <a:extLst>
              <a:ext uri="{FF2B5EF4-FFF2-40B4-BE49-F238E27FC236}">
                <a16:creationId xmlns:a16="http://schemas.microsoft.com/office/drawing/2014/main" id="{AA4648A7-3A88-CEC0-F7D5-FA1504166B4B}"/>
              </a:ext>
            </a:extLst>
          </p:cNvPr>
          <p:cNvSpPr>
            <a:spLocks noGrp="1"/>
          </p:cNvSpPr>
          <p:nvPr>
            <p:ph type="title"/>
          </p:nvPr>
        </p:nvSpPr>
        <p:spPr>
          <a:xfrm>
            <a:off x="660400" y="191529"/>
            <a:ext cx="9679880" cy="687820"/>
          </a:xfrm>
        </p:spPr>
        <p:txBody>
          <a:bodyPr>
            <a:normAutofit/>
          </a:bodyPr>
          <a:lstStyle/>
          <a:p>
            <a:r>
              <a:rPr lang="zh-CN" altLang="en-US" sz="3400" b="1" dirty="0">
                <a:solidFill>
                  <a:srgbClr val="002060"/>
                </a:solidFill>
                <a:latin typeface="Microsoft YaHei" charset="-122"/>
                <a:ea typeface="Microsoft YaHei" charset="-122"/>
                <a:cs typeface="Microsoft YaHei" charset="-122"/>
              </a:rPr>
              <a:t>八极形变</a:t>
            </a:r>
            <a:endParaRPr lang="zh-CN" altLang="en-US" sz="3400" b="1" dirty="0">
              <a:solidFill>
                <a:schemeClr val="accent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29427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solidFill>
                  <a:srgbClr val="002060"/>
                </a:solidFill>
                <a:latin typeface="Microsoft YaHei" charset="-122"/>
                <a:ea typeface="Microsoft YaHei" charset="-122"/>
                <a:cs typeface="Microsoft YaHei" charset="-122"/>
              </a:rPr>
              <a:t>八极形变</a:t>
            </a:r>
            <a:endParaRPr lang="zh-CN" altLang="en-US" sz="3400" b="1" dirty="0">
              <a:solidFill>
                <a:schemeClr val="accent1">
                  <a:lumMod val="50000"/>
                </a:schemeClr>
              </a:solidFill>
              <a:latin typeface="Microsoft YaHei" charset="-122"/>
              <a:ea typeface="Microsoft YaHei" charset="-122"/>
              <a:cs typeface="Microsoft YaHei" charset="-122"/>
            </a:endParaRPr>
          </a:p>
        </p:txBody>
      </p:sp>
      <p:sp>
        <p:nvSpPr>
          <p:cNvPr id="3" name="灯片编号占位符 2">
            <a:extLst>
              <a:ext uri="{FF2B5EF4-FFF2-40B4-BE49-F238E27FC236}">
                <a16:creationId xmlns:a16="http://schemas.microsoft.com/office/drawing/2014/main" id="{A2BFE4D1-7EB3-414F-9C4A-479FB097150A}"/>
              </a:ext>
            </a:extLst>
          </p:cNvPr>
          <p:cNvSpPr>
            <a:spLocks noGrp="1"/>
          </p:cNvSpPr>
          <p:nvPr>
            <p:ph type="sldNum" sz="quarter" idx="12"/>
          </p:nvPr>
        </p:nvSpPr>
        <p:spPr/>
        <p:txBody>
          <a:bodyPr/>
          <a:lstStyle/>
          <a:p>
            <a:fld id="{62882B55-B6B2-497F-8568-5D2D4C04CE38}" type="slidenum">
              <a:rPr lang="zh-CN" altLang="en-US" smtClean="0"/>
              <a:t>39</a:t>
            </a:fld>
            <a:endParaRPr lang="zh-CN" altLang="en-US"/>
          </a:p>
        </p:txBody>
      </p:sp>
      <p:pic>
        <p:nvPicPr>
          <p:cNvPr id="4" name="图片 3">
            <a:extLst>
              <a:ext uri="{FF2B5EF4-FFF2-40B4-BE49-F238E27FC236}">
                <a16:creationId xmlns:a16="http://schemas.microsoft.com/office/drawing/2014/main" id="{8C76716C-863C-4753-8B4F-C163E956A688}"/>
              </a:ext>
            </a:extLst>
          </p:cNvPr>
          <p:cNvPicPr>
            <a:picLocks noChangeAspect="1"/>
          </p:cNvPicPr>
          <p:nvPr/>
        </p:nvPicPr>
        <p:blipFill rotWithShape="1">
          <a:blip r:embed="rId3"/>
          <a:srcRect t="9360"/>
          <a:stretch/>
        </p:blipFill>
        <p:spPr>
          <a:xfrm>
            <a:off x="984036" y="2040253"/>
            <a:ext cx="4923604" cy="3652704"/>
          </a:xfrm>
          <a:prstGeom prst="rect">
            <a:avLst/>
          </a:prstGeom>
        </p:spPr>
      </p:pic>
      <p:pic>
        <p:nvPicPr>
          <p:cNvPr id="5" name="图片 4">
            <a:extLst>
              <a:ext uri="{FF2B5EF4-FFF2-40B4-BE49-F238E27FC236}">
                <a16:creationId xmlns:a16="http://schemas.microsoft.com/office/drawing/2014/main" id="{39EF792D-021F-4AB7-BC62-5C812EA3D5A0}"/>
              </a:ext>
            </a:extLst>
          </p:cNvPr>
          <p:cNvPicPr>
            <a:picLocks noChangeAspect="1"/>
          </p:cNvPicPr>
          <p:nvPr/>
        </p:nvPicPr>
        <p:blipFill rotWithShape="1">
          <a:blip r:embed="rId4"/>
          <a:srcRect t="8680"/>
          <a:stretch/>
        </p:blipFill>
        <p:spPr>
          <a:xfrm>
            <a:off x="6230864" y="2040253"/>
            <a:ext cx="5589553" cy="4144197"/>
          </a:xfrm>
          <a:prstGeom prst="rect">
            <a:avLst/>
          </a:prstGeom>
        </p:spPr>
      </p:pic>
      <p:sp>
        <p:nvSpPr>
          <p:cNvPr id="8" name="矩形 7">
            <a:extLst>
              <a:ext uri="{FF2B5EF4-FFF2-40B4-BE49-F238E27FC236}">
                <a16:creationId xmlns:a16="http://schemas.microsoft.com/office/drawing/2014/main" id="{5A53D03C-D241-4A06-A00A-6CCB9F3EAB99}"/>
              </a:ext>
            </a:extLst>
          </p:cNvPr>
          <p:cNvSpPr/>
          <p:nvPr/>
        </p:nvSpPr>
        <p:spPr>
          <a:xfrm>
            <a:off x="665537" y="1273146"/>
            <a:ext cx="7053208" cy="430887"/>
          </a:xfrm>
          <a:prstGeom prst="rect">
            <a:avLst/>
          </a:prstGeom>
        </p:spPr>
        <p:txBody>
          <a:bodyPr wrap="square">
            <a:spAutoFit/>
          </a:bodyPr>
          <a:lstStyle/>
          <a:p>
            <a:pPr>
              <a:buFont typeface="Wingdings" pitchFamily="2" charset="2"/>
              <a:buChar char="Ø"/>
              <a:defRPr/>
            </a:pPr>
            <a:r>
              <a:rPr lang="en-US" altLang="zh-CN" sz="2200" b="1" dirty="0">
                <a:solidFill>
                  <a:srgbClr val="800080"/>
                </a:solidFill>
                <a:latin typeface="Arial" pitchFamily="34" charset="0"/>
                <a:cs typeface="Arial" pitchFamily="34" charset="0"/>
              </a:rPr>
              <a:t> B(E3;3</a:t>
            </a:r>
            <a:r>
              <a:rPr lang="en-US" altLang="zh-CN" sz="2200" b="1" baseline="30000" dirty="0">
                <a:solidFill>
                  <a:srgbClr val="800080"/>
                </a:solidFill>
                <a:latin typeface="Arial" pitchFamily="34" charset="0"/>
                <a:cs typeface="Arial" pitchFamily="34" charset="0"/>
              </a:rPr>
              <a:t>-</a:t>
            </a:r>
            <a:r>
              <a:rPr lang="en-US" altLang="zh-CN" sz="2200" b="1" dirty="0">
                <a:solidFill>
                  <a:srgbClr val="800080"/>
                </a:solidFill>
                <a:latin typeface="Arial" pitchFamily="34" charset="0"/>
                <a:cs typeface="Arial" pitchFamily="34" charset="0"/>
              </a:rPr>
              <a:t> </a:t>
            </a:r>
            <a:r>
              <a:rPr lang="en-US" altLang="zh-CN" sz="2200" b="1" dirty="0">
                <a:solidFill>
                  <a:srgbClr val="800080"/>
                </a:solidFill>
                <a:latin typeface="Arial" pitchFamily="34" charset="0"/>
                <a:cs typeface="Arial" pitchFamily="34" charset="0"/>
                <a:sym typeface="Wingdings" panose="05000000000000000000" pitchFamily="2" charset="2"/>
              </a:rPr>
              <a:t> 0</a:t>
            </a:r>
            <a:r>
              <a:rPr lang="en-US" altLang="zh-CN" sz="2200" b="1" baseline="30000" dirty="0">
                <a:solidFill>
                  <a:srgbClr val="800080"/>
                </a:solidFill>
                <a:latin typeface="Arial" pitchFamily="34" charset="0"/>
                <a:cs typeface="Arial" pitchFamily="34" charset="0"/>
                <a:sym typeface="Wingdings" panose="05000000000000000000" pitchFamily="2" charset="2"/>
              </a:rPr>
              <a:t>+</a:t>
            </a:r>
            <a:r>
              <a:rPr lang="en-US" altLang="zh-CN" sz="2200" b="1" dirty="0">
                <a:solidFill>
                  <a:srgbClr val="800080"/>
                </a:solidFill>
                <a:latin typeface="Arial" pitchFamily="34" charset="0"/>
                <a:cs typeface="Arial" pitchFamily="34" charset="0"/>
              </a:rPr>
              <a:t>)</a:t>
            </a:r>
          </a:p>
        </p:txBody>
      </p:sp>
    </p:spTree>
    <p:extLst>
      <p:ext uri="{BB962C8B-B14F-4D97-AF65-F5344CB8AC3E}">
        <p14:creationId xmlns:p14="http://schemas.microsoft.com/office/powerpoint/2010/main" val="2702522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p:nvPr/>
        </p:nvSpPr>
        <p:spPr>
          <a:xfrm>
            <a:off x="3336758" y="6367958"/>
            <a:ext cx="5646821" cy="2666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原子核的形状</a:t>
            </a:r>
            <a:endParaRPr lang="zh-CN" altLang="en-US" sz="3000" b="1" dirty="0">
              <a:latin typeface="Microsoft YaHei" charset="-122"/>
              <a:ea typeface="Microsoft YaHei" charset="-122"/>
              <a:cs typeface="Microsoft YaHei" charset="-122"/>
            </a:endParaRPr>
          </a:p>
        </p:txBody>
      </p:sp>
      <p:sp>
        <p:nvSpPr>
          <p:cNvPr id="16" name="Rectangle 2"/>
          <p:cNvSpPr>
            <a:spLocks noGrp="1" noChangeArrowheads="1"/>
          </p:cNvSpPr>
          <p:nvPr/>
        </p:nvSpPr>
        <p:spPr>
          <a:xfrm>
            <a:off x="1146878" y="788614"/>
            <a:ext cx="4392930" cy="449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zh-CN" altLang="x-none" sz="2400" b="1">
                <a:solidFill>
                  <a:srgbClr val="FFFFFF"/>
                </a:solidFill>
                <a:latin typeface="微软雅黑" panose="020B0503020204020204" pitchFamily="34" charset="-122"/>
                <a:ea typeface="微软雅黑" panose="020B0503020204020204" pitchFamily="34" charset="-122"/>
              </a:rPr>
              <a:t>用途广泛的核</a:t>
            </a:r>
            <a:r>
              <a:rPr lang="zh-CN" altLang="en-US" sz="2400" b="1">
                <a:solidFill>
                  <a:srgbClr val="FFFFFF"/>
                </a:solidFill>
                <a:latin typeface="微软雅黑" panose="020B0503020204020204" pitchFamily="34" charset="-122"/>
                <a:ea typeface="微软雅黑" panose="020B0503020204020204" pitchFamily="34" charset="-122"/>
              </a:rPr>
              <a:t>物理</a:t>
            </a:r>
          </a:p>
        </p:txBody>
      </p:sp>
      <p:sp>
        <p:nvSpPr>
          <p:cNvPr id="13" name="矩形 32"/>
          <p:cNvSpPr/>
          <p:nvPr/>
        </p:nvSpPr>
        <p:spPr>
          <a:xfrm>
            <a:off x="696246" y="1374418"/>
            <a:ext cx="8417781" cy="55335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ts val="4000"/>
              </a:lnSpc>
              <a:buFont typeface="Wingdings" panose="05000000000000000000" pitchFamily="2" charset="2"/>
              <a:buChar char="p"/>
            </a:pPr>
            <a:r>
              <a:rPr lang="en-US" altLang="zh-CN" sz="2500" b="1" dirty="0">
                <a:latin typeface="Microsoft YaHei" charset="-122"/>
                <a:ea typeface="Microsoft YaHei" charset="-122"/>
                <a:cs typeface="Microsoft YaHei" charset="-122"/>
              </a:rPr>
              <a:t>20</a:t>
            </a:r>
            <a:r>
              <a:rPr lang="zh-CN" altLang="en-US" sz="2500" b="1" dirty="0">
                <a:latin typeface="Microsoft YaHei" charset="-122"/>
                <a:ea typeface="Microsoft YaHei" charset="-122"/>
                <a:cs typeface="Microsoft YaHei" charset="-122"/>
              </a:rPr>
              <a:t>世纪</a:t>
            </a:r>
            <a:r>
              <a:rPr lang="en-US" altLang="zh-CN" sz="2500" b="1" dirty="0">
                <a:latin typeface="Microsoft YaHei" charset="-122"/>
                <a:ea typeface="Microsoft YaHei" charset="-122"/>
                <a:cs typeface="Microsoft YaHei" charset="-122"/>
              </a:rPr>
              <a:t>50</a:t>
            </a:r>
            <a:r>
              <a:rPr lang="zh-CN" altLang="en-US" sz="2500" b="1" dirty="0">
                <a:latin typeface="Microsoft YaHei" charset="-122"/>
                <a:ea typeface="Microsoft YaHei" charset="-122"/>
                <a:cs typeface="Microsoft YaHei" charset="-122"/>
              </a:rPr>
              <a:t>年代，四极集体振动与转动，</a:t>
            </a:r>
            <a:r>
              <a:rPr lang="en-US" altLang="zh-CN" sz="2500" b="1" dirty="0">
                <a:latin typeface="Microsoft YaHei" charset="-122"/>
                <a:ea typeface="Microsoft YaHei" charset="-122"/>
                <a:cs typeface="Microsoft YaHei" charset="-122"/>
              </a:rPr>
              <a:t>Bohr</a:t>
            </a:r>
            <a:r>
              <a:rPr lang="zh-CN" altLang="en-US" sz="2500" b="1" dirty="0">
                <a:latin typeface="Microsoft YaHei" charset="-122"/>
                <a:ea typeface="Microsoft YaHei" charset="-122"/>
                <a:cs typeface="Microsoft YaHei" charset="-122"/>
              </a:rPr>
              <a:t>集体模型</a:t>
            </a:r>
            <a:endParaRPr lang="zh-CN" altLang="en-US" sz="2500" dirty="0">
              <a:solidFill>
                <a:srgbClr val="C00000"/>
              </a:solidFill>
              <a:effectLst/>
              <a:latin typeface="Microsoft YaHei" charset="-122"/>
              <a:ea typeface="Microsoft YaHei" charset="-122"/>
              <a:cs typeface="Microsoft YaHei" charset="-122"/>
            </a:endParaRPr>
          </a:p>
        </p:txBody>
      </p:sp>
      <p:sp>
        <p:nvSpPr>
          <p:cNvPr id="3" name="灯片编号占位符 2">
            <a:extLst>
              <a:ext uri="{FF2B5EF4-FFF2-40B4-BE49-F238E27FC236}">
                <a16:creationId xmlns:a16="http://schemas.microsoft.com/office/drawing/2014/main" id="{800DCB0B-1658-488D-8019-D71FC9BC1050}"/>
              </a:ext>
            </a:extLst>
          </p:cNvPr>
          <p:cNvSpPr>
            <a:spLocks noGrp="1"/>
          </p:cNvSpPr>
          <p:nvPr>
            <p:ph type="sldNum" sz="quarter" idx="12"/>
          </p:nvPr>
        </p:nvSpPr>
        <p:spPr>
          <a:xfrm>
            <a:off x="9114027" y="6432566"/>
            <a:ext cx="2834812" cy="358649"/>
          </a:xfrm>
        </p:spPr>
        <p:txBody>
          <a:bodyPr/>
          <a:lstStyle/>
          <a:p>
            <a:fld id="{62882B55-B6B2-497F-8568-5D2D4C04CE38}" type="slidenum">
              <a:rPr lang="zh-CN" altLang="en-US" smtClean="0"/>
              <a:t>4</a:t>
            </a:fld>
            <a:endParaRPr lang="zh-CN" altLang="en-US"/>
          </a:p>
        </p:txBody>
      </p:sp>
      <p:pic>
        <p:nvPicPr>
          <p:cNvPr id="14" name="图片 13">
            <a:extLst>
              <a:ext uri="{FF2B5EF4-FFF2-40B4-BE49-F238E27FC236}">
                <a16:creationId xmlns:a16="http://schemas.microsoft.com/office/drawing/2014/main" id="{52013C61-AFEA-42AC-824C-08A596724B28}"/>
              </a:ext>
            </a:extLst>
          </p:cNvPr>
          <p:cNvPicPr>
            <a:picLocks noChangeAspect="1"/>
          </p:cNvPicPr>
          <p:nvPr/>
        </p:nvPicPr>
        <p:blipFill>
          <a:blip r:embed="rId3">
            <a:duotone>
              <a:prstClr val="black"/>
              <a:srgbClr val="D9C3A5">
                <a:tint val="50000"/>
                <a:satMod val="180000"/>
              </a:srgbClr>
            </a:duotone>
          </a:blip>
          <a:stretch>
            <a:fillRect/>
          </a:stretch>
        </p:blipFill>
        <p:spPr>
          <a:xfrm>
            <a:off x="3318353" y="2302693"/>
            <a:ext cx="4726546" cy="1259847"/>
          </a:xfrm>
          <a:prstGeom prst="rect">
            <a:avLst/>
          </a:prstGeom>
        </p:spPr>
      </p:pic>
      <p:pic>
        <p:nvPicPr>
          <p:cNvPr id="15" name="Picture 7" descr="3">
            <a:extLst>
              <a:ext uri="{FF2B5EF4-FFF2-40B4-BE49-F238E27FC236}">
                <a16:creationId xmlns:a16="http://schemas.microsoft.com/office/drawing/2014/main" id="{382871C1-FBE3-4059-A658-8DA9AFC6537E}"/>
              </a:ext>
            </a:extLst>
          </p:cNvPr>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2089" y="1950484"/>
            <a:ext cx="2490068" cy="2490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8" descr="Untitled-2">
            <a:extLst>
              <a:ext uri="{FF2B5EF4-FFF2-40B4-BE49-F238E27FC236}">
                <a16:creationId xmlns:a16="http://schemas.microsoft.com/office/drawing/2014/main" id="{170F68F9-C4C8-4EDA-8DD4-533A8DDA7172}"/>
              </a:ext>
            </a:extLst>
          </p:cNvPr>
          <p:cNvPicPr>
            <a:picLocks noChangeAspect="1" noChangeArrowheads="1" noCrop="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0731" y="4208380"/>
            <a:ext cx="1974428" cy="1974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
            <a:extLst>
              <a:ext uri="{FF2B5EF4-FFF2-40B4-BE49-F238E27FC236}">
                <a16:creationId xmlns:a16="http://schemas.microsoft.com/office/drawing/2014/main" id="{A801B79C-1EA7-4B4E-B4AC-3C178F83AB1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2643" y="3789598"/>
            <a:ext cx="4930747" cy="2310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 name="直接箭头连接符 5">
            <a:extLst>
              <a:ext uri="{FF2B5EF4-FFF2-40B4-BE49-F238E27FC236}">
                <a16:creationId xmlns:a16="http://schemas.microsoft.com/office/drawing/2014/main" id="{B94124C6-8846-4DC0-9866-C5494A94D9DB}"/>
              </a:ext>
            </a:extLst>
          </p:cNvPr>
          <p:cNvCxnSpPr>
            <a:cxnSpLocks/>
          </p:cNvCxnSpPr>
          <p:nvPr/>
        </p:nvCxnSpPr>
        <p:spPr>
          <a:xfrm flipV="1">
            <a:off x="2507812" y="2773508"/>
            <a:ext cx="1319312" cy="3637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E897277-C553-419D-B514-EF986479423D}"/>
              </a:ext>
            </a:extLst>
          </p:cNvPr>
          <p:cNvCxnSpPr>
            <a:cxnSpLocks/>
          </p:cNvCxnSpPr>
          <p:nvPr/>
        </p:nvCxnSpPr>
        <p:spPr>
          <a:xfrm flipV="1">
            <a:off x="2493930" y="3380588"/>
            <a:ext cx="1374290" cy="1515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8" name="组 21">
            <a:extLst>
              <a:ext uri="{FF2B5EF4-FFF2-40B4-BE49-F238E27FC236}">
                <a16:creationId xmlns:a16="http://schemas.microsoft.com/office/drawing/2014/main" id="{18CD4AEC-D5CA-4C6F-A97B-F0071AECB56C}"/>
              </a:ext>
            </a:extLst>
          </p:cNvPr>
          <p:cNvGrpSpPr/>
          <p:nvPr/>
        </p:nvGrpSpPr>
        <p:grpSpPr>
          <a:xfrm>
            <a:off x="8312717" y="2086462"/>
            <a:ext cx="3686612" cy="4442757"/>
            <a:chOff x="5842528" y="1709214"/>
            <a:chExt cx="3686612" cy="4442757"/>
          </a:xfrm>
        </p:grpSpPr>
        <p:grpSp>
          <p:nvGrpSpPr>
            <p:cNvPr id="29" name="组 24">
              <a:extLst>
                <a:ext uri="{FF2B5EF4-FFF2-40B4-BE49-F238E27FC236}">
                  <a16:creationId xmlns:a16="http://schemas.microsoft.com/office/drawing/2014/main" id="{A817E872-D947-415C-B21F-8B87FCF354E3}"/>
                </a:ext>
              </a:extLst>
            </p:cNvPr>
            <p:cNvGrpSpPr/>
            <p:nvPr/>
          </p:nvGrpSpPr>
          <p:grpSpPr>
            <a:xfrm>
              <a:off x="5842528" y="1709214"/>
              <a:ext cx="3686612" cy="2218167"/>
              <a:chOff x="9058973" y="1701192"/>
              <a:chExt cx="3686612" cy="2218167"/>
            </a:xfrm>
          </p:grpSpPr>
          <p:sp>
            <p:nvSpPr>
              <p:cNvPr id="31" name="右箭头 26">
                <a:extLst>
                  <a:ext uri="{FF2B5EF4-FFF2-40B4-BE49-F238E27FC236}">
                    <a16:creationId xmlns:a16="http://schemas.microsoft.com/office/drawing/2014/main" id="{565E2C28-98C5-491C-9D99-8C0DE9D31601}"/>
                  </a:ext>
                </a:extLst>
              </p:cNvPr>
              <p:cNvSpPr/>
              <p:nvPr/>
            </p:nvSpPr>
            <p:spPr>
              <a:xfrm>
                <a:off x="9058973" y="2872224"/>
                <a:ext cx="341258" cy="1047135"/>
              </a:xfrm>
              <a:prstGeom prst="rightArrow">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矩形 32">
                <a:extLst>
                  <a:ext uri="{FF2B5EF4-FFF2-40B4-BE49-F238E27FC236}">
                    <a16:creationId xmlns:a16="http://schemas.microsoft.com/office/drawing/2014/main" id="{1829B027-A39E-42D8-9517-5633C68E6A13}"/>
                  </a:ext>
                </a:extLst>
              </p:cNvPr>
              <p:cNvSpPr/>
              <p:nvPr/>
            </p:nvSpPr>
            <p:spPr>
              <a:xfrm>
                <a:off x="9484430" y="1701192"/>
                <a:ext cx="3261155" cy="175894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3200"/>
                  </a:lnSpc>
                </a:pPr>
                <a:r>
                  <a:rPr lang="zh-CN" altLang="en-US" sz="2200" b="1" dirty="0">
                    <a:latin typeface="微软雅黑" panose="020B0503020204020204" pitchFamily="34" charset="-122"/>
                    <a:ea typeface="微软雅黑" panose="020B0503020204020204" pitchFamily="34" charset="-122"/>
                  </a:rPr>
                  <a:t>模型取得巨大成功，因此他们荣获了</a:t>
                </a:r>
                <a:r>
                  <a:rPr lang="en-US" altLang="zh-CN" sz="2200" b="1" dirty="0">
                    <a:latin typeface="微软雅黑" panose="020B0503020204020204" pitchFamily="34" charset="-122"/>
                    <a:ea typeface="微软雅黑" panose="020B0503020204020204" pitchFamily="34" charset="-122"/>
                  </a:rPr>
                  <a:t>1975</a:t>
                </a:r>
                <a:r>
                  <a:rPr lang="zh-CN" altLang="en-US" sz="2200" b="1" dirty="0">
                    <a:latin typeface="微软雅黑" panose="020B0503020204020204" pitchFamily="34" charset="-122"/>
                    <a:ea typeface="微软雅黑" panose="020B0503020204020204" pitchFamily="34" charset="-122"/>
                  </a:rPr>
                  <a:t>年诺贝尔物理学奖</a:t>
                </a:r>
              </a:p>
              <a:p>
                <a:pPr algn="just">
                  <a:lnSpc>
                    <a:spcPts val="3800"/>
                  </a:lnSpc>
                </a:pPr>
                <a:endParaRPr lang="zh-CN" altLang="en-US" sz="2400" dirty="0">
                  <a:solidFill>
                    <a:srgbClr val="7030A0"/>
                  </a:solidFill>
                  <a:effectLst/>
                  <a:latin typeface="Helvetica" charset="0"/>
                </a:endParaRPr>
              </a:p>
            </p:txBody>
          </p:sp>
        </p:grpSp>
        <p:pic>
          <p:nvPicPr>
            <p:cNvPr id="30" name="图片 29">
              <a:extLst>
                <a:ext uri="{FF2B5EF4-FFF2-40B4-BE49-F238E27FC236}">
                  <a16:creationId xmlns:a16="http://schemas.microsoft.com/office/drawing/2014/main" id="{F417F757-5BA6-44D5-A62B-63F92FD20037}"/>
                </a:ext>
              </a:extLst>
            </p:cNvPr>
            <p:cNvPicPr>
              <a:picLocks noChangeAspect="1"/>
            </p:cNvPicPr>
            <p:nvPr/>
          </p:nvPicPr>
          <p:blipFill rotWithShape="1">
            <a:blip r:embed="rId7"/>
            <a:srcRect r="772" b="35822"/>
            <a:stretch/>
          </p:blipFill>
          <p:spPr>
            <a:xfrm>
              <a:off x="6318714" y="3132422"/>
              <a:ext cx="3196828" cy="3019549"/>
            </a:xfrm>
            <a:prstGeom prst="rect">
              <a:avLst/>
            </a:prstGeom>
          </p:spPr>
        </p:pic>
      </p:grpSp>
      <p:pic>
        <p:nvPicPr>
          <p:cNvPr id="23" name="图片 22">
            <a:extLst>
              <a:ext uri="{FF2B5EF4-FFF2-40B4-BE49-F238E27FC236}">
                <a16:creationId xmlns:a16="http://schemas.microsoft.com/office/drawing/2014/main" id="{5590B941-EA4D-4030-998D-BB2125D51EE6}"/>
              </a:ext>
            </a:extLst>
          </p:cNvPr>
          <p:cNvPicPr>
            <a:picLocks noChangeAspect="1"/>
          </p:cNvPicPr>
          <p:nvPr/>
        </p:nvPicPr>
        <p:blipFill>
          <a:blip r:embed="rId8"/>
          <a:stretch>
            <a:fillRect/>
          </a:stretch>
        </p:blipFill>
        <p:spPr>
          <a:xfrm>
            <a:off x="293008" y="3239097"/>
            <a:ext cx="429283" cy="1048603"/>
          </a:xfrm>
          <a:prstGeom prst="rect">
            <a:avLst/>
          </a:prstGeom>
        </p:spPr>
      </p:pic>
      <p:sp>
        <p:nvSpPr>
          <p:cNvPr id="19" name="文本框 18">
            <a:extLst>
              <a:ext uri="{FF2B5EF4-FFF2-40B4-BE49-F238E27FC236}">
                <a16:creationId xmlns:a16="http://schemas.microsoft.com/office/drawing/2014/main" id="{A828E95A-84C8-4359-A440-BBDBB5425C51}"/>
              </a:ext>
            </a:extLst>
          </p:cNvPr>
          <p:cNvSpPr txBox="1"/>
          <p:nvPr/>
        </p:nvSpPr>
        <p:spPr>
          <a:xfrm>
            <a:off x="1442523" y="6126572"/>
            <a:ext cx="6925777" cy="701474"/>
          </a:xfrm>
          <a:prstGeom prst="rect">
            <a:avLst/>
          </a:prstGeom>
          <a:noFill/>
        </p:spPr>
        <p:txBody>
          <a:bodyPr wrap="square">
            <a:spAutoFit/>
          </a:bodyPr>
          <a:lstStyle/>
          <a:p>
            <a:pPr eaLnBrk="1" hangingPunct="1">
              <a:lnSpc>
                <a:spcPts val="2500"/>
              </a:lnSpc>
              <a:spcBef>
                <a:spcPct val="0"/>
              </a:spcBef>
            </a:pPr>
            <a:r>
              <a:rPr lang="en-US" altLang="zh-CN" sz="1600" dirty="0">
                <a:solidFill>
                  <a:srgbClr val="0000FF"/>
                </a:solidFill>
                <a:latin typeface="Times New Roman" panose="02020603050405020304" pitchFamily="18" charset="0"/>
                <a:cs typeface="Times New Roman" panose="02020603050405020304" pitchFamily="18" charset="0"/>
              </a:rPr>
              <a:t>A. Bohr, Mat. </a:t>
            </a:r>
            <a:r>
              <a:rPr lang="en-US" altLang="zh-CN" sz="1600" dirty="0" err="1">
                <a:solidFill>
                  <a:srgbClr val="0000FF"/>
                </a:solidFill>
                <a:latin typeface="Times New Roman" panose="02020603050405020304" pitchFamily="18" charset="0"/>
                <a:cs typeface="Times New Roman" panose="02020603050405020304" pitchFamily="18" charset="0"/>
              </a:rPr>
              <a:t>Fys</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Medd</a:t>
            </a:r>
            <a:r>
              <a:rPr lang="en-US" altLang="zh-CN" sz="1600" dirty="0">
                <a:solidFill>
                  <a:srgbClr val="0000FF"/>
                </a:solidFill>
                <a:latin typeface="Times New Roman" panose="02020603050405020304" pitchFamily="18" charset="0"/>
                <a:cs typeface="Times New Roman" panose="02020603050405020304" pitchFamily="18" charset="0"/>
              </a:rPr>
              <a:t>. K. Dan. </a:t>
            </a:r>
            <a:r>
              <a:rPr lang="en-US" altLang="zh-CN" sz="1600" dirty="0" err="1">
                <a:solidFill>
                  <a:srgbClr val="0000FF"/>
                </a:solidFill>
                <a:latin typeface="Times New Roman" panose="02020603050405020304" pitchFamily="18" charset="0"/>
                <a:cs typeface="Times New Roman" panose="02020603050405020304" pitchFamily="18" charset="0"/>
              </a:rPr>
              <a:t>Vidensk</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Selsk</a:t>
            </a:r>
            <a:r>
              <a:rPr lang="en-US" altLang="zh-CN" sz="1600" dirty="0">
                <a:solidFill>
                  <a:srgbClr val="0000FF"/>
                </a:solidFill>
                <a:latin typeface="Times New Roman" panose="02020603050405020304" pitchFamily="18" charset="0"/>
                <a:cs typeface="Times New Roman" panose="02020603050405020304" pitchFamily="18" charset="0"/>
              </a:rPr>
              <a:t>. 26, 14 (1952).</a:t>
            </a:r>
          </a:p>
          <a:p>
            <a:pPr eaLnBrk="1" hangingPunct="1">
              <a:lnSpc>
                <a:spcPts val="2500"/>
              </a:lnSpc>
              <a:spcBef>
                <a:spcPct val="0"/>
              </a:spcBef>
            </a:pPr>
            <a:r>
              <a:rPr lang="en-US" altLang="zh-CN" sz="1600" dirty="0">
                <a:solidFill>
                  <a:srgbClr val="0000FF"/>
                </a:solidFill>
                <a:latin typeface="Times New Roman" panose="02020603050405020304" pitchFamily="18" charset="0"/>
                <a:cs typeface="Times New Roman" panose="02020603050405020304" pitchFamily="18" charset="0"/>
              </a:rPr>
              <a:t>A. Bohr &amp; Mottelson, Mat. </a:t>
            </a:r>
            <a:r>
              <a:rPr lang="en-US" altLang="zh-CN" sz="1600" dirty="0" err="1">
                <a:solidFill>
                  <a:srgbClr val="0000FF"/>
                </a:solidFill>
                <a:latin typeface="Times New Roman" panose="02020603050405020304" pitchFamily="18" charset="0"/>
                <a:cs typeface="Times New Roman" panose="02020603050405020304" pitchFamily="18" charset="0"/>
              </a:rPr>
              <a:t>Fys</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Medd</a:t>
            </a:r>
            <a:r>
              <a:rPr lang="en-US" altLang="zh-CN" sz="1600" dirty="0">
                <a:solidFill>
                  <a:srgbClr val="0000FF"/>
                </a:solidFill>
                <a:latin typeface="Times New Roman" panose="02020603050405020304" pitchFamily="18" charset="0"/>
                <a:cs typeface="Times New Roman" panose="02020603050405020304" pitchFamily="18" charset="0"/>
              </a:rPr>
              <a:t>. K. Dan. </a:t>
            </a:r>
            <a:r>
              <a:rPr lang="en-US" altLang="zh-CN" sz="1600" dirty="0" err="1">
                <a:solidFill>
                  <a:srgbClr val="0000FF"/>
                </a:solidFill>
                <a:latin typeface="Times New Roman" panose="02020603050405020304" pitchFamily="18" charset="0"/>
                <a:cs typeface="Times New Roman" panose="02020603050405020304" pitchFamily="18" charset="0"/>
              </a:rPr>
              <a:t>Vidensk</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Selsk</a:t>
            </a:r>
            <a:r>
              <a:rPr lang="en-US" altLang="zh-CN" sz="1600" dirty="0">
                <a:solidFill>
                  <a:srgbClr val="0000FF"/>
                </a:solidFill>
                <a:latin typeface="Times New Roman" panose="02020603050405020304" pitchFamily="18" charset="0"/>
                <a:cs typeface="Times New Roman" panose="02020603050405020304" pitchFamily="18" charset="0"/>
              </a:rPr>
              <a:t>. 27, 16 (1953).</a:t>
            </a:r>
          </a:p>
        </p:txBody>
      </p:sp>
    </p:spTree>
    <p:extLst>
      <p:ext uri="{BB962C8B-B14F-4D97-AF65-F5344CB8AC3E}">
        <p14:creationId xmlns:p14="http://schemas.microsoft.com/office/powerpoint/2010/main" val="337812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E37CCB25-261E-59B0-A290-1870BBB627B4}"/>
              </a:ext>
            </a:extLst>
          </p:cNvPr>
          <p:cNvSpPr/>
          <p:nvPr/>
        </p:nvSpPr>
        <p:spPr>
          <a:xfrm>
            <a:off x="3245005" y="6289288"/>
            <a:ext cx="5982629" cy="512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核裂变：</a:t>
            </a:r>
            <a:r>
              <a:rPr lang="en-US" altLang="zh-CN" sz="3400" b="1" baseline="30000" dirty="0">
                <a:latin typeface="Microsoft YaHei" charset="-122"/>
                <a:ea typeface="Microsoft YaHei" charset="-122"/>
                <a:cs typeface="Microsoft YaHei" charset="-122"/>
              </a:rPr>
              <a:t>180</a:t>
            </a:r>
            <a:r>
              <a:rPr lang="en-US" altLang="zh-CN" sz="3400" b="1" dirty="0">
                <a:latin typeface="Microsoft YaHei" charset="-122"/>
                <a:ea typeface="Microsoft YaHei" charset="-122"/>
                <a:cs typeface="Microsoft YaHei" charset="-122"/>
              </a:rPr>
              <a:t>Hg</a:t>
            </a:r>
            <a:r>
              <a:rPr lang="zh-CN" altLang="en-US" sz="3400" b="1" dirty="0">
                <a:latin typeface="Microsoft YaHei" charset="-122"/>
                <a:ea typeface="Microsoft YaHei" charset="-122"/>
                <a:cs typeface="Microsoft YaHei" charset="-122"/>
              </a:rPr>
              <a:t>新型不对称裂变</a:t>
            </a:r>
          </a:p>
        </p:txBody>
      </p:sp>
      <p:sp>
        <p:nvSpPr>
          <p:cNvPr id="5" name="灯片编号占位符 4">
            <a:extLst>
              <a:ext uri="{FF2B5EF4-FFF2-40B4-BE49-F238E27FC236}">
                <a16:creationId xmlns:a16="http://schemas.microsoft.com/office/drawing/2014/main" id="{A8377AE8-D850-9729-EE2F-4C58B89E2356}"/>
              </a:ext>
            </a:extLst>
          </p:cNvPr>
          <p:cNvSpPr>
            <a:spLocks noGrp="1"/>
          </p:cNvSpPr>
          <p:nvPr>
            <p:ph type="sldNum" sz="quarter" idx="12"/>
          </p:nvPr>
        </p:nvSpPr>
        <p:spPr/>
        <p:txBody>
          <a:bodyPr/>
          <a:lstStyle/>
          <a:p>
            <a:fld id="{62882B55-B6B2-497F-8568-5D2D4C04CE38}" type="slidenum">
              <a:rPr lang="zh-CN" altLang="en-US" smtClean="0"/>
              <a:t>40</a:t>
            </a:fld>
            <a:endParaRPr lang="zh-CN" altLang="en-US"/>
          </a:p>
        </p:txBody>
      </p:sp>
      <p:sp>
        <p:nvSpPr>
          <p:cNvPr id="32" name="Rectangle 48">
            <a:extLst>
              <a:ext uri="{FF2B5EF4-FFF2-40B4-BE49-F238E27FC236}">
                <a16:creationId xmlns:a16="http://schemas.microsoft.com/office/drawing/2014/main" id="{D8A1E326-A398-9D44-7D2C-08536F4AB1CF}"/>
              </a:ext>
            </a:extLst>
          </p:cNvPr>
          <p:cNvSpPr/>
          <p:nvPr/>
        </p:nvSpPr>
        <p:spPr>
          <a:xfrm>
            <a:off x="1359276" y="6330942"/>
            <a:ext cx="6321835" cy="381258"/>
          </a:xfrm>
          <a:prstGeom prst="rect">
            <a:avLst/>
          </a:prstGeom>
          <a:noFill/>
        </p:spPr>
        <p:txBody>
          <a:bodyPr wrap="square">
            <a:spAutoFit/>
          </a:bodyPr>
          <a:lstStyle/>
          <a:p>
            <a:pPr fontAlgn="base">
              <a:lnSpc>
                <a:spcPct val="130000"/>
              </a:lnSpc>
              <a:spcBef>
                <a:spcPct val="0"/>
              </a:spcBef>
              <a:spcAft>
                <a:spcPct val="0"/>
              </a:spcAft>
            </a:pPr>
            <a:r>
              <a:rPr lang="en-US" altLang="zh-CN" sz="1600" i="1" dirty="0">
                <a:solidFill>
                  <a:schemeClr val="accent5">
                    <a:lumMod val="75000"/>
                  </a:schemeClr>
                </a:solidFill>
                <a:latin typeface="微软雅黑" panose="020B0503020204020204" pitchFamily="34" charset="-122"/>
                <a:ea typeface="微软雅黑" panose="020B0503020204020204" pitchFamily="34" charset="-122"/>
                <a:sym typeface="+mn-ea"/>
              </a:rPr>
              <a:t>Andreyev, </a:t>
            </a:r>
            <a:r>
              <a:rPr lang="en-US" altLang="zh-CN" sz="1600" i="1" dirty="0" err="1">
                <a:solidFill>
                  <a:schemeClr val="accent5">
                    <a:lumMod val="75000"/>
                  </a:schemeClr>
                </a:solidFill>
                <a:latin typeface="微软雅黑" panose="020B0503020204020204" pitchFamily="34" charset="-122"/>
                <a:ea typeface="微软雅黑" panose="020B0503020204020204" pitchFamily="34" charset="-122"/>
                <a:sym typeface="+mn-ea"/>
              </a:rPr>
              <a:t>Nishio</a:t>
            </a:r>
            <a:r>
              <a:rPr lang="en-US" altLang="zh-CN" sz="1600" i="1" dirty="0">
                <a:solidFill>
                  <a:schemeClr val="accent5">
                    <a:lumMod val="75000"/>
                  </a:schemeClr>
                </a:solidFill>
                <a:latin typeface="微软雅黑" panose="020B0503020204020204" pitchFamily="34" charset="-122"/>
                <a:ea typeface="微软雅黑" panose="020B0503020204020204" pitchFamily="34" charset="-122"/>
                <a:sym typeface="+mn-ea"/>
              </a:rPr>
              <a:t> &amp; Schmidt</a:t>
            </a:r>
            <a:r>
              <a:rPr lang="en-US" sz="1600" i="1" dirty="0">
                <a:solidFill>
                  <a:schemeClr val="accent5">
                    <a:lumMod val="75000"/>
                  </a:schemeClr>
                </a:solidFill>
                <a:latin typeface="微软雅黑" panose="020B0503020204020204" pitchFamily="34" charset="-122"/>
                <a:ea typeface="微软雅黑" panose="020B0503020204020204" pitchFamily="34" charset="-122"/>
              </a:rPr>
              <a:t>, Rep. Prog. Phys. (2018)</a:t>
            </a:r>
            <a:endParaRPr lang="en-US" altLang="zh-CN" sz="1600" i="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327C332F-C745-4E9D-419C-200C088EEF96}"/>
              </a:ext>
            </a:extLst>
          </p:cNvPr>
          <p:cNvSpPr/>
          <p:nvPr/>
        </p:nvSpPr>
        <p:spPr>
          <a:xfrm>
            <a:off x="710100" y="1154929"/>
            <a:ext cx="6321835" cy="492443"/>
          </a:xfrm>
          <a:prstGeom prst="rect">
            <a:avLst/>
          </a:prstGeom>
        </p:spPr>
        <p:txBody>
          <a:bodyPr wrap="square">
            <a:spAutoFit/>
          </a:bodyPr>
          <a:lstStyle/>
          <a:p>
            <a:pPr marL="342900" indent="-342900" algn="just">
              <a:buFont typeface="Wingdings" charset="2"/>
              <a:buChar char="Ø"/>
            </a:pPr>
            <a:r>
              <a:rPr lang="zh-CN" altLang="en-US" sz="2600" b="1" dirty="0">
                <a:solidFill>
                  <a:srgbClr val="C00000"/>
                </a:solidFill>
                <a:latin typeface="微软雅黑" panose="020B0503020204020204" pitchFamily="34" charset="-122"/>
                <a:ea typeface="微软雅黑" panose="020B0503020204020204" pitchFamily="34" charset="-122"/>
                <a:cs typeface="Arial" pitchFamily="34" charset="0"/>
              </a:rPr>
              <a:t>低能裂变实验测量，截至</a:t>
            </a:r>
            <a:r>
              <a:rPr lang="en-US" altLang="zh-CN" sz="2600" b="1" dirty="0">
                <a:solidFill>
                  <a:srgbClr val="C00000"/>
                </a:solidFill>
                <a:latin typeface="微软雅黑" panose="020B0503020204020204" pitchFamily="34" charset="-122"/>
                <a:ea typeface="微软雅黑" panose="020B0503020204020204" pitchFamily="34" charset="-122"/>
                <a:cs typeface="Arial" pitchFamily="34" charset="0"/>
              </a:rPr>
              <a:t>2016</a:t>
            </a:r>
            <a:endParaRPr lang="zh-CN" altLang="en-US" sz="2600" b="1" dirty="0">
              <a:solidFill>
                <a:srgbClr val="C00000"/>
              </a:solidFill>
              <a:latin typeface="微软雅黑" panose="020B0503020204020204" pitchFamily="34" charset="-122"/>
              <a:ea typeface="微软雅黑" panose="020B0503020204020204" pitchFamily="34" charset="-122"/>
              <a:cs typeface="Arial" pitchFamily="34" charset="0"/>
            </a:endParaRPr>
          </a:p>
        </p:txBody>
      </p:sp>
      <p:pic>
        <p:nvPicPr>
          <p:cNvPr id="4" name="图片 3">
            <a:extLst>
              <a:ext uri="{FF2B5EF4-FFF2-40B4-BE49-F238E27FC236}">
                <a16:creationId xmlns:a16="http://schemas.microsoft.com/office/drawing/2014/main" id="{6B1713FA-3F32-E836-36AC-510E298E615F}"/>
              </a:ext>
            </a:extLst>
          </p:cNvPr>
          <p:cNvPicPr>
            <a:picLocks noChangeAspect="1"/>
          </p:cNvPicPr>
          <p:nvPr/>
        </p:nvPicPr>
        <p:blipFill>
          <a:blip r:embed="rId3"/>
          <a:stretch>
            <a:fillRect/>
          </a:stretch>
        </p:blipFill>
        <p:spPr>
          <a:xfrm>
            <a:off x="780580" y="1836135"/>
            <a:ext cx="8126950" cy="4468564"/>
          </a:xfrm>
          <a:prstGeom prst="rect">
            <a:avLst/>
          </a:prstGeom>
        </p:spPr>
      </p:pic>
      <p:grpSp>
        <p:nvGrpSpPr>
          <p:cNvPr id="31" name="组合 30">
            <a:extLst>
              <a:ext uri="{FF2B5EF4-FFF2-40B4-BE49-F238E27FC236}">
                <a16:creationId xmlns:a16="http://schemas.microsoft.com/office/drawing/2014/main" id="{4D74430A-10E6-9924-4E52-986C864E3F07}"/>
              </a:ext>
            </a:extLst>
          </p:cNvPr>
          <p:cNvGrpSpPr/>
          <p:nvPr/>
        </p:nvGrpSpPr>
        <p:grpSpPr>
          <a:xfrm>
            <a:off x="8658270" y="913692"/>
            <a:ext cx="3486473" cy="5860003"/>
            <a:chOff x="8658270" y="913692"/>
            <a:chExt cx="3486473" cy="5860003"/>
          </a:xfrm>
        </p:grpSpPr>
        <p:grpSp>
          <p:nvGrpSpPr>
            <p:cNvPr id="28" name="组合 27">
              <a:extLst>
                <a:ext uri="{FF2B5EF4-FFF2-40B4-BE49-F238E27FC236}">
                  <a16:creationId xmlns:a16="http://schemas.microsoft.com/office/drawing/2014/main" id="{D7036FF8-30AA-68C3-9F9E-98EC3DBB7CD6}"/>
                </a:ext>
              </a:extLst>
            </p:cNvPr>
            <p:cNvGrpSpPr/>
            <p:nvPr/>
          </p:nvGrpSpPr>
          <p:grpSpPr>
            <a:xfrm>
              <a:off x="8658270" y="913692"/>
              <a:ext cx="3471780" cy="5552554"/>
              <a:chOff x="8658270" y="913692"/>
              <a:chExt cx="3471780" cy="5552554"/>
            </a:xfrm>
          </p:grpSpPr>
          <p:grpSp>
            <p:nvGrpSpPr>
              <p:cNvPr id="16" name="组合 15">
                <a:extLst>
                  <a:ext uri="{FF2B5EF4-FFF2-40B4-BE49-F238E27FC236}">
                    <a16:creationId xmlns:a16="http://schemas.microsoft.com/office/drawing/2014/main" id="{ED7F383B-89B9-8B84-0353-767381EA6DFD}"/>
                  </a:ext>
                </a:extLst>
              </p:cNvPr>
              <p:cNvGrpSpPr/>
              <p:nvPr/>
            </p:nvGrpSpPr>
            <p:grpSpPr>
              <a:xfrm>
                <a:off x="9670536" y="1154929"/>
                <a:ext cx="2290497" cy="1144347"/>
                <a:chOff x="9471752" y="1871481"/>
                <a:chExt cx="2124088" cy="923939"/>
              </a:xfrm>
            </p:grpSpPr>
            <p:pic>
              <p:nvPicPr>
                <p:cNvPr id="12" name="图片 11">
                  <a:extLst>
                    <a:ext uri="{FF2B5EF4-FFF2-40B4-BE49-F238E27FC236}">
                      <a16:creationId xmlns:a16="http://schemas.microsoft.com/office/drawing/2014/main" id="{3BB337C1-434E-C911-D9D7-CACF6FE611B8}"/>
                    </a:ext>
                  </a:extLst>
                </p:cNvPr>
                <p:cNvPicPr>
                  <a:picLocks noChangeAspect="1"/>
                </p:cNvPicPr>
                <p:nvPr/>
              </p:nvPicPr>
              <p:blipFill>
                <a:blip r:embed="rId4"/>
                <a:stretch>
                  <a:fillRect/>
                </a:stretch>
              </p:blipFill>
              <p:spPr>
                <a:xfrm>
                  <a:off x="9471752" y="1871481"/>
                  <a:ext cx="2124088" cy="923939"/>
                </a:xfrm>
                <a:prstGeom prst="rect">
                  <a:avLst/>
                </a:prstGeom>
              </p:spPr>
            </p:pic>
            <p:sp>
              <p:nvSpPr>
                <p:cNvPr id="13" name="文本框 12">
                  <a:extLst>
                    <a:ext uri="{FF2B5EF4-FFF2-40B4-BE49-F238E27FC236}">
                      <a16:creationId xmlns:a16="http://schemas.microsoft.com/office/drawing/2014/main" id="{C97CFFCF-BD5F-5556-F956-736D0C078EDE}"/>
                    </a:ext>
                  </a:extLst>
                </p:cNvPr>
                <p:cNvSpPr txBox="1"/>
                <p:nvPr/>
              </p:nvSpPr>
              <p:spPr>
                <a:xfrm>
                  <a:off x="9651131" y="2153063"/>
                  <a:ext cx="768159" cy="461665"/>
                </a:xfrm>
                <a:prstGeom prst="rect">
                  <a:avLst/>
                </a:prstGeom>
                <a:noFill/>
              </p:spPr>
              <p:txBody>
                <a:bodyPr wrap="square" rtlCol="0">
                  <a:spAutoFit/>
                </a:bodyPr>
                <a:lstStyle/>
                <a:p>
                  <a:pPr algn="l"/>
                  <a:r>
                    <a:rPr lang="en-US" altLang="zh-CN" sz="2400" b="1" baseline="30000" dirty="0">
                      <a:latin typeface="微软雅黑" panose="020B0503020204020204" pitchFamily="34" charset="-122"/>
                      <a:ea typeface="微软雅黑" panose="020B0503020204020204" pitchFamily="34" charset="-122"/>
                    </a:rPr>
                    <a:t>90</a:t>
                  </a:r>
                  <a:r>
                    <a:rPr lang="en-US" altLang="zh-CN" sz="2400" b="1" dirty="0">
                      <a:latin typeface="微软雅黑" panose="020B0503020204020204" pitchFamily="34" charset="-122"/>
                      <a:ea typeface="微软雅黑" panose="020B0503020204020204" pitchFamily="34" charset="-122"/>
                    </a:rPr>
                    <a:t>Zr</a:t>
                  </a:r>
                  <a:endParaRPr lang="zh-CN" altLang="en-US"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DDEBD6FA-FA6C-EE16-4847-7E6E889758AC}"/>
                    </a:ext>
                  </a:extLst>
                </p:cNvPr>
                <p:cNvSpPr txBox="1"/>
                <p:nvPr/>
              </p:nvSpPr>
              <p:spPr>
                <a:xfrm>
                  <a:off x="10666762" y="2169461"/>
                  <a:ext cx="807943" cy="372746"/>
                </a:xfrm>
                <a:prstGeom prst="rect">
                  <a:avLst/>
                </a:prstGeom>
                <a:noFill/>
              </p:spPr>
              <p:txBody>
                <a:bodyPr wrap="square" rtlCol="0">
                  <a:spAutoFit/>
                </a:bodyPr>
                <a:lstStyle/>
                <a:p>
                  <a:r>
                    <a:rPr lang="en-US" altLang="zh-CN" sz="2400" b="1" baseline="30000" dirty="0">
                      <a:latin typeface="微软雅黑" panose="020B0503020204020204" pitchFamily="34" charset="-122"/>
                      <a:ea typeface="微软雅黑" panose="020B0503020204020204" pitchFamily="34" charset="-122"/>
                    </a:rPr>
                    <a:t>90</a:t>
                  </a:r>
                  <a:r>
                    <a:rPr lang="en-US" altLang="zh-CN" sz="2400" b="1" dirty="0">
                      <a:latin typeface="微软雅黑" panose="020B0503020204020204" pitchFamily="34" charset="-122"/>
                      <a:ea typeface="微软雅黑" panose="020B0503020204020204" pitchFamily="34" charset="-122"/>
                    </a:rPr>
                    <a:t>Zr</a:t>
                  </a:r>
                  <a:endParaRPr lang="zh-CN" altLang="en-US" b="1" dirty="0">
                    <a:latin typeface="微软雅黑" panose="020B0503020204020204" pitchFamily="34" charset="-122"/>
                    <a:ea typeface="微软雅黑" panose="020B0503020204020204" pitchFamily="34" charset="-122"/>
                  </a:endParaRPr>
                </a:p>
              </p:txBody>
            </p:sp>
          </p:grpSp>
          <p:pic>
            <p:nvPicPr>
              <p:cNvPr id="20" name="图片 19">
                <a:extLst>
                  <a:ext uri="{FF2B5EF4-FFF2-40B4-BE49-F238E27FC236}">
                    <a16:creationId xmlns:a16="http://schemas.microsoft.com/office/drawing/2014/main" id="{6F112AD4-E03A-DB1C-43CF-03D0715E74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75670" y="4264981"/>
                <a:ext cx="3029851" cy="2201265"/>
              </a:xfrm>
              <a:prstGeom prst="rect">
                <a:avLst/>
              </a:prstGeom>
            </p:spPr>
          </p:pic>
          <p:sp>
            <p:nvSpPr>
              <p:cNvPr id="22" name="文本框 21">
                <a:extLst>
                  <a:ext uri="{FF2B5EF4-FFF2-40B4-BE49-F238E27FC236}">
                    <a16:creationId xmlns:a16="http://schemas.microsoft.com/office/drawing/2014/main" id="{F7E38AD8-EE7C-7CD6-7C0D-F14AF5331085}"/>
                  </a:ext>
                </a:extLst>
              </p:cNvPr>
              <p:cNvSpPr txBox="1"/>
              <p:nvPr/>
            </p:nvSpPr>
            <p:spPr>
              <a:xfrm>
                <a:off x="10965830" y="2481956"/>
                <a:ext cx="954107"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理论上</a:t>
                </a:r>
                <a:endParaRPr lang="zh-CN" altLang="en-US" b="1"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3C465A87-0093-3379-601B-B2AAD22C2875}"/>
                  </a:ext>
                </a:extLst>
              </p:cNvPr>
              <p:cNvSpPr txBox="1"/>
              <p:nvPr/>
            </p:nvSpPr>
            <p:spPr>
              <a:xfrm>
                <a:off x="8658270" y="913692"/>
                <a:ext cx="1415772" cy="461665"/>
              </a:xfrm>
              <a:prstGeom prst="rect">
                <a:avLst/>
              </a:prstGeom>
              <a:noFill/>
            </p:spPr>
            <p:txBody>
              <a:bodyPr wrap="none" rtlCol="0">
                <a:spAutoFit/>
              </a:bodyPr>
              <a:lstStyle/>
              <a:p>
                <a:pPr algn="l"/>
                <a:r>
                  <a:rPr lang="zh-CN" altLang="en-US" sz="2400" b="1" dirty="0">
                    <a:solidFill>
                      <a:srgbClr val="C00000"/>
                    </a:solidFill>
                    <a:latin typeface="微软雅黑" panose="020B0503020204020204" pitchFamily="34" charset="-122"/>
                    <a:ea typeface="微软雅黑" panose="020B0503020204020204" pitchFamily="34" charset="-122"/>
                  </a:rPr>
                  <a:t>“双幻”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3" name="直接箭头连接符 22">
                <a:extLst>
                  <a:ext uri="{FF2B5EF4-FFF2-40B4-BE49-F238E27FC236}">
                    <a16:creationId xmlns:a16="http://schemas.microsoft.com/office/drawing/2014/main" id="{00ADEB8B-E651-C348-8C52-C4293DE3E7D5}"/>
                  </a:ext>
                </a:extLst>
              </p:cNvPr>
              <p:cNvCxnSpPr>
                <a:cxnSpLocks/>
              </p:cNvCxnSpPr>
              <p:nvPr/>
            </p:nvCxnSpPr>
            <p:spPr>
              <a:xfrm>
                <a:off x="9354536" y="1334015"/>
                <a:ext cx="293354" cy="2143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2551201-A83F-E09F-5ECB-0E9F3E86BC6A}"/>
                  </a:ext>
                </a:extLst>
              </p:cNvPr>
              <p:cNvSpPr txBox="1"/>
              <p:nvPr/>
            </p:nvSpPr>
            <p:spPr>
              <a:xfrm>
                <a:off x="10166407" y="3062997"/>
                <a:ext cx="1298753" cy="584775"/>
              </a:xfrm>
              <a:prstGeom prst="rect">
                <a:avLst/>
              </a:prstGeom>
              <a:noFill/>
            </p:spPr>
            <p:txBody>
              <a:bodyPr wrap="none" rtlCol="0">
                <a:spAutoFit/>
              </a:bodyPr>
              <a:lstStyle/>
              <a:p>
                <a:pPr algn="l"/>
                <a:r>
                  <a:rPr lang="en-US" altLang="zh-CN" sz="3200" b="1" baseline="30000" dirty="0">
                    <a:latin typeface="微软雅黑" panose="020B0503020204020204" pitchFamily="34" charset="-122"/>
                    <a:ea typeface="微软雅黑" panose="020B0503020204020204" pitchFamily="34" charset="-122"/>
                  </a:rPr>
                  <a:t>180</a:t>
                </a:r>
                <a:r>
                  <a:rPr lang="en-US" altLang="zh-CN" sz="3200" b="1" dirty="0">
                    <a:latin typeface="微软雅黑" panose="020B0503020204020204" pitchFamily="34" charset="-122"/>
                    <a:ea typeface="微软雅黑" panose="020B0503020204020204" pitchFamily="34" charset="-122"/>
                  </a:rPr>
                  <a:t>Hg</a:t>
                </a:r>
                <a:endParaRPr lang="zh-CN" altLang="en-US" b="1" dirty="0">
                  <a:latin typeface="微软雅黑" panose="020B0503020204020204" pitchFamily="34" charset="-122"/>
                  <a:ea typeface="微软雅黑" panose="020B0503020204020204" pitchFamily="34" charset="-122"/>
                </a:endParaRPr>
              </a:p>
            </p:txBody>
          </p:sp>
          <p:sp>
            <p:nvSpPr>
              <p:cNvPr id="25" name="箭头: 上 24">
                <a:extLst>
                  <a:ext uri="{FF2B5EF4-FFF2-40B4-BE49-F238E27FC236}">
                    <a16:creationId xmlns:a16="http://schemas.microsoft.com/office/drawing/2014/main" id="{B161E139-566D-B9B3-5D9A-4A2814B486E8}"/>
                  </a:ext>
                </a:extLst>
              </p:cNvPr>
              <p:cNvSpPr/>
              <p:nvPr/>
            </p:nvSpPr>
            <p:spPr>
              <a:xfrm>
                <a:off x="10533796" y="2420290"/>
                <a:ext cx="416613" cy="4486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5D8A4AEE-7F87-E825-CF08-9A94A2EA69C0}"/>
                  </a:ext>
                </a:extLst>
              </p:cNvPr>
              <p:cNvSpPr/>
              <p:nvPr/>
            </p:nvSpPr>
            <p:spPr>
              <a:xfrm>
                <a:off x="10513957" y="3793906"/>
                <a:ext cx="388411" cy="443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78A1B433-D1D2-5C4A-CD3C-270C81811190}"/>
                  </a:ext>
                </a:extLst>
              </p:cNvPr>
              <p:cNvSpPr txBox="1"/>
              <p:nvPr/>
            </p:nvSpPr>
            <p:spPr>
              <a:xfrm>
                <a:off x="10919462" y="3780950"/>
                <a:ext cx="1210588"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实验观测</a:t>
                </a:r>
                <a:endParaRPr lang="zh-CN" altLang="en-US" b="1" dirty="0">
                  <a:latin typeface="微软雅黑" panose="020B0503020204020204" pitchFamily="34" charset="-122"/>
                  <a:ea typeface="微软雅黑" panose="020B0503020204020204" pitchFamily="34" charset="-122"/>
                </a:endParaRPr>
              </a:p>
            </p:txBody>
          </p:sp>
        </p:grpSp>
        <p:sp>
          <p:nvSpPr>
            <p:cNvPr id="33" name="Rectangle 48">
              <a:extLst>
                <a:ext uri="{FF2B5EF4-FFF2-40B4-BE49-F238E27FC236}">
                  <a16:creationId xmlns:a16="http://schemas.microsoft.com/office/drawing/2014/main" id="{0D4BB100-5717-1FB8-1464-EC889E1C9B15}"/>
                </a:ext>
              </a:extLst>
            </p:cNvPr>
            <p:cNvSpPr/>
            <p:nvPr/>
          </p:nvSpPr>
          <p:spPr>
            <a:xfrm>
              <a:off x="9269899" y="6392437"/>
              <a:ext cx="2874844" cy="381258"/>
            </a:xfrm>
            <a:prstGeom prst="rect">
              <a:avLst/>
            </a:prstGeom>
            <a:noFill/>
          </p:spPr>
          <p:txBody>
            <a:bodyPr wrap="square">
              <a:spAutoFit/>
            </a:bodyPr>
            <a:lstStyle/>
            <a:p>
              <a:pPr fontAlgn="base">
                <a:lnSpc>
                  <a:spcPct val="130000"/>
                </a:lnSpc>
                <a:spcBef>
                  <a:spcPct val="0"/>
                </a:spcBef>
                <a:spcAft>
                  <a:spcPct val="0"/>
                </a:spcAft>
              </a:pPr>
              <a:r>
                <a:rPr lang="en-US" altLang="zh-CN" sz="1600" i="1" dirty="0">
                  <a:solidFill>
                    <a:schemeClr val="accent5">
                      <a:lumMod val="75000"/>
                    </a:schemeClr>
                  </a:solidFill>
                  <a:latin typeface="微软雅黑" panose="020B0503020204020204" pitchFamily="34" charset="-122"/>
                  <a:ea typeface="微软雅黑" panose="020B0503020204020204" pitchFamily="34" charset="-122"/>
                  <a:sym typeface="+mn-ea"/>
                </a:rPr>
                <a:t>Andreyev et al., </a:t>
              </a:r>
              <a:r>
                <a:rPr lang="en-US" sz="1600" i="1" dirty="0">
                  <a:solidFill>
                    <a:schemeClr val="accent5">
                      <a:lumMod val="75000"/>
                    </a:schemeClr>
                  </a:solidFill>
                  <a:latin typeface="微软雅黑" panose="020B0503020204020204" pitchFamily="34" charset="-122"/>
                  <a:ea typeface="微软雅黑" panose="020B0503020204020204" pitchFamily="34" charset="-122"/>
                </a:rPr>
                <a:t>PRL (2010)</a:t>
              </a:r>
              <a:endParaRPr lang="en-US" altLang="zh-CN" sz="1600" i="1" dirty="0">
                <a:solidFill>
                  <a:schemeClr val="accent5">
                    <a:lumMod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817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p:nvPr/>
        </p:nvSpPr>
        <p:spPr>
          <a:xfrm>
            <a:off x="3336758" y="6367958"/>
            <a:ext cx="5646821" cy="2666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660400" y="191529"/>
            <a:ext cx="1901825" cy="687820"/>
          </a:xfrm>
        </p:spPr>
        <p:txBody>
          <a:bodyPr>
            <a:normAutofit/>
          </a:bodyPr>
          <a:lstStyle/>
          <a:p>
            <a:r>
              <a:rPr lang="zh-CN" altLang="en-US" sz="3400" b="1" dirty="0">
                <a:latin typeface="Microsoft YaHei" charset="-122"/>
                <a:ea typeface="Microsoft YaHei" charset="-122"/>
              </a:rPr>
              <a:t>实验进展</a:t>
            </a:r>
          </a:p>
        </p:txBody>
      </p:sp>
      <p:sp>
        <p:nvSpPr>
          <p:cNvPr id="16" name="Rectangle 2"/>
          <p:cNvSpPr>
            <a:spLocks noGrp="1" noChangeArrowheads="1"/>
          </p:cNvSpPr>
          <p:nvPr/>
        </p:nvSpPr>
        <p:spPr>
          <a:xfrm>
            <a:off x="1146878" y="788614"/>
            <a:ext cx="4392930" cy="449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zh-CN" altLang="x-none" sz="2400" b="1">
                <a:solidFill>
                  <a:srgbClr val="FFFFFF"/>
                </a:solidFill>
                <a:latin typeface="微软雅黑" panose="020B0503020204020204" charset="-122"/>
                <a:ea typeface="微软雅黑" panose="020B0503020204020204" charset="-122"/>
              </a:rPr>
              <a:t>用途广泛的核</a:t>
            </a:r>
            <a:r>
              <a:rPr lang="zh-CN" altLang="en-US" sz="2400" b="1">
                <a:solidFill>
                  <a:srgbClr val="FFFFFF"/>
                </a:solidFill>
                <a:latin typeface="微软雅黑" panose="020B0503020204020204" charset="-122"/>
                <a:ea typeface="微软雅黑" panose="020B0503020204020204" charset="-122"/>
              </a:rPr>
              <a:t>物理</a:t>
            </a:r>
          </a:p>
        </p:txBody>
      </p:sp>
      <p:sp>
        <p:nvSpPr>
          <p:cNvPr id="3" name="灯片编号占位符 2"/>
          <p:cNvSpPr>
            <a:spLocks noGrp="1"/>
          </p:cNvSpPr>
          <p:nvPr>
            <p:ph type="sldNum" sz="quarter" idx="12"/>
          </p:nvPr>
        </p:nvSpPr>
        <p:spPr>
          <a:xfrm>
            <a:off x="9114027" y="6432566"/>
            <a:ext cx="2834812" cy="358649"/>
          </a:xfrm>
        </p:spPr>
        <p:txBody>
          <a:bodyPr/>
          <a:lstStyle/>
          <a:p>
            <a:fld id="{62882B55-B6B2-497F-8568-5D2D4C04CE38}" type="slidenum">
              <a:rPr lang="zh-CN" altLang="en-US" smtClean="0"/>
              <a:t>41</a:t>
            </a:fld>
            <a:endParaRPr lang="zh-CN" altLang="en-US"/>
          </a:p>
        </p:txBody>
      </p:sp>
      <p:sp>
        <p:nvSpPr>
          <p:cNvPr id="21" name="TextBox 1">
            <a:extLst>
              <a:ext uri="{FF2B5EF4-FFF2-40B4-BE49-F238E27FC236}">
                <a16:creationId xmlns:a16="http://schemas.microsoft.com/office/drawing/2014/main" id="{E2137C96-5DBC-541A-88D7-A476C893791B}"/>
              </a:ext>
            </a:extLst>
          </p:cNvPr>
          <p:cNvSpPr txBox="1">
            <a:spLocks noChangeArrowheads="1"/>
          </p:cNvSpPr>
          <p:nvPr/>
        </p:nvSpPr>
        <p:spPr bwMode="auto">
          <a:xfrm>
            <a:off x="5406563" y="1126372"/>
            <a:ext cx="7035520" cy="116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 typeface="Wingdings" panose="05000000000000000000" pitchFamily="2" charset="2"/>
              <a:buChar char="Ø"/>
            </a:pPr>
            <a:r>
              <a:rPr lang="en-US" altLang="zh-CN" sz="2000" dirty="0">
                <a:latin typeface="Arial" panose="020B0604020202020204" pitchFamily="34" charset="0"/>
              </a:rPr>
              <a:t>Excitation energy dependence of </a:t>
            </a:r>
            <a:r>
              <a:rPr lang="en-US" altLang="zh-CN" sz="2000" dirty="0" err="1">
                <a:latin typeface="Arial" panose="020B0604020202020204" pitchFamily="34" charset="0"/>
              </a:rPr>
              <a:t>fragmentmass</a:t>
            </a:r>
            <a:r>
              <a:rPr lang="en-US" altLang="zh-CN" sz="2000" dirty="0">
                <a:latin typeface="Arial" panose="020B0604020202020204" pitchFamily="34" charset="0"/>
              </a:rPr>
              <a:t> distributions from fission of </a:t>
            </a:r>
            <a:r>
              <a:rPr lang="en-US" altLang="zh-CN" sz="2000" baseline="30000" dirty="0">
                <a:latin typeface="Arial" panose="020B0604020202020204" pitchFamily="34" charset="0"/>
              </a:rPr>
              <a:t>180,190</a:t>
            </a:r>
            <a:r>
              <a:rPr lang="en-US" altLang="zh-CN" sz="2000" dirty="0">
                <a:latin typeface="Arial" panose="020B0604020202020204" pitchFamily="34" charset="0"/>
              </a:rPr>
              <a:t>Hg formed in fusion reactions of </a:t>
            </a:r>
            <a:r>
              <a:rPr lang="en-US" altLang="zh-CN" sz="2000" baseline="30000" dirty="0">
                <a:latin typeface="Arial" panose="020B0604020202020204" pitchFamily="34" charset="0"/>
              </a:rPr>
              <a:t>36</a:t>
            </a:r>
            <a:r>
              <a:rPr lang="en-US" altLang="zh-CN" sz="2000" dirty="0">
                <a:latin typeface="Arial" panose="020B0604020202020204" pitchFamily="34" charset="0"/>
              </a:rPr>
              <a:t>Ar + </a:t>
            </a:r>
            <a:r>
              <a:rPr lang="en-US" altLang="zh-CN" sz="2000" baseline="30000" dirty="0">
                <a:latin typeface="Arial" panose="020B0604020202020204" pitchFamily="34" charset="0"/>
              </a:rPr>
              <a:t>144,154</a:t>
            </a:r>
            <a:r>
              <a:rPr lang="en-US" altLang="zh-CN" sz="2000" dirty="0">
                <a:latin typeface="Arial" panose="020B0604020202020204" pitchFamily="34" charset="0"/>
              </a:rPr>
              <a:t>Sm</a:t>
            </a:r>
            <a:endParaRPr lang="en-US" altLang="zh-CN" sz="1800" dirty="0">
              <a:latin typeface="Arial" panose="020B0604020202020204" pitchFamily="34" charset="0"/>
            </a:endParaRPr>
          </a:p>
        </p:txBody>
      </p:sp>
      <p:sp>
        <p:nvSpPr>
          <p:cNvPr id="22" name="TextBox 1">
            <a:extLst>
              <a:ext uri="{FF2B5EF4-FFF2-40B4-BE49-F238E27FC236}">
                <a16:creationId xmlns:a16="http://schemas.microsoft.com/office/drawing/2014/main" id="{209B0538-3971-A1F7-9A11-EA91ED9764FF}"/>
              </a:ext>
            </a:extLst>
          </p:cNvPr>
          <p:cNvSpPr txBox="1">
            <a:spLocks noChangeArrowheads="1"/>
          </p:cNvSpPr>
          <p:nvPr/>
        </p:nvSpPr>
        <p:spPr bwMode="auto">
          <a:xfrm>
            <a:off x="5406563" y="2772850"/>
            <a:ext cx="6779785" cy="79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 typeface="Wingdings" panose="05000000000000000000" pitchFamily="2" charset="2"/>
              <a:buChar char="Ø"/>
            </a:pPr>
            <a:r>
              <a:rPr lang="en-US" altLang="zh-CN" sz="2000" dirty="0">
                <a:latin typeface="Arial" panose="020B0604020202020204" pitchFamily="34" charset="0"/>
              </a:rPr>
              <a:t>Observation of mass-asymmetric fission of mercury nuclei in heavy ion fusion, </a:t>
            </a:r>
            <a:endParaRPr lang="en-US" altLang="zh-CN" sz="1800" dirty="0">
              <a:latin typeface="Arial" panose="020B0604020202020204" pitchFamily="34" charset="0"/>
            </a:endParaRPr>
          </a:p>
        </p:txBody>
      </p:sp>
      <p:sp>
        <p:nvSpPr>
          <p:cNvPr id="23" name="TextBox 1">
            <a:extLst>
              <a:ext uri="{FF2B5EF4-FFF2-40B4-BE49-F238E27FC236}">
                <a16:creationId xmlns:a16="http://schemas.microsoft.com/office/drawing/2014/main" id="{BE230EDA-EC04-7B52-4152-EECD0A22180A}"/>
              </a:ext>
            </a:extLst>
          </p:cNvPr>
          <p:cNvSpPr txBox="1">
            <a:spLocks noChangeArrowheads="1"/>
          </p:cNvSpPr>
          <p:nvPr/>
        </p:nvSpPr>
        <p:spPr bwMode="auto">
          <a:xfrm>
            <a:off x="5406563" y="4129021"/>
            <a:ext cx="7035520" cy="79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 typeface="Wingdings" panose="05000000000000000000" pitchFamily="2" charset="2"/>
              <a:buChar char="Ø"/>
            </a:pPr>
            <a:r>
              <a:rPr lang="en-US" altLang="zh-CN" sz="2000" dirty="0">
                <a:latin typeface="Arial" panose="020B0604020202020204" pitchFamily="34" charset="0"/>
              </a:rPr>
              <a:t>Fission fragment mass distribution in the </a:t>
            </a:r>
            <a:r>
              <a:rPr lang="en-US" altLang="zh-CN" sz="2000" baseline="30000" dirty="0">
                <a:latin typeface="Arial" panose="020B0604020202020204" pitchFamily="34" charset="0"/>
              </a:rPr>
              <a:t>32</a:t>
            </a:r>
            <a:r>
              <a:rPr lang="en-US" altLang="zh-CN" sz="2000" dirty="0">
                <a:latin typeface="Arial" panose="020B0604020202020204" pitchFamily="34" charset="0"/>
              </a:rPr>
              <a:t>S+</a:t>
            </a:r>
            <a:r>
              <a:rPr lang="en-US" altLang="zh-CN" sz="2000" baseline="30000" dirty="0">
                <a:latin typeface="Arial" panose="020B0604020202020204" pitchFamily="34" charset="0"/>
              </a:rPr>
              <a:t>144</a:t>
            </a:r>
            <a:r>
              <a:rPr lang="en-US" altLang="zh-CN" sz="2000" dirty="0">
                <a:latin typeface="Arial" panose="020B0604020202020204" pitchFamily="34" charset="0"/>
              </a:rPr>
              <a:t>Sm reaction</a:t>
            </a:r>
            <a:endParaRPr lang="en-US" altLang="zh-CN" sz="1800" dirty="0">
              <a:latin typeface="Arial" panose="020B0604020202020204" pitchFamily="34" charset="0"/>
            </a:endParaRPr>
          </a:p>
        </p:txBody>
      </p:sp>
      <p:sp>
        <p:nvSpPr>
          <p:cNvPr id="4" name="TextBox 1">
            <a:extLst>
              <a:ext uri="{FF2B5EF4-FFF2-40B4-BE49-F238E27FC236}">
                <a16:creationId xmlns:a16="http://schemas.microsoft.com/office/drawing/2014/main" id="{7AE26796-2502-13B5-8405-02BD14EF1897}"/>
              </a:ext>
            </a:extLst>
          </p:cNvPr>
          <p:cNvSpPr txBox="1">
            <a:spLocks noChangeArrowheads="1"/>
          </p:cNvSpPr>
          <p:nvPr/>
        </p:nvSpPr>
        <p:spPr bwMode="auto">
          <a:xfrm>
            <a:off x="5406563" y="6275426"/>
            <a:ext cx="5792007" cy="42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 typeface="Wingdings" panose="05000000000000000000" pitchFamily="2" charset="2"/>
              <a:buChar char="Ø"/>
            </a:pPr>
            <a:r>
              <a:rPr lang="en-US" altLang="zh-CN" sz="2000" dirty="0">
                <a:latin typeface="Arial" panose="020B0604020202020204" pitchFamily="34" charset="0"/>
              </a:rPr>
              <a:t>……</a:t>
            </a:r>
            <a:endParaRPr lang="en-US" altLang="zh-CN" sz="1800" dirty="0">
              <a:latin typeface="Arial" panose="020B0604020202020204" pitchFamily="34" charset="0"/>
            </a:endParaRPr>
          </a:p>
        </p:txBody>
      </p:sp>
      <p:sp>
        <p:nvSpPr>
          <p:cNvPr id="5" name="TextBox 1">
            <a:extLst>
              <a:ext uri="{FF2B5EF4-FFF2-40B4-BE49-F238E27FC236}">
                <a16:creationId xmlns:a16="http://schemas.microsoft.com/office/drawing/2014/main" id="{80649EE2-93D0-E74B-583F-AFEA1BB4CB45}"/>
              </a:ext>
            </a:extLst>
          </p:cNvPr>
          <p:cNvSpPr txBox="1">
            <a:spLocks noChangeArrowheads="1"/>
          </p:cNvSpPr>
          <p:nvPr/>
        </p:nvSpPr>
        <p:spPr bwMode="auto">
          <a:xfrm>
            <a:off x="5736366" y="2309211"/>
            <a:ext cx="5303059"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eaLnBrk="1" hangingPunct="1">
              <a:lnSpc>
                <a:spcPct val="120000"/>
              </a:lnSpc>
              <a:spcBef>
                <a:spcPct val="0"/>
              </a:spcBef>
              <a:buNone/>
            </a:pPr>
            <a:r>
              <a:rPr lang="en-US" altLang="zh-CN" sz="1800" b="1" dirty="0">
                <a:solidFill>
                  <a:srgbClr val="034C9C"/>
                </a:solidFill>
                <a:latin typeface="Arial" panose="020B0604020202020204" pitchFamily="34" charset="0"/>
                <a:ea typeface="+mn-ea"/>
              </a:rPr>
              <a:t>K. </a:t>
            </a:r>
            <a:r>
              <a:rPr lang="en-US" altLang="zh-CN" sz="1800" b="1" dirty="0" err="1">
                <a:solidFill>
                  <a:srgbClr val="034C9C"/>
                </a:solidFill>
                <a:latin typeface="Arial" panose="020B0604020202020204" pitchFamily="34" charset="0"/>
                <a:ea typeface="+mn-ea"/>
              </a:rPr>
              <a:t>Nishio</a:t>
            </a:r>
            <a:r>
              <a:rPr lang="en-US" altLang="zh-CN" sz="1800" b="1" dirty="0">
                <a:solidFill>
                  <a:srgbClr val="034C9C"/>
                </a:solidFill>
                <a:latin typeface="Arial" panose="020B0604020202020204" pitchFamily="34" charset="0"/>
                <a:ea typeface="+mn-ea"/>
              </a:rPr>
              <a:t> </a:t>
            </a:r>
            <a:r>
              <a:rPr lang="en-US" altLang="zh-CN" sz="1800" b="1" i="1" dirty="0">
                <a:solidFill>
                  <a:srgbClr val="034C9C"/>
                </a:solidFill>
                <a:latin typeface="Arial" panose="020B0604020202020204" pitchFamily="34" charset="0"/>
                <a:ea typeface="+mn-ea"/>
              </a:rPr>
              <a:t>et al</a:t>
            </a:r>
            <a:r>
              <a:rPr lang="en-US" altLang="zh-CN" sz="1800" b="1" dirty="0">
                <a:solidFill>
                  <a:srgbClr val="034C9C"/>
                </a:solidFill>
                <a:latin typeface="Arial" panose="020B0604020202020204" pitchFamily="34" charset="0"/>
                <a:ea typeface="+mn-ea"/>
              </a:rPr>
              <a:t>. PLB 748, 89 (2015).</a:t>
            </a:r>
          </a:p>
        </p:txBody>
      </p:sp>
      <p:sp>
        <p:nvSpPr>
          <p:cNvPr id="6" name="TextBox 1">
            <a:extLst>
              <a:ext uri="{FF2B5EF4-FFF2-40B4-BE49-F238E27FC236}">
                <a16:creationId xmlns:a16="http://schemas.microsoft.com/office/drawing/2014/main" id="{7F6B3BEC-BC8C-465D-3FAD-89CCFD654DFD}"/>
              </a:ext>
            </a:extLst>
          </p:cNvPr>
          <p:cNvSpPr txBox="1">
            <a:spLocks noChangeArrowheads="1"/>
          </p:cNvSpPr>
          <p:nvPr/>
        </p:nvSpPr>
        <p:spPr bwMode="auto">
          <a:xfrm>
            <a:off x="5736366" y="3622189"/>
            <a:ext cx="5303059"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eaLnBrk="1" hangingPunct="1">
              <a:lnSpc>
                <a:spcPct val="120000"/>
              </a:lnSpc>
              <a:spcBef>
                <a:spcPct val="0"/>
              </a:spcBef>
              <a:buNone/>
            </a:pPr>
            <a:r>
              <a:rPr lang="en-US" altLang="zh-CN" sz="1800" b="1" dirty="0">
                <a:solidFill>
                  <a:srgbClr val="034C9C"/>
                </a:solidFill>
                <a:latin typeface="Arial" panose="020B0604020202020204" pitchFamily="34" charset="0"/>
                <a:ea typeface="+mn-ea"/>
              </a:rPr>
              <a:t>E. Prasad </a:t>
            </a:r>
            <a:r>
              <a:rPr lang="en-US" altLang="zh-CN" sz="1800" b="1" i="1" dirty="0">
                <a:solidFill>
                  <a:srgbClr val="034C9C"/>
                </a:solidFill>
                <a:latin typeface="Arial" panose="020B0604020202020204" pitchFamily="34" charset="0"/>
                <a:ea typeface="+mn-ea"/>
              </a:rPr>
              <a:t>et al</a:t>
            </a:r>
            <a:r>
              <a:rPr lang="en-US" altLang="zh-CN" sz="1800" b="1" dirty="0">
                <a:solidFill>
                  <a:srgbClr val="034C9C"/>
                </a:solidFill>
                <a:latin typeface="Arial" panose="020B0604020202020204" pitchFamily="34" charset="0"/>
                <a:ea typeface="+mn-ea"/>
              </a:rPr>
              <a:t>. PRC 91, 064605 (2015).</a:t>
            </a:r>
          </a:p>
        </p:txBody>
      </p:sp>
      <p:sp>
        <p:nvSpPr>
          <p:cNvPr id="7" name="TextBox 1">
            <a:extLst>
              <a:ext uri="{FF2B5EF4-FFF2-40B4-BE49-F238E27FC236}">
                <a16:creationId xmlns:a16="http://schemas.microsoft.com/office/drawing/2014/main" id="{297279B8-BAFE-B43F-8324-CB20D8386AC1}"/>
              </a:ext>
            </a:extLst>
          </p:cNvPr>
          <p:cNvSpPr txBox="1">
            <a:spLocks noChangeArrowheads="1"/>
          </p:cNvSpPr>
          <p:nvPr/>
        </p:nvSpPr>
        <p:spPr bwMode="auto">
          <a:xfrm>
            <a:off x="5736365" y="4926099"/>
            <a:ext cx="5303059"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eaLnBrk="1" hangingPunct="1">
              <a:lnSpc>
                <a:spcPct val="120000"/>
              </a:lnSpc>
              <a:spcBef>
                <a:spcPct val="0"/>
              </a:spcBef>
              <a:buNone/>
            </a:pPr>
            <a:r>
              <a:rPr lang="en-US" altLang="zh-CN" sz="1800" b="1" dirty="0">
                <a:solidFill>
                  <a:srgbClr val="034C9C"/>
                </a:solidFill>
                <a:latin typeface="Arial" panose="020B0604020202020204" pitchFamily="34" charset="0"/>
                <a:ea typeface="+mn-ea"/>
              </a:rPr>
              <a:t>T. N. Nag </a:t>
            </a:r>
            <a:r>
              <a:rPr lang="en-US" altLang="zh-CN" sz="1800" b="1" i="1" dirty="0">
                <a:solidFill>
                  <a:srgbClr val="034C9C"/>
                </a:solidFill>
                <a:latin typeface="Arial" panose="020B0604020202020204" pitchFamily="34" charset="0"/>
                <a:ea typeface="+mn-ea"/>
              </a:rPr>
              <a:t>et al</a:t>
            </a:r>
            <a:r>
              <a:rPr lang="en-US" altLang="zh-CN" sz="1800" b="1" dirty="0">
                <a:solidFill>
                  <a:srgbClr val="034C9C"/>
                </a:solidFill>
                <a:latin typeface="Arial" panose="020B0604020202020204" pitchFamily="34" charset="0"/>
                <a:ea typeface="+mn-ea"/>
              </a:rPr>
              <a:t>. PRC 103, 034612 (2021).</a:t>
            </a:r>
          </a:p>
        </p:txBody>
      </p:sp>
      <p:grpSp>
        <p:nvGrpSpPr>
          <p:cNvPr id="10" name="组合 9">
            <a:extLst>
              <a:ext uri="{FF2B5EF4-FFF2-40B4-BE49-F238E27FC236}">
                <a16:creationId xmlns:a16="http://schemas.microsoft.com/office/drawing/2014/main" id="{9AF2C67D-25D4-68F1-4CD0-A366ED514E4B}"/>
              </a:ext>
            </a:extLst>
          </p:cNvPr>
          <p:cNvGrpSpPr/>
          <p:nvPr/>
        </p:nvGrpSpPr>
        <p:grpSpPr>
          <a:xfrm>
            <a:off x="379729" y="1117305"/>
            <a:ext cx="4903471" cy="5040784"/>
            <a:chOff x="379729" y="1117305"/>
            <a:chExt cx="4811815" cy="4883083"/>
          </a:xfrm>
        </p:grpSpPr>
        <p:pic>
          <p:nvPicPr>
            <p:cNvPr id="8" name="图片 7">
              <a:extLst>
                <a:ext uri="{FF2B5EF4-FFF2-40B4-BE49-F238E27FC236}">
                  <a16:creationId xmlns:a16="http://schemas.microsoft.com/office/drawing/2014/main" id="{39C46E37-63C1-9360-F31B-441A6408B319}"/>
                </a:ext>
              </a:extLst>
            </p:cNvPr>
            <p:cNvPicPr>
              <a:picLocks noChangeAspect="1"/>
            </p:cNvPicPr>
            <p:nvPr/>
          </p:nvPicPr>
          <p:blipFill rotWithShape="1">
            <a:blip r:embed="rId3"/>
            <a:srcRect r="32198"/>
            <a:stretch/>
          </p:blipFill>
          <p:spPr>
            <a:xfrm>
              <a:off x="379729" y="1117305"/>
              <a:ext cx="4811815" cy="4883083"/>
            </a:xfrm>
            <a:prstGeom prst="rect">
              <a:avLst/>
            </a:prstGeom>
          </p:spPr>
        </p:pic>
        <p:sp>
          <p:nvSpPr>
            <p:cNvPr id="9" name="矩形 8">
              <a:extLst>
                <a:ext uri="{FF2B5EF4-FFF2-40B4-BE49-F238E27FC236}">
                  <a16:creationId xmlns:a16="http://schemas.microsoft.com/office/drawing/2014/main" id="{ADED58C6-FA1A-0320-9FE7-D2EF62A577FB}"/>
                </a:ext>
              </a:extLst>
            </p:cNvPr>
            <p:cNvSpPr/>
            <p:nvPr/>
          </p:nvSpPr>
          <p:spPr>
            <a:xfrm>
              <a:off x="4963655" y="4526844"/>
              <a:ext cx="223589" cy="841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TextBox 1">
            <a:extLst>
              <a:ext uri="{FF2B5EF4-FFF2-40B4-BE49-F238E27FC236}">
                <a16:creationId xmlns:a16="http://schemas.microsoft.com/office/drawing/2014/main" id="{E9A34436-F497-6728-8384-6EB402F08EDE}"/>
              </a:ext>
            </a:extLst>
          </p:cNvPr>
          <p:cNvSpPr txBox="1">
            <a:spLocks noChangeArrowheads="1"/>
          </p:cNvSpPr>
          <p:nvPr/>
        </p:nvSpPr>
        <p:spPr bwMode="auto">
          <a:xfrm>
            <a:off x="5696853" y="5953176"/>
            <a:ext cx="5303059" cy="39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eaLnBrk="1" hangingPunct="1">
              <a:lnSpc>
                <a:spcPct val="120000"/>
              </a:lnSpc>
              <a:spcBef>
                <a:spcPct val="0"/>
              </a:spcBef>
              <a:buNone/>
            </a:pPr>
            <a:r>
              <a:rPr lang="en-US" altLang="zh-CN" sz="1800" b="1" dirty="0">
                <a:solidFill>
                  <a:srgbClr val="034C9C"/>
                </a:solidFill>
                <a:latin typeface="Arial" panose="020B0604020202020204" pitchFamily="34" charset="0"/>
                <a:ea typeface="+mn-ea"/>
              </a:rPr>
              <a:t>A. A. Bogachev </a:t>
            </a:r>
            <a:r>
              <a:rPr lang="en-US" altLang="zh-CN" sz="1800" b="1" i="1" dirty="0">
                <a:solidFill>
                  <a:srgbClr val="034C9C"/>
                </a:solidFill>
                <a:latin typeface="Arial" panose="020B0604020202020204" pitchFamily="34" charset="0"/>
                <a:ea typeface="+mn-ea"/>
              </a:rPr>
              <a:t>et al</a:t>
            </a:r>
            <a:r>
              <a:rPr lang="en-US" altLang="zh-CN" sz="1800" b="1" dirty="0">
                <a:solidFill>
                  <a:srgbClr val="034C9C"/>
                </a:solidFill>
                <a:latin typeface="Arial" panose="020B0604020202020204" pitchFamily="34" charset="0"/>
                <a:ea typeface="+mn-ea"/>
              </a:rPr>
              <a:t>. PRC 104, 024623 (2021).</a:t>
            </a:r>
          </a:p>
        </p:txBody>
      </p:sp>
      <p:sp>
        <p:nvSpPr>
          <p:cNvPr id="14" name="TextBox 1">
            <a:extLst>
              <a:ext uri="{FF2B5EF4-FFF2-40B4-BE49-F238E27FC236}">
                <a16:creationId xmlns:a16="http://schemas.microsoft.com/office/drawing/2014/main" id="{333597F0-C87F-8CCE-920E-B54A676C869F}"/>
              </a:ext>
            </a:extLst>
          </p:cNvPr>
          <p:cNvSpPr txBox="1">
            <a:spLocks noChangeArrowheads="1"/>
          </p:cNvSpPr>
          <p:nvPr/>
        </p:nvSpPr>
        <p:spPr bwMode="auto">
          <a:xfrm>
            <a:off x="5406563" y="5403862"/>
            <a:ext cx="7035520" cy="42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 typeface="Wingdings" panose="05000000000000000000" pitchFamily="2" charset="2"/>
              <a:buChar char="Ø"/>
            </a:pPr>
            <a:r>
              <a:rPr lang="en-US" altLang="zh-CN" sz="2000" i="0" u="none" strike="noStrike" baseline="0" dirty="0">
                <a:latin typeface="Arial" panose="020B0604020202020204" pitchFamily="34" charset="0"/>
                <a:cs typeface="Arial" panose="020B0604020202020204" pitchFamily="34" charset="0"/>
              </a:rPr>
              <a:t>Asymmetric and symmetric fission of excited nuclei …</a:t>
            </a:r>
            <a:endParaRPr lang="en-US" altLang="zh-CN" sz="2000" dirty="0">
              <a:latin typeface="Arial" panose="020B0604020202020204" pitchFamily="34" charset="0"/>
              <a:cs typeface="Arial" panose="020B0604020202020204" pitchFamily="34" charset="0"/>
            </a:endParaRPr>
          </a:p>
        </p:txBody>
      </p:sp>
      <p:sp>
        <p:nvSpPr>
          <p:cNvPr id="17" name="TextBox 1">
            <a:extLst>
              <a:ext uri="{FF2B5EF4-FFF2-40B4-BE49-F238E27FC236}">
                <a16:creationId xmlns:a16="http://schemas.microsoft.com/office/drawing/2014/main" id="{1CEE35F7-A426-7408-8DC9-6FA215B4C98A}"/>
              </a:ext>
            </a:extLst>
          </p:cNvPr>
          <p:cNvSpPr txBox="1">
            <a:spLocks noChangeArrowheads="1"/>
          </p:cNvSpPr>
          <p:nvPr/>
        </p:nvSpPr>
        <p:spPr bwMode="auto">
          <a:xfrm>
            <a:off x="590177" y="6138770"/>
            <a:ext cx="4671241" cy="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eaLnBrk="1" hangingPunct="1">
              <a:lnSpc>
                <a:spcPct val="120000"/>
              </a:lnSpc>
              <a:spcBef>
                <a:spcPct val="0"/>
              </a:spcBef>
              <a:buNone/>
            </a:pPr>
            <a:r>
              <a:rPr lang="en-US" altLang="zh-CN" sz="1600" b="1" dirty="0">
                <a:solidFill>
                  <a:srgbClr val="034C9C"/>
                </a:solidFill>
                <a:latin typeface="Arial" panose="020B0604020202020204" pitchFamily="34" charset="0"/>
                <a:ea typeface="+mn-ea"/>
              </a:rPr>
              <a:t>A. A. Bogachev </a:t>
            </a:r>
            <a:r>
              <a:rPr lang="en-US" altLang="zh-CN" sz="1600" b="1" i="1" dirty="0">
                <a:solidFill>
                  <a:srgbClr val="034C9C"/>
                </a:solidFill>
                <a:latin typeface="Arial" panose="020B0604020202020204" pitchFamily="34" charset="0"/>
                <a:ea typeface="+mn-ea"/>
              </a:rPr>
              <a:t>et al</a:t>
            </a:r>
            <a:r>
              <a:rPr lang="en-US" altLang="zh-CN" sz="1600" b="1" dirty="0">
                <a:solidFill>
                  <a:srgbClr val="034C9C"/>
                </a:solidFill>
                <a:latin typeface="Arial" panose="020B0604020202020204" pitchFamily="34" charset="0"/>
                <a:ea typeface="+mn-ea"/>
              </a:rPr>
              <a:t>. PRC 104, 024623 (2021).</a:t>
            </a:r>
          </a:p>
        </p:txBody>
      </p:sp>
    </p:spTree>
    <p:extLst>
      <p:ext uri="{BB962C8B-B14F-4D97-AF65-F5344CB8AC3E}">
        <p14:creationId xmlns:p14="http://schemas.microsoft.com/office/powerpoint/2010/main" val="361779090"/>
      </p:ext>
    </p:extLst>
  </p:cSld>
  <p:clrMapOvr>
    <a:masterClrMapping/>
  </p:clrMapOvr>
  <mc:AlternateContent xmlns:mc="http://schemas.openxmlformats.org/markup-compatibility/2006" xmlns:p14="http://schemas.microsoft.com/office/powerpoint/2010/main">
    <mc:Choice Requires="p14">
      <p:transition spd="slow" p14:dur="2000" advTm="65810"/>
    </mc:Choice>
    <mc:Fallback xmlns="">
      <p:transition spd="slow" advTm="6581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8D87F706-A483-424E-4ED2-2FD7B59D98CA}"/>
              </a:ext>
            </a:extLst>
          </p:cNvPr>
          <p:cNvSpPr/>
          <p:nvPr/>
        </p:nvSpPr>
        <p:spPr>
          <a:xfrm>
            <a:off x="3336758" y="6367958"/>
            <a:ext cx="5646821" cy="359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含时动力学方程</a:t>
            </a:r>
          </a:p>
        </p:txBody>
      </p:sp>
      <p:sp>
        <p:nvSpPr>
          <p:cNvPr id="53" name="横卷形 52"/>
          <p:cNvSpPr/>
          <p:nvPr/>
        </p:nvSpPr>
        <p:spPr>
          <a:xfrm>
            <a:off x="675276" y="6139468"/>
            <a:ext cx="5920679" cy="473291"/>
          </a:xfrm>
          <a:prstGeom prst="horizontalScroll">
            <a:avLst/>
          </a:prstGeom>
          <a:solidFill>
            <a:srgbClr val="8064A2"/>
          </a:solidFill>
          <a:ln w="25400" cap="flat" cmpd="sng" algn="ctr">
            <a:noFill/>
            <a:prstDash val="solid"/>
          </a:ln>
          <a:effectLst>
            <a:outerShdw blurRad="50800" dist="38100" dir="2700000" algn="tl" rotWithShape="0">
              <a:prstClr val="black">
                <a:alpha val="40000"/>
              </a:prstClr>
            </a:outerShdw>
          </a:effectLst>
        </p:spPr>
        <p:txBody>
          <a:bodyPr lIns="91363" tIns="45685" rIns="91363" bIns="45685" anchor="ctr"/>
          <a:lstStyle/>
          <a:p>
            <a:pPr marL="0" marR="0" lvl="0" indent="0" algn="ctr" defTabSz="913630" eaLnBrk="1" fontAlgn="auto" latinLnBrk="0" hangingPunct="1">
              <a:lnSpc>
                <a:spcPct val="100000"/>
              </a:lnSpc>
              <a:spcBef>
                <a:spcPts val="0"/>
              </a:spcBef>
              <a:spcAft>
                <a:spcPts val="0"/>
              </a:spcAft>
              <a:buClrTx/>
              <a:buSzTx/>
              <a:buFontTx/>
              <a:buNone/>
              <a:tabLst/>
              <a:defRPr/>
            </a:pPr>
            <a:r>
              <a:rPr kumimoji="0" lang="hr-HR" altLang="zh-CN" sz="1800" b="0" i="0" u="none" strike="noStrike" kern="0" cap="none" spc="0" normalizeH="0" baseline="0" noProof="0" dirty="0">
                <a:ln>
                  <a:noFill/>
                </a:ln>
                <a:solidFill>
                  <a:prstClr val="white"/>
                </a:solidFill>
                <a:effectLst/>
                <a:uLnTx/>
                <a:uFillTx/>
                <a:latin typeface="Calibri"/>
                <a:ea typeface="宋体" charset="-122"/>
                <a:cs typeface=""/>
              </a:rPr>
              <a:t>Tao, Zhao, </a:t>
            </a:r>
            <a:r>
              <a:rPr kumimoji="0" lang="hr-HR" altLang="zh-CN" sz="1800" b="1" i="0" u="none" strike="noStrike" kern="0" cap="none" spc="0" normalizeH="0" baseline="0" noProof="0" dirty="0">
                <a:ln>
                  <a:noFill/>
                </a:ln>
                <a:solidFill>
                  <a:prstClr val="white"/>
                </a:solidFill>
                <a:effectLst/>
                <a:uLnTx/>
                <a:uFillTx/>
                <a:latin typeface="Calibri"/>
                <a:ea typeface="宋体" charset="-122"/>
                <a:cs typeface=""/>
              </a:rPr>
              <a:t>ZPL</a:t>
            </a:r>
            <a:r>
              <a:rPr kumimoji="0" lang="en-US" altLang="zh-CN" sz="1800" b="1" i="0" u="none" strike="noStrike" kern="0" cap="none" spc="0" normalizeH="0" baseline="0" noProof="0" dirty="0" err="1">
                <a:ln>
                  <a:noFill/>
                </a:ln>
                <a:solidFill>
                  <a:prstClr val="white"/>
                </a:solidFill>
                <a:effectLst/>
                <a:uLnTx/>
                <a:uFillTx/>
                <a:latin typeface="Calibri"/>
                <a:ea typeface="宋体" charset="-122"/>
                <a:cs typeface=""/>
              </a:rPr>
              <a:t>i</a:t>
            </a:r>
            <a:r>
              <a:rPr kumimoji="0" lang="hr-HR" altLang="zh-CN" sz="1800" b="0" i="0" u="none" strike="noStrike" kern="0" cap="none" spc="0" normalizeH="0" baseline="0" noProof="0" dirty="0">
                <a:ln>
                  <a:noFill/>
                </a:ln>
                <a:solidFill>
                  <a:prstClr val="white"/>
                </a:solidFill>
                <a:effectLst/>
                <a:uLnTx/>
                <a:uFillTx/>
                <a:latin typeface="Calibri"/>
                <a:ea typeface="宋体" charset="-122"/>
                <a:cs typeface=""/>
              </a:rPr>
              <a:t>, Nikšić,</a:t>
            </a:r>
            <a:r>
              <a:rPr kumimoji="0" lang="hr-HR" altLang="zh-CN" sz="1800" b="0" i="0" u="none" strike="noStrike" kern="0" cap="none" spc="0" normalizeH="0" noProof="0" dirty="0">
                <a:ln>
                  <a:noFill/>
                </a:ln>
                <a:solidFill>
                  <a:prstClr val="white"/>
                </a:solidFill>
                <a:effectLst/>
                <a:uLnTx/>
                <a:uFillTx/>
                <a:latin typeface="Calibri"/>
                <a:ea typeface="宋体" charset="-122"/>
                <a:cs typeface=""/>
              </a:rPr>
              <a:t> </a:t>
            </a:r>
            <a:r>
              <a:rPr kumimoji="0" lang="hr-HR" altLang="zh-CN" sz="1800" b="0" i="0" u="none" strike="noStrike" kern="0" cap="none" spc="0" normalizeH="0" baseline="0" noProof="0" dirty="0">
                <a:ln>
                  <a:noFill/>
                </a:ln>
                <a:solidFill>
                  <a:prstClr val="white"/>
                </a:solidFill>
                <a:effectLst/>
                <a:uLnTx/>
                <a:uFillTx/>
                <a:latin typeface="Calibri"/>
                <a:ea typeface="宋体" charset="-122"/>
                <a:cs typeface=""/>
              </a:rPr>
              <a:t>Vretenar, </a:t>
            </a:r>
            <a:r>
              <a:rPr kumimoji="0" lang="en-US" altLang="zh-CN" sz="1800" b="0" i="0" u="none" strike="noStrike" kern="0" cap="none" spc="0" normalizeH="0" baseline="0" noProof="0" dirty="0">
                <a:ln>
                  <a:noFill/>
                </a:ln>
                <a:solidFill>
                  <a:prstClr val="white"/>
                </a:solidFill>
                <a:effectLst/>
                <a:uLnTx/>
                <a:uFillTx/>
                <a:latin typeface="Calibri"/>
                <a:ea typeface="宋体" charset="-122"/>
                <a:cs typeface=""/>
              </a:rPr>
              <a:t>PRC</a:t>
            </a:r>
            <a:r>
              <a:rPr kumimoji="0" lang="hr-HR" altLang="zh-CN" sz="1800" b="0" i="0" u="none" strike="noStrike" kern="0" cap="none" spc="0" normalizeH="0" baseline="0" noProof="0" dirty="0">
                <a:ln>
                  <a:noFill/>
                </a:ln>
                <a:solidFill>
                  <a:prstClr val="white"/>
                </a:solidFill>
                <a:effectLst/>
                <a:uLnTx/>
                <a:uFillTx/>
                <a:latin typeface="Calibri"/>
                <a:ea typeface="宋体" charset="-122"/>
                <a:cs typeface=""/>
              </a:rPr>
              <a:t> 96, 024319 (2017)</a:t>
            </a:r>
          </a:p>
        </p:txBody>
      </p:sp>
      <p:sp>
        <p:nvSpPr>
          <p:cNvPr id="2" name="灯片编号占位符 1">
            <a:extLst>
              <a:ext uri="{FF2B5EF4-FFF2-40B4-BE49-F238E27FC236}">
                <a16:creationId xmlns:a16="http://schemas.microsoft.com/office/drawing/2014/main" id="{D2E17548-1A9E-45EE-BDF6-691652ADFB5E}"/>
              </a:ext>
            </a:extLst>
          </p:cNvPr>
          <p:cNvSpPr>
            <a:spLocks noGrp="1"/>
          </p:cNvSpPr>
          <p:nvPr>
            <p:ph type="sldNum" sz="quarter" idx="12"/>
          </p:nvPr>
        </p:nvSpPr>
        <p:spPr/>
        <p:txBody>
          <a:bodyPr/>
          <a:lstStyle/>
          <a:p>
            <a:fld id="{62882B55-B6B2-497F-8568-5D2D4C04CE38}" type="slidenum">
              <a:rPr lang="zh-CN" altLang="en-US" smtClean="0"/>
              <a:t>42</a:t>
            </a:fld>
            <a:endParaRPr lang="zh-CN" altLang="en-US"/>
          </a:p>
        </p:txBody>
      </p:sp>
      <p:grpSp>
        <p:nvGrpSpPr>
          <p:cNvPr id="4" name="组合 3">
            <a:extLst>
              <a:ext uri="{FF2B5EF4-FFF2-40B4-BE49-F238E27FC236}">
                <a16:creationId xmlns:a16="http://schemas.microsoft.com/office/drawing/2014/main" id="{3F5F43F1-A624-EC6B-2281-F2D027CA6435}"/>
              </a:ext>
            </a:extLst>
          </p:cNvPr>
          <p:cNvGrpSpPr/>
          <p:nvPr/>
        </p:nvGrpSpPr>
        <p:grpSpPr>
          <a:xfrm>
            <a:off x="1849530" y="1588117"/>
            <a:ext cx="8715376" cy="1120636"/>
            <a:chOff x="609600" y="1936750"/>
            <a:chExt cx="8210550" cy="987425"/>
          </a:xfrm>
        </p:grpSpPr>
        <p:pic>
          <p:nvPicPr>
            <p:cNvPr id="5" name="图片 6">
              <a:extLst>
                <a:ext uri="{FF2B5EF4-FFF2-40B4-BE49-F238E27FC236}">
                  <a16:creationId xmlns:a16="http://schemas.microsoft.com/office/drawing/2014/main" id="{8B7CCD7C-2917-038F-7047-7165A666BB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36750"/>
              <a:ext cx="6986588"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1">
              <a:extLst>
                <a:ext uri="{FF2B5EF4-FFF2-40B4-BE49-F238E27FC236}">
                  <a16:creationId xmlns:a16="http://schemas.microsoft.com/office/drawing/2014/main" id="{EFE510C5-7A9C-146C-F937-D59D07B9865E}"/>
                </a:ext>
              </a:extLst>
            </p:cNvPr>
            <p:cNvPicPr>
              <a:picLocks noChangeAspect="1"/>
            </p:cNvPicPr>
            <p:nvPr/>
          </p:nvPicPr>
          <p:blipFill>
            <a:blip r:embed="rId3">
              <a:extLst>
                <a:ext uri="{28A0092B-C50C-407E-A947-70E740481C1C}">
                  <a14:useLocalDpi xmlns:a14="http://schemas.microsoft.com/office/drawing/2010/main" val="0"/>
                </a:ext>
              </a:extLst>
            </a:blip>
            <a:srcRect l="9184" r="73296"/>
            <a:stretch>
              <a:fillRect/>
            </a:stretch>
          </p:blipFill>
          <p:spPr bwMode="auto">
            <a:xfrm>
              <a:off x="7596188" y="1936750"/>
              <a:ext cx="122396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a:extLst>
              <a:ext uri="{FF2B5EF4-FFF2-40B4-BE49-F238E27FC236}">
                <a16:creationId xmlns:a16="http://schemas.microsoft.com/office/drawing/2014/main" id="{2C5CE7DC-B43C-DA42-0285-A3EDA5C37AFA}"/>
              </a:ext>
            </a:extLst>
          </p:cNvPr>
          <p:cNvGrpSpPr/>
          <p:nvPr/>
        </p:nvGrpSpPr>
        <p:grpSpPr>
          <a:xfrm>
            <a:off x="734860" y="2679010"/>
            <a:ext cx="10605476" cy="1380672"/>
            <a:chOff x="11724" y="2349480"/>
            <a:chExt cx="10605476" cy="1380672"/>
          </a:xfrm>
        </p:grpSpPr>
        <p:grpSp>
          <p:nvGrpSpPr>
            <p:cNvPr id="8" name="组 9">
              <a:extLst>
                <a:ext uri="{FF2B5EF4-FFF2-40B4-BE49-F238E27FC236}">
                  <a16:creationId xmlns:a16="http://schemas.microsoft.com/office/drawing/2014/main" id="{E7BBE465-B84A-BAB6-E45A-6F1C096D995A}"/>
                </a:ext>
              </a:extLst>
            </p:cNvPr>
            <p:cNvGrpSpPr>
              <a:grpSpLocks/>
            </p:cNvGrpSpPr>
            <p:nvPr/>
          </p:nvGrpSpPr>
          <p:grpSpPr bwMode="auto">
            <a:xfrm>
              <a:off x="1429945" y="2630686"/>
              <a:ext cx="9187255" cy="1099466"/>
              <a:chOff x="1944216" y="3356992"/>
              <a:chExt cx="9519467" cy="981523"/>
            </a:xfrm>
          </p:grpSpPr>
          <p:pic>
            <p:nvPicPr>
              <p:cNvPr id="10" name="图片 7">
                <a:extLst>
                  <a:ext uri="{FF2B5EF4-FFF2-40B4-BE49-F238E27FC236}">
                    <a16:creationId xmlns:a16="http://schemas.microsoft.com/office/drawing/2014/main" id="{695F7837-A8D0-997D-63C7-EB798005DA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44216" y="3356992"/>
                <a:ext cx="6444208" cy="98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8">
                <a:extLst>
                  <a:ext uri="{FF2B5EF4-FFF2-40B4-BE49-F238E27FC236}">
                    <a16:creationId xmlns:a16="http://schemas.microsoft.com/office/drawing/2014/main" id="{3AFC4F86-FFBC-3563-AB8C-DEC0BAA6958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27688" y="3422977"/>
                <a:ext cx="3035995" cy="84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矩形 8">
              <a:extLst>
                <a:ext uri="{FF2B5EF4-FFF2-40B4-BE49-F238E27FC236}">
                  <a16:creationId xmlns:a16="http://schemas.microsoft.com/office/drawing/2014/main" id="{DA4E9480-16C7-B220-6893-89C4A33471FD}"/>
                </a:ext>
              </a:extLst>
            </p:cNvPr>
            <p:cNvSpPr/>
            <p:nvPr/>
          </p:nvSpPr>
          <p:spPr>
            <a:xfrm>
              <a:off x="11724" y="2349480"/>
              <a:ext cx="1737666" cy="497957"/>
            </a:xfrm>
            <a:prstGeom prst="rect">
              <a:avLst/>
            </a:prstGeom>
          </p:spPr>
          <p:txBody>
            <a:bodyPr wrap="square" anchor="ctr" anchorCtr="0">
              <a:spAutoFit/>
            </a:bodyPr>
            <a:lstStyle/>
            <a:p>
              <a:pPr marL="342900" indent="-342900">
                <a:lnSpc>
                  <a:spcPct val="120000"/>
                </a:lnSpc>
                <a:spcBef>
                  <a:spcPct val="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集体流</a:t>
              </a:r>
              <a:endParaRPr lang="en-US" altLang="zh-CN" sz="2400" b="1" dirty="0">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B2F1C463-A951-7E46-6861-0E66F194FBAC}"/>
              </a:ext>
            </a:extLst>
          </p:cNvPr>
          <p:cNvGrpSpPr/>
          <p:nvPr/>
        </p:nvGrpSpPr>
        <p:grpSpPr>
          <a:xfrm>
            <a:off x="740192" y="4224828"/>
            <a:ext cx="5238183" cy="1528201"/>
            <a:chOff x="11724" y="3467740"/>
            <a:chExt cx="5238183" cy="1528201"/>
          </a:xfrm>
        </p:grpSpPr>
        <p:pic>
          <p:nvPicPr>
            <p:cNvPr id="13" name="图片 19">
              <a:extLst>
                <a:ext uri="{FF2B5EF4-FFF2-40B4-BE49-F238E27FC236}">
                  <a16:creationId xmlns:a16="http://schemas.microsoft.com/office/drawing/2014/main" id="{EFE4EF1E-DBA7-B096-0EF3-FDE3AFDE723D}"/>
                </a:ext>
              </a:extLst>
            </p:cNvPr>
            <p:cNvPicPr>
              <a:picLocks noChangeAspect="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517109" y="4145648"/>
              <a:ext cx="3732798" cy="85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DBEAA1BC-54E4-08AB-7F02-0CB117D23E6F}"/>
                </a:ext>
              </a:extLst>
            </p:cNvPr>
            <p:cNvSpPr/>
            <p:nvPr/>
          </p:nvSpPr>
          <p:spPr>
            <a:xfrm>
              <a:off x="11724" y="3467740"/>
              <a:ext cx="2377574" cy="497957"/>
            </a:xfrm>
            <a:prstGeom prst="rect">
              <a:avLst/>
            </a:prstGeom>
          </p:spPr>
          <p:txBody>
            <a:bodyPr wrap="none" anchor="ctr" anchorCtr="0">
              <a:spAutoFit/>
            </a:bodyPr>
            <a:lstStyle/>
            <a:p>
              <a:pPr marL="342900" indent="-342900">
                <a:lnSpc>
                  <a:spcPct val="120000"/>
                </a:lnSpc>
                <a:spcBef>
                  <a:spcPct val="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裂变产物分布</a:t>
              </a:r>
              <a:endParaRPr lang="en-US" altLang="zh-CN" sz="2400" b="1" dirty="0">
                <a:latin typeface="微软雅黑" panose="020B0503020204020204" pitchFamily="34" charset="-122"/>
                <a:ea typeface="微软雅黑" panose="020B0503020204020204" pitchFamily="34" charset="-122"/>
              </a:endParaRPr>
            </a:p>
          </p:txBody>
        </p:sp>
      </p:grpSp>
      <p:sp>
        <p:nvSpPr>
          <p:cNvPr id="15" name="矩形 14">
            <a:extLst>
              <a:ext uri="{FF2B5EF4-FFF2-40B4-BE49-F238E27FC236}">
                <a16:creationId xmlns:a16="http://schemas.microsoft.com/office/drawing/2014/main" id="{E7890AB7-A1DF-B79B-1F5D-6D412D3E33B9}"/>
              </a:ext>
            </a:extLst>
          </p:cNvPr>
          <p:cNvSpPr/>
          <p:nvPr/>
        </p:nvSpPr>
        <p:spPr>
          <a:xfrm>
            <a:off x="734860" y="1006309"/>
            <a:ext cx="5243515" cy="497957"/>
          </a:xfrm>
          <a:prstGeom prst="rect">
            <a:avLst/>
          </a:prstGeom>
        </p:spPr>
        <p:txBody>
          <a:bodyPr wrap="square" anchor="ctr" anchorCtr="0">
            <a:spAutoFit/>
          </a:bodyPr>
          <a:lstStyle/>
          <a:p>
            <a:pPr marL="342900" indent="-342900">
              <a:lnSpc>
                <a:spcPct val="120000"/>
              </a:lnSpc>
              <a:spcBef>
                <a:spcPct val="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含时类薛定谔方程</a:t>
            </a:r>
            <a:endParaRPr lang="en-US" altLang="zh-CN" sz="2400" b="1"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623D62B3-34C4-759D-D0BF-B34B7A1DB7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09630" y="3985767"/>
            <a:ext cx="3660453" cy="2839098"/>
          </a:xfrm>
          <a:prstGeom prst="rect">
            <a:avLst/>
          </a:prstGeom>
        </p:spPr>
      </p:pic>
    </p:spTree>
    <p:extLst>
      <p:ext uri="{BB962C8B-B14F-4D97-AF65-F5344CB8AC3E}">
        <p14:creationId xmlns:p14="http://schemas.microsoft.com/office/powerpoint/2010/main" val="242106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191529"/>
            <a:ext cx="9679880" cy="687820"/>
          </a:xfrm>
        </p:spPr>
        <p:txBody>
          <a:bodyPr>
            <a:normAutofit/>
          </a:bodyPr>
          <a:lstStyle/>
          <a:p>
            <a:pPr>
              <a:defRPr/>
            </a:pPr>
            <a:r>
              <a:rPr lang="en-US" altLang="zh-CN" sz="3600" b="1" baseline="30000" dirty="0">
                <a:solidFill>
                  <a:schemeClr val="accent1"/>
                </a:solidFill>
                <a:latin typeface="微软雅黑" panose="020B0503020204020204" charset="-122"/>
                <a:ea typeface="微软雅黑" panose="020B0503020204020204" charset="-122"/>
              </a:rPr>
              <a:t>180</a:t>
            </a:r>
            <a:r>
              <a:rPr lang="en-US" altLang="zh-CN" sz="3600" b="1" dirty="0">
                <a:solidFill>
                  <a:schemeClr val="accent1"/>
                </a:solidFill>
                <a:latin typeface="微软雅黑" panose="020B0503020204020204" charset="-122"/>
                <a:ea typeface="微软雅黑" panose="020B0503020204020204" charset="-122"/>
              </a:rPr>
              <a:t>Hg</a:t>
            </a:r>
            <a:r>
              <a:rPr lang="zh-CN" altLang="en-US" sz="3600" b="1" dirty="0">
                <a:solidFill>
                  <a:schemeClr val="accent1"/>
                </a:solidFill>
                <a:latin typeface="微软雅黑" panose="020B0503020204020204" charset="-122"/>
                <a:ea typeface="微软雅黑" panose="020B0503020204020204" charset="-122"/>
              </a:rPr>
              <a:t>裂变研究 </a:t>
            </a:r>
            <a:r>
              <a:rPr lang="en-US" altLang="zh-CN" sz="3600" b="1" dirty="0">
                <a:latin typeface="微软雅黑" panose="020B0503020204020204" charset="-122"/>
                <a:ea typeface="微软雅黑" panose="020B0503020204020204" charset="-122"/>
              </a:rPr>
              <a:t>— </a:t>
            </a:r>
            <a:r>
              <a:rPr lang="en-US" altLang="zh-CN" b="1" i="1" dirty="0">
                <a:solidFill>
                  <a:srgbClr val="7030A0"/>
                </a:solidFill>
                <a:latin typeface="微软雅黑" panose="020B0503020204020204" charset="-122"/>
                <a:ea typeface="微软雅黑" panose="020B0503020204020204" charset="-122"/>
              </a:rPr>
              <a:t>PES</a:t>
            </a:r>
            <a:endParaRPr lang="zh-CN" altLang="en-US" sz="3600" b="1" i="1" dirty="0">
              <a:solidFill>
                <a:srgbClr val="7030A0"/>
              </a:solidFill>
              <a:latin typeface="微软雅黑" panose="020B0503020204020204" charset="-122"/>
              <a:ea typeface="微软雅黑" panose="020B0503020204020204" charset="-122"/>
            </a:endParaRPr>
          </a:p>
        </p:txBody>
      </p:sp>
      <p:sp>
        <p:nvSpPr>
          <p:cNvPr id="3" name="灯片编号占位符 2"/>
          <p:cNvSpPr>
            <a:spLocks noGrp="1"/>
          </p:cNvSpPr>
          <p:nvPr>
            <p:ph type="sldNum" sz="quarter" idx="12"/>
          </p:nvPr>
        </p:nvSpPr>
        <p:spPr/>
        <p:txBody>
          <a:bodyPr/>
          <a:lstStyle/>
          <a:p>
            <a:fld id="{62882B55-B6B2-497F-8568-5D2D4C04CE38}" type="slidenum">
              <a:rPr lang="zh-CN" altLang="en-US" smtClean="0"/>
              <a:t>43</a:t>
            </a:fld>
            <a:endParaRPr lang="zh-CN" altLang="en-US" dirty="0"/>
          </a:p>
        </p:txBody>
      </p:sp>
      <p:sp>
        <p:nvSpPr>
          <p:cNvPr id="25" name="矩形 24"/>
          <p:cNvSpPr/>
          <p:nvPr/>
        </p:nvSpPr>
        <p:spPr>
          <a:xfrm>
            <a:off x="3376541" y="635808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2F7FC18-12B5-4842-B261-FC3E3FB4E6F8}"/>
                  </a:ext>
                </a:extLst>
              </p:cNvPr>
              <p:cNvSpPr/>
              <p:nvPr/>
            </p:nvSpPr>
            <p:spPr>
              <a:xfrm>
                <a:off x="7727040" y="5539453"/>
                <a:ext cx="4304504" cy="799706"/>
              </a:xfrm>
              <a:prstGeom prst="rect">
                <a:avLst/>
              </a:prstGeom>
            </p:spPr>
            <p:txBody>
              <a:bodyPr wrap="square">
                <a:spAutoFit/>
              </a:bodyPr>
              <a:lstStyle/>
              <a:p>
                <a:pPr algn="just">
                  <a:lnSpc>
                    <a:spcPct val="120000"/>
                  </a:lnSpc>
                  <a:spcBef>
                    <a:spcPct val="0"/>
                  </a:spcBef>
                </a:pPr>
                <a:r>
                  <a:rPr lang="zh-CN" altLang="en-US" sz="2000" dirty="0">
                    <a:solidFill>
                      <a:schemeClr val="tx1"/>
                    </a:solidFill>
                    <a:latin typeface="微软雅黑" panose="020B0503020204020204" pitchFamily="34" charset="-122"/>
                    <a:ea typeface="微软雅黑" panose="020B0503020204020204" pitchFamily="34" charset="-122"/>
                  </a:rPr>
                  <a:t>在剪裂线附近对</a:t>
                </a:r>
                <a14:m>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𝑞</m:t>
                        </m:r>
                      </m:e>
                      <m:sub>
                        <m:r>
                          <a:rPr lang="en-US" altLang="zh-CN" sz="2000" b="0" i="1">
                            <a:solidFill>
                              <a:schemeClr val="tx1"/>
                            </a:solidFill>
                            <a:latin typeface="Cambria Math" panose="02040503050406030204" pitchFamily="18" charset="0"/>
                          </a:rPr>
                          <m:t>𝑁</m:t>
                        </m:r>
                        <m:r>
                          <a:rPr lang="en-US" altLang="zh-CN" sz="2000" b="0" i="1">
                            <a:solidFill>
                              <a:schemeClr val="tx1"/>
                            </a:solidFill>
                            <a:latin typeface="Cambria Math" panose="02040503050406030204" pitchFamily="18" charset="0"/>
                          </a:rPr>
                          <m:t> </m:t>
                        </m:r>
                      </m:sub>
                    </m:sSub>
                  </m:oMath>
                </a14:m>
                <a:r>
                  <a:rPr lang="zh-CN" altLang="en-US" sz="2000" dirty="0">
                    <a:solidFill>
                      <a:schemeClr val="tx1"/>
                    </a:solidFill>
                    <a:latin typeface="微软雅黑" panose="020B0503020204020204" pitchFamily="34" charset="-122"/>
                    <a:ea typeface="微软雅黑" panose="020B0503020204020204" pitchFamily="34" charset="-122"/>
                  </a:rPr>
                  <a:t>进行约束计算，断点定义为裂变谷与聚变谷间的鞍点</a:t>
                </a:r>
                <a:endParaRPr lang="en-US" altLang="zh-CN" sz="20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3" name="矩形 12">
                <a:extLst>
                  <a:ext uri="{FF2B5EF4-FFF2-40B4-BE49-F238E27FC236}">
                    <a16:creationId xmlns:a16="http://schemas.microsoft.com/office/drawing/2014/main" id="{92F7FC18-12B5-4842-B261-FC3E3FB4E6F8}"/>
                  </a:ext>
                </a:extLst>
              </p:cNvPr>
              <p:cNvSpPr>
                <a:spLocks noRot="1" noChangeAspect="1" noMove="1" noResize="1" noEditPoints="1" noAdjustHandles="1" noChangeArrowheads="1" noChangeShapeType="1" noTextEdit="1"/>
              </p:cNvSpPr>
              <p:nvPr/>
            </p:nvSpPr>
            <p:spPr>
              <a:xfrm>
                <a:off x="7727040" y="5539453"/>
                <a:ext cx="4304504" cy="799706"/>
              </a:xfrm>
              <a:prstGeom prst="rect">
                <a:avLst/>
              </a:prstGeom>
              <a:blipFill>
                <a:blip r:embed="rId3"/>
                <a:stretch>
                  <a:fillRect l="-1558" t="-763" r="-1416" b="-12977"/>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80054DAB-E4EB-41FD-A181-7B1AADE1B91E}"/>
              </a:ext>
            </a:extLst>
          </p:cNvPr>
          <p:cNvGrpSpPr/>
          <p:nvPr/>
        </p:nvGrpSpPr>
        <p:grpSpPr>
          <a:xfrm>
            <a:off x="82428" y="1330414"/>
            <a:ext cx="7129792" cy="4873371"/>
            <a:chOff x="82428" y="1330414"/>
            <a:chExt cx="7129792" cy="4873371"/>
          </a:xfrm>
        </p:grpSpPr>
        <p:grpSp>
          <p:nvGrpSpPr>
            <p:cNvPr id="15" name="组合 14">
              <a:extLst>
                <a:ext uri="{FF2B5EF4-FFF2-40B4-BE49-F238E27FC236}">
                  <a16:creationId xmlns:a16="http://schemas.microsoft.com/office/drawing/2014/main" id="{01515D82-0F8C-4986-BC47-C14ADE1130B9}"/>
                </a:ext>
              </a:extLst>
            </p:cNvPr>
            <p:cNvGrpSpPr/>
            <p:nvPr/>
          </p:nvGrpSpPr>
          <p:grpSpPr>
            <a:xfrm>
              <a:off x="82428" y="1330414"/>
              <a:ext cx="7129792" cy="4384586"/>
              <a:chOff x="82428" y="1330414"/>
              <a:chExt cx="7129792" cy="4384586"/>
            </a:xfrm>
          </p:grpSpPr>
          <p:pic>
            <p:nvPicPr>
              <p:cNvPr id="19" name="图片 18">
                <a:extLst>
                  <a:ext uri="{FF2B5EF4-FFF2-40B4-BE49-F238E27FC236}">
                    <a16:creationId xmlns:a16="http://schemas.microsoft.com/office/drawing/2014/main" id="{069A743D-D3AF-408B-8DDD-4753252AA15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28" y="1330414"/>
                <a:ext cx="7129792" cy="4384586"/>
              </a:xfrm>
              <a:prstGeom prst="rect">
                <a:avLst/>
              </a:prstGeom>
              <a:noFill/>
              <a:ln>
                <a:noFill/>
              </a:ln>
            </p:spPr>
          </p:pic>
          <p:pic>
            <p:nvPicPr>
              <p:cNvPr id="27" name="图片 26">
                <a:extLst>
                  <a:ext uri="{FF2B5EF4-FFF2-40B4-BE49-F238E27FC236}">
                    <a16:creationId xmlns:a16="http://schemas.microsoft.com/office/drawing/2014/main" id="{831BC040-A14C-4F0B-AE4C-B58A9AF167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4440" t="12117" r="18661" b="78412"/>
              <a:stretch/>
            </p:blipFill>
            <p:spPr bwMode="auto">
              <a:xfrm>
                <a:off x="1266825" y="1750189"/>
                <a:ext cx="1204913" cy="415260"/>
              </a:xfrm>
              <a:prstGeom prst="rect">
                <a:avLst/>
              </a:prstGeom>
              <a:noFill/>
              <a:ln>
                <a:noFill/>
              </a:ln>
            </p:spPr>
          </p:pic>
          <p:sp>
            <p:nvSpPr>
              <p:cNvPr id="14" name="矩形 13">
                <a:extLst>
                  <a:ext uri="{FF2B5EF4-FFF2-40B4-BE49-F238E27FC236}">
                    <a16:creationId xmlns:a16="http://schemas.microsoft.com/office/drawing/2014/main" id="{CE264D0D-805A-4945-A3AD-D231BC439BAA}"/>
                  </a:ext>
                </a:extLst>
              </p:cNvPr>
              <p:cNvSpPr/>
              <p:nvPr/>
            </p:nvSpPr>
            <p:spPr>
              <a:xfrm>
                <a:off x="4663440" y="1844046"/>
                <a:ext cx="1303020" cy="472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ACF30606-B579-4E84-8F9E-F8ED3F9AEA2E}"/>
                    </a:ext>
                  </a:extLst>
                </p:cNvPr>
                <p:cNvSpPr/>
                <p:nvPr/>
              </p:nvSpPr>
              <p:spPr>
                <a:xfrm>
                  <a:off x="4340746" y="1381902"/>
                  <a:ext cx="1560142" cy="1042721"/>
                </a:xfrm>
                <a:prstGeom prst="rect">
                  <a:avLst/>
                </a:prstGeom>
              </p:spPr>
              <p:txBody>
                <a:bodyPr wrap="square">
                  <a:spAutoFit/>
                </a:bodyPr>
                <a:lstStyle/>
                <a:p>
                  <a:pPr algn="just">
                    <a:lnSpc>
                      <a:spcPct val="120000"/>
                    </a:lnSpc>
                    <a:spcBef>
                      <a:spcPct val="0"/>
                    </a:spcBef>
                  </a:pPr>
                  <a14:m>
                    <m:oMathPara xmlns:m="http://schemas.openxmlformats.org/officeDocument/2006/math">
                      <m:oMathParaPr>
                        <m:jc m:val="centerGroup"/>
                      </m:oMathParaPr>
                      <m:oMath xmlns:m="http://schemas.openxmlformats.org/officeDocument/2006/math">
                        <m:r>
                          <a:rPr lang="en-US" altLang="zh-CN" sz="1600" smtClean="0">
                            <a:solidFill>
                              <a:srgbClr val="C00000"/>
                            </a:solidFill>
                            <a:latin typeface="Cambria Math" panose="02040503050406030204" pitchFamily="18" charset="0"/>
                            <a:ea typeface="宋体" panose="02010600030101010101" pitchFamily="2" charset="-122"/>
                          </a:rPr>
                          <m:t>(</m:t>
                        </m:r>
                        <m:r>
                          <a:rPr lang="en-US" altLang="zh-CN" sz="1600" b="0" i="0" smtClean="0">
                            <a:solidFill>
                              <a:srgbClr val="C00000"/>
                            </a:solidFill>
                            <a:latin typeface="Cambria Math" panose="02040503050406030204" pitchFamily="18" charset="0"/>
                            <a:ea typeface="宋体" panose="02010600030101010101" pitchFamily="2" charset="-122"/>
                          </a:rPr>
                          <m:t>4.06, 2.08</m:t>
                        </m:r>
                        <m:r>
                          <a:rPr lang="en-US" altLang="zh-CN" sz="1600">
                            <a:solidFill>
                              <a:srgbClr val="C00000"/>
                            </a:solidFill>
                            <a:latin typeface="Cambria Math" panose="02040503050406030204" pitchFamily="18" charset="0"/>
                            <a:ea typeface="宋体" panose="02010600030101010101" pitchFamily="2" charset="-122"/>
                          </a:rPr>
                          <m:t>)</m:t>
                        </m:r>
                      </m:oMath>
                    </m:oMathPara>
                  </a14:m>
                  <a:endParaRPr lang="en-US" altLang="zh-CN" sz="1600"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0000"/>
                    </a:lnSpc>
                    <a:spcBef>
                      <a:spcPct val="0"/>
                    </a:spcBef>
                  </a:pPr>
                  <a14:m>
                    <m:oMathPara xmlns:m="http://schemas.openxmlformats.org/officeDocument/2006/math">
                      <m:oMathParaPr>
                        <m:jc m:val="centerGroup"/>
                      </m:oMathParaPr>
                      <m:oMath xmlns:m="http://schemas.openxmlformats.org/officeDocument/2006/math">
                        <m:r>
                          <a:rPr lang="en-US" altLang="zh-CN" sz="1600" i="1" smtClean="0">
                            <a:solidFill>
                              <a:srgbClr val="C00000"/>
                            </a:solidFill>
                            <a:latin typeface="Cambria Math" panose="02040503050406030204" pitchFamily="18" charset="0"/>
                            <a:ea typeface="宋体" panose="02010600030101010101" pitchFamily="2" charset="-122"/>
                          </a:rPr>
                          <m:t>−1399.2696 </m:t>
                        </m:r>
                        <m:r>
                          <m:rPr>
                            <m:sty m:val="p"/>
                          </m:rPr>
                          <a:rPr lang="en-US" altLang="zh-CN" sz="1600" i="0">
                            <a:solidFill>
                              <a:srgbClr val="C00000"/>
                            </a:solidFill>
                            <a:latin typeface="Cambria Math" panose="02040503050406030204" pitchFamily="18" charset="0"/>
                            <a:ea typeface="宋体" panose="02010600030101010101" pitchFamily="2" charset="-122"/>
                          </a:rPr>
                          <m:t>MeV</m:t>
                        </m:r>
                        <m:r>
                          <a:rPr lang="en-US" altLang="zh-CN" sz="1600" b="0" i="0" smtClean="0">
                            <a:solidFill>
                              <a:srgbClr val="C00000"/>
                            </a:solidFill>
                            <a:latin typeface="Cambria Math" panose="02040503050406030204" pitchFamily="18" charset="0"/>
                            <a:ea typeface="宋体" panose="02010600030101010101" pitchFamily="2" charset="-122"/>
                          </a:rPr>
                          <m:t>  </m:t>
                        </m:r>
                      </m:oMath>
                    </m:oMathPara>
                  </a14:m>
                  <a:endParaRPr lang="en-US" altLang="zh-CN" sz="1600" b="0" i="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0000"/>
                    </a:lnSpc>
                    <a:spcBef>
                      <a:spcPct val="0"/>
                    </a:spcBef>
                  </a:pPr>
                  <a14:m>
                    <m:oMathPara xmlns:m="http://schemas.openxmlformats.org/officeDocument/2006/math">
                      <m:oMathParaPr>
                        <m:jc m:val="centerGroup"/>
                      </m:oMathParaPr>
                      <m:oMath xmlns:m="http://schemas.openxmlformats.org/officeDocument/2006/math">
                        <m:r>
                          <a:rPr lang="en-US" altLang="zh-CN" sz="1600" b="0" i="0" smtClean="0">
                            <a:solidFill>
                              <a:srgbClr val="C00000"/>
                            </a:solidFill>
                            <a:latin typeface="Cambria Math" panose="02040503050406030204" pitchFamily="18" charset="0"/>
                            <a:ea typeface="宋体" panose="02010600030101010101" pitchFamily="2" charset="-122"/>
                          </a:rPr>
                          <m:t>(</m:t>
                        </m:r>
                        <m:sPre>
                          <m:sPrePr>
                            <m:ctrlPr>
                              <a:rPr lang="en-US" altLang="zh-CN" sz="1600" b="0" i="1" smtClean="0">
                                <a:solidFill>
                                  <a:srgbClr val="C00000"/>
                                </a:solidFill>
                                <a:latin typeface="Cambria Math" panose="02040503050406030204" pitchFamily="18" charset="0"/>
                                <a:ea typeface="宋体" panose="02010600030101010101" pitchFamily="2" charset="-122"/>
                              </a:rPr>
                            </m:ctrlPr>
                          </m:sPrePr>
                          <m:sub/>
                          <m:sup>
                            <m:r>
                              <a:rPr lang="en-US" altLang="zh-CN" sz="1600" b="0" i="1" smtClean="0">
                                <a:solidFill>
                                  <a:srgbClr val="C00000"/>
                                </a:solidFill>
                                <a:latin typeface="Cambria Math" panose="02040503050406030204" pitchFamily="18" charset="0"/>
                              </a:rPr>
                              <m:t>101</m:t>
                            </m:r>
                          </m:sup>
                          <m:e>
                            <m:r>
                              <m:rPr>
                                <m:sty m:val="p"/>
                              </m:rPr>
                              <a:rPr lang="en-US" altLang="zh-CN" sz="1600" b="0" i="0" smtClean="0">
                                <a:solidFill>
                                  <a:srgbClr val="C00000"/>
                                </a:solidFill>
                                <a:latin typeface="Cambria Math" panose="02040503050406030204" pitchFamily="18" charset="0"/>
                              </a:rPr>
                              <m:t>Rh</m:t>
                            </m:r>
                          </m:e>
                        </m:sPre>
                        <m:r>
                          <a:rPr lang="en-US" altLang="zh-CN" sz="1600" i="1">
                            <a:solidFill>
                              <a:srgbClr val="C00000"/>
                            </a:solidFill>
                            <a:latin typeface="Cambria Math" panose="02040503050406030204" pitchFamily="18" charset="0"/>
                          </a:rPr>
                          <m:t>/</m:t>
                        </m:r>
                        <m:sPre>
                          <m:sPrePr>
                            <m:ctrlPr>
                              <a:rPr lang="en-US" altLang="zh-CN" sz="1600" i="1">
                                <a:solidFill>
                                  <a:srgbClr val="C00000"/>
                                </a:solidFill>
                                <a:latin typeface="Cambria Math" panose="02040503050406030204" pitchFamily="18" charset="0"/>
                                <a:ea typeface="宋体" panose="02010600030101010101" pitchFamily="2" charset="-122"/>
                              </a:rPr>
                            </m:ctrlPr>
                          </m:sPrePr>
                          <m:sub/>
                          <m:sup>
                            <m:r>
                              <a:rPr lang="en-US" altLang="zh-CN" sz="1600" b="0" i="1" smtClean="0">
                                <a:solidFill>
                                  <a:srgbClr val="C00000"/>
                                </a:solidFill>
                                <a:latin typeface="Cambria Math" panose="02040503050406030204" pitchFamily="18" charset="0"/>
                                <a:ea typeface="宋体" panose="02010600030101010101" pitchFamily="2" charset="-122"/>
                              </a:rPr>
                              <m:t>79</m:t>
                            </m:r>
                          </m:sup>
                          <m:e>
                            <m:r>
                              <m:rPr>
                                <m:sty m:val="p"/>
                              </m:rPr>
                              <a:rPr lang="en-US" altLang="zh-CN" sz="1600" b="0" i="0" smtClean="0">
                                <a:solidFill>
                                  <a:srgbClr val="C00000"/>
                                </a:solidFill>
                                <a:latin typeface="Cambria Math" panose="02040503050406030204" pitchFamily="18" charset="0"/>
                              </a:rPr>
                              <m:t>Br</m:t>
                            </m:r>
                          </m:e>
                        </m:sPre>
                        <m:r>
                          <a:rPr lang="en-US" altLang="zh-CN" sz="1600" b="0" i="0" smtClean="0">
                            <a:solidFill>
                              <a:srgbClr val="C00000"/>
                            </a:solidFill>
                            <a:latin typeface="Cambria Math" panose="02040503050406030204" pitchFamily="18" charset="0"/>
                            <a:ea typeface="宋体" panose="02010600030101010101" pitchFamily="2" charset="-122"/>
                          </a:rPr>
                          <m:t>)</m:t>
                        </m:r>
                      </m:oMath>
                    </m:oMathPara>
                  </a14:m>
                  <a:endParaRPr lang="en-US" altLang="zh-CN" sz="1600" b="0" i="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6" name="矩形 25">
                  <a:extLst>
                    <a:ext uri="{FF2B5EF4-FFF2-40B4-BE49-F238E27FC236}">
                      <a16:creationId xmlns:a16="http://schemas.microsoft.com/office/drawing/2014/main" id="{ACF30606-B579-4E84-8F9E-F8ED3F9AEA2E}"/>
                    </a:ext>
                  </a:extLst>
                </p:cNvPr>
                <p:cNvSpPr>
                  <a:spLocks noRot="1" noChangeAspect="1" noMove="1" noResize="1" noEditPoints="1" noAdjustHandles="1" noChangeArrowheads="1" noChangeShapeType="1" noTextEdit="1"/>
                </p:cNvSpPr>
                <p:nvPr/>
              </p:nvSpPr>
              <p:spPr>
                <a:xfrm>
                  <a:off x="4340746" y="1381902"/>
                  <a:ext cx="1560142" cy="1042721"/>
                </a:xfrm>
                <a:prstGeom prst="rect">
                  <a:avLst/>
                </a:prstGeom>
                <a:blipFill>
                  <a:blip r:embed="rId5"/>
                  <a:stretch>
                    <a:fillRect r="-9766"/>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2E0AE1B1-681F-4F7A-9650-B23B1C0DF91B}"/>
                </a:ext>
              </a:extLst>
            </p:cNvPr>
            <p:cNvCxnSpPr>
              <a:cxnSpLocks/>
              <a:endCxn id="26" idx="2"/>
            </p:cNvCxnSpPr>
            <p:nvPr/>
          </p:nvCxnSpPr>
          <p:spPr>
            <a:xfrm flipV="1">
              <a:off x="5048157" y="2424623"/>
              <a:ext cx="72660" cy="562933"/>
            </a:xfrm>
            <a:prstGeom prst="straightConnector1">
              <a:avLst/>
            </a:prstGeom>
            <a:ln w="19050">
              <a:solidFill>
                <a:srgbClr val="98372D"/>
              </a:solidFill>
              <a:headEnd w="lg" len="lg"/>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46D695B-343D-4702-BECD-42A2B906ABE7}"/>
                </a:ext>
              </a:extLst>
            </p:cNvPr>
            <p:cNvCxnSpPr>
              <a:cxnSpLocks/>
            </p:cNvCxnSpPr>
            <p:nvPr/>
          </p:nvCxnSpPr>
          <p:spPr>
            <a:xfrm flipV="1">
              <a:off x="6046689" y="3125175"/>
              <a:ext cx="117872" cy="223167"/>
            </a:xfrm>
            <a:prstGeom prst="straightConnector1">
              <a:avLst/>
            </a:prstGeom>
            <a:ln w="19050">
              <a:solidFill>
                <a:srgbClr val="98372D"/>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9C8C81B1-9145-41CD-995F-01422918547B}"/>
                    </a:ext>
                  </a:extLst>
                </p:cNvPr>
                <p:cNvSpPr/>
                <p:nvPr/>
              </p:nvSpPr>
              <p:spPr>
                <a:xfrm>
                  <a:off x="5511043" y="2184598"/>
                  <a:ext cx="1560142" cy="1035796"/>
                </a:xfrm>
                <a:prstGeom prst="rect">
                  <a:avLst/>
                </a:prstGeom>
              </p:spPr>
              <p:txBody>
                <a:bodyPr wrap="square">
                  <a:spAutoFit/>
                </a:bodyPr>
                <a:lstStyle/>
                <a:p>
                  <a:pPr algn="just">
                    <a:lnSpc>
                      <a:spcPct val="120000"/>
                    </a:lnSpc>
                    <a:spcBef>
                      <a:spcPct val="0"/>
                    </a:spcBef>
                  </a:pPr>
                  <a14:m>
                    <m:oMathPara xmlns:m="http://schemas.openxmlformats.org/officeDocument/2006/math">
                      <m:oMathParaPr>
                        <m:jc m:val="centerGroup"/>
                      </m:oMathParaPr>
                      <m:oMath xmlns:m="http://schemas.openxmlformats.org/officeDocument/2006/math">
                        <m:r>
                          <a:rPr lang="en-US" altLang="zh-CN" sz="1600" smtClean="0">
                            <a:solidFill>
                              <a:srgbClr val="C00000"/>
                            </a:solidFill>
                            <a:latin typeface="Cambria Math" panose="02040503050406030204" pitchFamily="18" charset="0"/>
                            <a:ea typeface="宋体" panose="02010600030101010101" pitchFamily="2" charset="-122"/>
                          </a:rPr>
                          <m:t>(4.</m:t>
                        </m:r>
                        <m:r>
                          <a:rPr lang="en-US" altLang="zh-CN" sz="1600" b="0" i="0" smtClean="0">
                            <a:solidFill>
                              <a:srgbClr val="C00000"/>
                            </a:solidFill>
                            <a:latin typeface="Cambria Math" panose="02040503050406030204" pitchFamily="18" charset="0"/>
                            <a:ea typeface="宋体" panose="02010600030101010101" pitchFamily="2" charset="-122"/>
                          </a:rPr>
                          <m:t>54</m:t>
                        </m:r>
                        <m:r>
                          <a:rPr lang="en-US" altLang="zh-CN" sz="1600">
                            <a:solidFill>
                              <a:srgbClr val="C00000"/>
                            </a:solidFill>
                            <a:latin typeface="Cambria Math" panose="02040503050406030204" pitchFamily="18" charset="0"/>
                            <a:ea typeface="宋体" panose="02010600030101010101" pitchFamily="2" charset="-122"/>
                          </a:rPr>
                          <m:t>, </m:t>
                        </m:r>
                        <m:r>
                          <a:rPr lang="en-US" altLang="zh-CN" sz="1600" b="0" i="0" smtClean="0">
                            <a:solidFill>
                              <a:srgbClr val="C00000"/>
                            </a:solidFill>
                            <a:latin typeface="Cambria Math" panose="02040503050406030204" pitchFamily="18" charset="0"/>
                            <a:ea typeface="宋体" panose="02010600030101010101" pitchFamily="2" charset="-122"/>
                          </a:rPr>
                          <m:t>0</m:t>
                        </m:r>
                        <m:r>
                          <a:rPr lang="en-US" altLang="zh-CN" sz="1600">
                            <a:solidFill>
                              <a:srgbClr val="C00000"/>
                            </a:solidFill>
                            <a:latin typeface="Cambria Math" panose="02040503050406030204" pitchFamily="18" charset="0"/>
                            <a:ea typeface="宋体" panose="02010600030101010101" pitchFamily="2" charset="-122"/>
                          </a:rPr>
                          <m:t>.0</m:t>
                        </m:r>
                        <m:r>
                          <a:rPr lang="en-US" altLang="zh-CN" sz="1600" b="0" i="0" smtClean="0">
                            <a:solidFill>
                              <a:srgbClr val="C00000"/>
                            </a:solidFill>
                            <a:latin typeface="Cambria Math" panose="02040503050406030204" pitchFamily="18" charset="0"/>
                            <a:ea typeface="宋体" panose="02010600030101010101" pitchFamily="2" charset="-122"/>
                          </a:rPr>
                          <m:t>0</m:t>
                        </m:r>
                        <m:r>
                          <a:rPr lang="en-US" altLang="zh-CN" sz="1600">
                            <a:solidFill>
                              <a:srgbClr val="C00000"/>
                            </a:solidFill>
                            <a:latin typeface="Cambria Math" panose="02040503050406030204" pitchFamily="18" charset="0"/>
                            <a:ea typeface="宋体" panose="02010600030101010101" pitchFamily="2" charset="-122"/>
                          </a:rPr>
                          <m:t>)</m:t>
                        </m:r>
                      </m:oMath>
                    </m:oMathPara>
                  </a14:m>
                  <a:endParaRPr lang="en-US" altLang="zh-CN" sz="1600" dirty="0">
                    <a:solidFill>
                      <a:srgbClr val="C00000"/>
                    </a:solidFill>
                    <a:latin typeface="Cambria Math" panose="02040503050406030204" pitchFamily="18" charset="0"/>
                    <a:ea typeface="宋体" panose="02010600030101010101" pitchFamily="2" charset="-122"/>
                  </a:endParaRPr>
                </a:p>
                <a:p>
                  <a:pPr algn="just">
                    <a:lnSpc>
                      <a:spcPct val="120000"/>
                    </a:lnSpc>
                    <a:spcBef>
                      <a:spcPct val="0"/>
                    </a:spcBef>
                  </a:pPr>
                  <a14:m>
                    <m:oMathPara xmlns:m="http://schemas.openxmlformats.org/officeDocument/2006/math">
                      <m:oMathParaPr>
                        <m:jc m:val="centerGroup"/>
                      </m:oMathParaPr>
                      <m:oMath xmlns:m="http://schemas.openxmlformats.org/officeDocument/2006/math">
                        <m:r>
                          <a:rPr lang="en-US" altLang="zh-CN" sz="1600" smtClean="0">
                            <a:solidFill>
                              <a:srgbClr val="C00000"/>
                            </a:solidFill>
                            <a:latin typeface="Cambria Math" panose="02040503050406030204" pitchFamily="18" charset="0"/>
                            <a:ea typeface="宋体" panose="02010600030101010101" pitchFamily="2" charset="-122"/>
                          </a:rPr>
                          <m:t>−1396.933</m:t>
                        </m:r>
                        <m:r>
                          <a:rPr lang="en-US" altLang="zh-CN" sz="1600" b="0" i="0" smtClean="0">
                            <a:solidFill>
                              <a:srgbClr val="C00000"/>
                            </a:solidFill>
                            <a:latin typeface="Cambria Math" panose="02040503050406030204" pitchFamily="18" charset="0"/>
                            <a:ea typeface="宋体" panose="02010600030101010101" pitchFamily="2" charset="-122"/>
                          </a:rPr>
                          <m:t>3 </m:t>
                        </m:r>
                        <m:r>
                          <m:rPr>
                            <m:sty m:val="p"/>
                          </m:rPr>
                          <a:rPr lang="en-US" altLang="zh-CN" sz="1600" i="0">
                            <a:solidFill>
                              <a:srgbClr val="C00000"/>
                            </a:solidFill>
                            <a:latin typeface="Cambria Math" panose="02040503050406030204" pitchFamily="18" charset="0"/>
                            <a:ea typeface="宋体" panose="02010600030101010101" pitchFamily="2" charset="-122"/>
                          </a:rPr>
                          <m:t>MeV</m:t>
                        </m:r>
                        <m:r>
                          <a:rPr lang="en-US" altLang="zh-CN" sz="1600" b="0" i="0" smtClean="0">
                            <a:solidFill>
                              <a:srgbClr val="C00000"/>
                            </a:solidFill>
                            <a:latin typeface="Cambria Math" panose="02040503050406030204" pitchFamily="18" charset="0"/>
                            <a:ea typeface="宋体" panose="02010600030101010101" pitchFamily="2" charset="-122"/>
                          </a:rPr>
                          <m:t>  </m:t>
                        </m:r>
                      </m:oMath>
                    </m:oMathPara>
                  </a14:m>
                  <a:endParaRPr lang="en-US" altLang="zh-CN" sz="1600" b="0" i="0" dirty="0">
                    <a:solidFill>
                      <a:srgbClr val="C00000"/>
                    </a:solidFill>
                    <a:latin typeface="Cambria Math" panose="02040503050406030204" pitchFamily="18" charset="0"/>
                    <a:ea typeface="宋体" panose="02010600030101010101" pitchFamily="2" charset="-122"/>
                  </a:endParaRPr>
                </a:p>
                <a:p>
                  <a:pPr algn="just">
                    <a:lnSpc>
                      <a:spcPct val="120000"/>
                    </a:lnSpc>
                    <a:spcBef>
                      <a:spcPct val="0"/>
                    </a:spcBef>
                  </a:pPr>
                  <a14:m>
                    <m:oMathPara xmlns:m="http://schemas.openxmlformats.org/officeDocument/2006/math">
                      <m:oMathParaPr>
                        <m:jc m:val="centerGroup"/>
                      </m:oMathParaPr>
                      <m:oMath xmlns:m="http://schemas.openxmlformats.org/officeDocument/2006/math">
                        <m:r>
                          <a:rPr lang="en-US" altLang="zh-CN" sz="1600" b="0" i="0" smtClean="0">
                            <a:solidFill>
                              <a:srgbClr val="C00000"/>
                            </a:solidFill>
                            <a:latin typeface="Cambria Math" panose="02040503050406030204" pitchFamily="18" charset="0"/>
                            <a:ea typeface="宋体" panose="02010600030101010101" pitchFamily="2" charset="-122"/>
                          </a:rPr>
                          <m:t>(</m:t>
                        </m:r>
                        <m:sPre>
                          <m:sPrePr>
                            <m:ctrlPr>
                              <a:rPr lang="en-US" altLang="zh-CN" sz="1600" b="0" i="1" smtClean="0">
                                <a:solidFill>
                                  <a:srgbClr val="C00000"/>
                                </a:solidFill>
                                <a:latin typeface="Cambria Math" panose="02040503050406030204" pitchFamily="18" charset="0"/>
                                <a:ea typeface="宋体" panose="02010600030101010101" pitchFamily="2" charset="-122"/>
                              </a:rPr>
                            </m:ctrlPr>
                          </m:sPrePr>
                          <m:sub/>
                          <m:sup>
                            <m:r>
                              <a:rPr lang="en-US" altLang="zh-CN" sz="1600" b="0" i="1" smtClean="0">
                                <a:solidFill>
                                  <a:srgbClr val="C00000"/>
                                </a:solidFill>
                                <a:latin typeface="Cambria Math" panose="02040503050406030204" pitchFamily="18" charset="0"/>
                                <a:ea typeface="宋体" panose="02010600030101010101" pitchFamily="2" charset="-122"/>
                              </a:rPr>
                              <m:t>90</m:t>
                            </m:r>
                          </m:sup>
                          <m:e>
                            <m:r>
                              <m:rPr>
                                <m:sty m:val="p"/>
                              </m:rPr>
                              <a:rPr lang="en-US" altLang="zh-CN" sz="1600" i="1" smtClean="0">
                                <a:solidFill>
                                  <a:srgbClr val="C00000"/>
                                </a:solidFill>
                                <a:latin typeface="Cambria Math" panose="02040503050406030204" pitchFamily="18" charset="0"/>
                              </a:rPr>
                              <m:t>Z</m:t>
                            </m:r>
                            <m:r>
                              <m:rPr>
                                <m:sty m:val="p"/>
                              </m:rPr>
                              <a:rPr lang="en-US" altLang="zh-CN" sz="1600">
                                <a:solidFill>
                                  <a:srgbClr val="C00000"/>
                                </a:solidFill>
                                <a:latin typeface="Cambria Math" panose="02040503050406030204" pitchFamily="18" charset="0"/>
                              </a:rPr>
                              <m:t>r</m:t>
                            </m:r>
                          </m:e>
                        </m:sPre>
                        <m:r>
                          <a:rPr lang="en-US" altLang="zh-CN" sz="1600" i="1">
                            <a:solidFill>
                              <a:srgbClr val="C00000"/>
                            </a:solidFill>
                            <a:latin typeface="Cambria Math" panose="02040503050406030204" pitchFamily="18" charset="0"/>
                          </a:rPr>
                          <m:t>/</m:t>
                        </m:r>
                        <m:sPre>
                          <m:sPrePr>
                            <m:ctrlPr>
                              <a:rPr lang="en-US" altLang="zh-CN" sz="1600" i="1">
                                <a:solidFill>
                                  <a:srgbClr val="C00000"/>
                                </a:solidFill>
                                <a:latin typeface="Cambria Math" panose="02040503050406030204" pitchFamily="18" charset="0"/>
                                <a:ea typeface="宋体" panose="02010600030101010101" pitchFamily="2" charset="-122"/>
                              </a:rPr>
                            </m:ctrlPr>
                          </m:sPrePr>
                          <m:sub/>
                          <m:sup>
                            <m:r>
                              <a:rPr lang="en-US" altLang="zh-CN" sz="1600" b="0" i="1" smtClean="0">
                                <a:solidFill>
                                  <a:srgbClr val="C00000"/>
                                </a:solidFill>
                                <a:latin typeface="Cambria Math" panose="02040503050406030204" pitchFamily="18" charset="0"/>
                                <a:ea typeface="宋体" panose="02010600030101010101" pitchFamily="2" charset="-122"/>
                              </a:rPr>
                              <m:t>90</m:t>
                            </m:r>
                          </m:sup>
                          <m:e>
                            <m:r>
                              <m:rPr>
                                <m:sty m:val="p"/>
                              </m:rPr>
                              <a:rPr lang="en-US" altLang="zh-CN" sz="1600" b="0" i="0" smtClean="0">
                                <a:solidFill>
                                  <a:srgbClr val="C00000"/>
                                </a:solidFill>
                                <a:latin typeface="Cambria Math" panose="02040503050406030204" pitchFamily="18" charset="0"/>
                              </a:rPr>
                              <m:t>Zr</m:t>
                            </m:r>
                          </m:e>
                        </m:sPre>
                        <m:r>
                          <a:rPr lang="en-US" altLang="zh-CN" sz="1600" b="0" i="0" smtClean="0">
                            <a:solidFill>
                              <a:srgbClr val="C00000"/>
                            </a:solidFill>
                            <a:latin typeface="Cambria Math" panose="02040503050406030204" pitchFamily="18" charset="0"/>
                            <a:ea typeface="宋体" panose="02010600030101010101" pitchFamily="2" charset="-122"/>
                          </a:rPr>
                          <m:t>)</m:t>
                        </m:r>
                      </m:oMath>
                    </m:oMathPara>
                  </a14:m>
                  <a:endParaRPr lang="en-US" altLang="zh-CN" sz="1600" b="0" i="0" dirty="0">
                    <a:solidFill>
                      <a:srgbClr val="C00000"/>
                    </a:solidFill>
                    <a:latin typeface="Cambria Math" panose="02040503050406030204" pitchFamily="18" charset="0"/>
                    <a:ea typeface="宋体" panose="02010600030101010101" pitchFamily="2" charset="-122"/>
                  </a:endParaRPr>
                </a:p>
              </p:txBody>
            </p:sp>
          </mc:Choice>
          <mc:Fallback xmlns="">
            <p:sp>
              <p:nvSpPr>
                <p:cNvPr id="36" name="矩形 35">
                  <a:extLst>
                    <a:ext uri="{FF2B5EF4-FFF2-40B4-BE49-F238E27FC236}">
                      <a16:creationId xmlns:a16="http://schemas.microsoft.com/office/drawing/2014/main" id="{9C8C81B1-9145-41CD-995F-01422918547B}"/>
                    </a:ext>
                  </a:extLst>
                </p:cNvPr>
                <p:cNvSpPr>
                  <a:spLocks noRot="1" noChangeAspect="1" noMove="1" noResize="1" noEditPoints="1" noAdjustHandles="1" noChangeArrowheads="1" noChangeShapeType="1" noTextEdit="1"/>
                </p:cNvSpPr>
                <p:nvPr/>
              </p:nvSpPr>
              <p:spPr>
                <a:xfrm>
                  <a:off x="5511043" y="2184598"/>
                  <a:ext cx="1560142" cy="1035796"/>
                </a:xfrm>
                <a:prstGeom prst="rect">
                  <a:avLst/>
                </a:prstGeom>
                <a:blipFill>
                  <a:blip r:embed="rId6"/>
                  <a:stretch>
                    <a:fillRect r="-9766"/>
                  </a:stretch>
                </a:blipFill>
              </p:spPr>
              <p:txBody>
                <a:bodyPr/>
                <a:lstStyle/>
                <a:p>
                  <a:r>
                    <a:rPr lang="zh-CN" altLang="en-US">
                      <a:noFill/>
                    </a:rPr>
                    <a:t> </a:t>
                  </a:r>
                </a:p>
              </p:txBody>
            </p:sp>
          </mc:Fallback>
        </mc:AlternateContent>
        <p:cxnSp>
          <p:nvCxnSpPr>
            <p:cNvPr id="37" name="直接箭头连接符 36">
              <a:extLst>
                <a:ext uri="{FF2B5EF4-FFF2-40B4-BE49-F238E27FC236}">
                  <a16:creationId xmlns:a16="http://schemas.microsoft.com/office/drawing/2014/main" id="{9B2263A5-FF02-4220-A573-AA82315A533D}"/>
                </a:ext>
              </a:extLst>
            </p:cNvPr>
            <p:cNvCxnSpPr>
              <a:cxnSpLocks/>
            </p:cNvCxnSpPr>
            <p:nvPr/>
          </p:nvCxnSpPr>
          <p:spPr>
            <a:xfrm flipH="1">
              <a:off x="2892426" y="5099050"/>
              <a:ext cx="92074" cy="581025"/>
            </a:xfrm>
            <a:prstGeom prst="straightConnector1">
              <a:avLst/>
            </a:prstGeom>
            <a:ln w="19050">
              <a:solidFill>
                <a:srgbClr val="98372D"/>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CA0BC425-5670-490B-A6A1-B684CC43F4F5}"/>
                    </a:ext>
                  </a:extLst>
                </p:cNvPr>
                <p:cNvSpPr/>
                <p:nvPr/>
              </p:nvSpPr>
              <p:spPr>
                <a:xfrm>
                  <a:off x="1996488" y="5520521"/>
                  <a:ext cx="1791874" cy="683264"/>
                </a:xfrm>
                <a:prstGeom prst="rect">
                  <a:avLst/>
                </a:prstGeom>
              </p:spPr>
              <p:txBody>
                <a:bodyPr wrap="square">
                  <a:spAutoFit/>
                </a:bodyPr>
                <a:lstStyle/>
                <a:p>
                  <a:pPr algn="just">
                    <a:lnSpc>
                      <a:spcPct val="120000"/>
                    </a:lnSpc>
                    <a:spcBef>
                      <a:spcPct val="0"/>
                    </a:spcBef>
                  </a:pPr>
                  <a14:m>
                    <m:oMathPara xmlns:m="http://schemas.openxmlformats.org/officeDocument/2006/math">
                      <m:oMathParaPr>
                        <m:jc m:val="centerGroup"/>
                      </m:oMathParaPr>
                      <m:oMath xmlns:m="http://schemas.openxmlformats.org/officeDocument/2006/math">
                        <m:r>
                          <a:rPr lang="en-US" altLang="zh-CN" sz="1600" smtClean="0">
                            <a:solidFill>
                              <a:srgbClr val="C00000"/>
                            </a:solidFill>
                            <a:latin typeface="Cambria Math" panose="02040503050406030204" pitchFamily="18" charset="0"/>
                            <a:ea typeface="宋体" panose="02010600030101010101" pitchFamily="2" charset="-122"/>
                          </a:rPr>
                          <m:t>(</m:t>
                        </m:r>
                        <m:r>
                          <a:rPr lang="en-US" altLang="zh-CN" sz="1600" b="0" i="0" smtClean="0">
                            <a:solidFill>
                              <a:srgbClr val="C00000"/>
                            </a:solidFill>
                            <a:latin typeface="Cambria Math" panose="02040503050406030204" pitchFamily="18" charset="0"/>
                            <a:ea typeface="宋体" panose="02010600030101010101" pitchFamily="2" charset="-122"/>
                          </a:rPr>
                          <m:t>0</m:t>
                        </m:r>
                        <m:r>
                          <a:rPr lang="en-US" altLang="zh-CN" sz="1600">
                            <a:solidFill>
                              <a:srgbClr val="C00000"/>
                            </a:solidFill>
                            <a:latin typeface="Cambria Math" panose="02040503050406030204" pitchFamily="18" charset="0"/>
                            <a:ea typeface="宋体" panose="02010600030101010101" pitchFamily="2" charset="-122"/>
                          </a:rPr>
                          <m:t>.0</m:t>
                        </m:r>
                        <m:r>
                          <a:rPr lang="en-US" altLang="zh-CN" sz="1600" b="0" i="0" smtClean="0">
                            <a:solidFill>
                              <a:srgbClr val="C00000"/>
                            </a:solidFill>
                            <a:latin typeface="Cambria Math" panose="02040503050406030204" pitchFamily="18" charset="0"/>
                            <a:ea typeface="宋体" panose="02010600030101010101" pitchFamily="2" charset="-122"/>
                          </a:rPr>
                          <m:t>2</m:t>
                        </m:r>
                        <m:r>
                          <a:rPr lang="en-US" altLang="zh-CN" sz="1600">
                            <a:solidFill>
                              <a:srgbClr val="C00000"/>
                            </a:solidFill>
                            <a:latin typeface="Cambria Math" panose="02040503050406030204" pitchFamily="18" charset="0"/>
                            <a:ea typeface="宋体" panose="02010600030101010101" pitchFamily="2" charset="-122"/>
                          </a:rPr>
                          <m:t>, </m:t>
                        </m:r>
                        <m:r>
                          <a:rPr lang="en-US" altLang="zh-CN" sz="1600" b="0" i="0" smtClean="0">
                            <a:solidFill>
                              <a:srgbClr val="C00000"/>
                            </a:solidFill>
                            <a:latin typeface="Cambria Math" panose="02040503050406030204" pitchFamily="18" charset="0"/>
                            <a:ea typeface="宋体" panose="02010600030101010101" pitchFamily="2" charset="-122"/>
                          </a:rPr>
                          <m:t>0</m:t>
                        </m:r>
                        <m:r>
                          <a:rPr lang="en-US" altLang="zh-CN" sz="1600">
                            <a:solidFill>
                              <a:srgbClr val="C00000"/>
                            </a:solidFill>
                            <a:latin typeface="Cambria Math" panose="02040503050406030204" pitchFamily="18" charset="0"/>
                            <a:ea typeface="宋体" panose="02010600030101010101" pitchFamily="2" charset="-122"/>
                          </a:rPr>
                          <m:t>.08)</m:t>
                        </m:r>
                      </m:oMath>
                    </m:oMathPara>
                  </a14:m>
                  <a:endParaRPr lang="en-US" altLang="zh-CN" sz="1600" i="1" dirty="0">
                    <a:solidFill>
                      <a:srgbClr val="C00000"/>
                    </a:solidFill>
                    <a:latin typeface="Cambria Math" panose="02040503050406030204" pitchFamily="18" charset="0"/>
                    <a:ea typeface="宋体" panose="02010600030101010101" pitchFamily="2" charset="-122"/>
                  </a:endParaRPr>
                </a:p>
                <a:p>
                  <a:pPr algn="just">
                    <a:lnSpc>
                      <a:spcPct val="120000"/>
                    </a:lnSpc>
                    <a:spcBef>
                      <a:spcPct val="0"/>
                    </a:spcBef>
                  </a:pPr>
                  <a14:m>
                    <m:oMathPara xmlns:m="http://schemas.openxmlformats.org/officeDocument/2006/math">
                      <m:oMathParaPr>
                        <m:jc m:val="centerGroup"/>
                      </m:oMathParaPr>
                      <m:oMath xmlns:m="http://schemas.openxmlformats.org/officeDocument/2006/math">
                        <m:r>
                          <a:rPr lang="en-US" altLang="zh-CN" sz="1600" i="1" smtClean="0">
                            <a:solidFill>
                              <a:srgbClr val="C00000"/>
                            </a:solidFill>
                            <a:latin typeface="Cambria Math" panose="02040503050406030204" pitchFamily="18" charset="0"/>
                            <a:ea typeface="宋体" panose="02010600030101010101" pitchFamily="2" charset="-122"/>
                          </a:rPr>
                          <m:t>−1</m:t>
                        </m:r>
                        <m:r>
                          <a:rPr lang="en-US" altLang="zh-CN" sz="1600" b="0" i="1" smtClean="0">
                            <a:solidFill>
                              <a:srgbClr val="C00000"/>
                            </a:solidFill>
                            <a:latin typeface="Cambria Math" panose="02040503050406030204" pitchFamily="18" charset="0"/>
                            <a:ea typeface="宋体" panose="02010600030101010101" pitchFamily="2" charset="-122"/>
                          </a:rPr>
                          <m:t>411.43899</m:t>
                        </m:r>
                        <m:r>
                          <a:rPr lang="en-US" altLang="zh-CN" sz="1600" i="1" smtClean="0">
                            <a:solidFill>
                              <a:srgbClr val="C00000"/>
                            </a:solidFill>
                            <a:latin typeface="Cambria Math" panose="02040503050406030204" pitchFamily="18" charset="0"/>
                            <a:ea typeface="宋体" panose="02010600030101010101" pitchFamily="2" charset="-122"/>
                          </a:rPr>
                          <m:t> </m:t>
                        </m:r>
                        <m:r>
                          <m:rPr>
                            <m:sty m:val="p"/>
                          </m:rPr>
                          <a:rPr lang="en-US" altLang="zh-CN" sz="1600" i="0">
                            <a:solidFill>
                              <a:srgbClr val="C00000"/>
                            </a:solidFill>
                            <a:latin typeface="Cambria Math" panose="02040503050406030204" pitchFamily="18" charset="0"/>
                            <a:ea typeface="宋体" panose="02010600030101010101" pitchFamily="2" charset="-122"/>
                          </a:rPr>
                          <m:t>MeV</m:t>
                        </m:r>
                        <m:r>
                          <a:rPr lang="en-US" altLang="zh-CN" sz="1600" b="0" i="0" smtClean="0">
                            <a:solidFill>
                              <a:srgbClr val="C00000"/>
                            </a:solidFill>
                            <a:latin typeface="Cambria Math" panose="02040503050406030204" pitchFamily="18" charset="0"/>
                            <a:ea typeface="宋体" panose="02010600030101010101" pitchFamily="2" charset="-122"/>
                          </a:rPr>
                          <m:t>  </m:t>
                        </m:r>
                      </m:oMath>
                    </m:oMathPara>
                  </a14:m>
                  <a:endParaRPr lang="en-US" altLang="zh-CN" sz="1600" b="0" i="0" dirty="0">
                    <a:solidFill>
                      <a:srgbClr val="C00000"/>
                    </a:solidFill>
                    <a:latin typeface="Cambria Math" panose="02040503050406030204" pitchFamily="18" charset="0"/>
                    <a:ea typeface="宋体" panose="02010600030101010101" pitchFamily="2" charset="-122"/>
                  </a:endParaRPr>
                </a:p>
              </p:txBody>
            </p:sp>
          </mc:Choice>
          <mc:Fallback xmlns="">
            <p:sp>
              <p:nvSpPr>
                <p:cNvPr id="40" name="矩形 39">
                  <a:extLst>
                    <a:ext uri="{FF2B5EF4-FFF2-40B4-BE49-F238E27FC236}">
                      <a16:creationId xmlns:a16="http://schemas.microsoft.com/office/drawing/2014/main" id="{CA0BC425-5670-490B-A6A1-B684CC43F4F5}"/>
                    </a:ext>
                  </a:extLst>
                </p:cNvPr>
                <p:cNvSpPr>
                  <a:spLocks noRot="1" noChangeAspect="1" noMove="1" noResize="1" noEditPoints="1" noAdjustHandles="1" noChangeArrowheads="1" noChangeShapeType="1" noTextEdit="1"/>
                </p:cNvSpPr>
                <p:nvPr/>
              </p:nvSpPr>
              <p:spPr>
                <a:xfrm>
                  <a:off x="1996488" y="5520521"/>
                  <a:ext cx="1791874" cy="683264"/>
                </a:xfrm>
                <a:prstGeom prst="rect">
                  <a:avLst/>
                </a:prstGeom>
                <a:blipFill>
                  <a:blip r:embed="rId8"/>
                  <a:stretch>
                    <a:fillRect r="-2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09EDCA2-E5A5-4EA9-A3A4-4D8D2201EAC0}"/>
                    </a:ext>
                  </a:extLst>
                </p:cNvPr>
                <p:cNvSpPr/>
                <p:nvPr/>
              </p:nvSpPr>
              <p:spPr>
                <a:xfrm>
                  <a:off x="3719169" y="5365009"/>
                  <a:ext cx="1791874" cy="387798"/>
                </a:xfrm>
                <a:prstGeom prst="rect">
                  <a:avLst/>
                </a:prstGeom>
              </p:spPr>
              <p:txBody>
                <a:bodyPr wrap="square">
                  <a:spAutoFit/>
                </a:bodyPr>
                <a:lstStyle/>
                <a:p>
                  <a:pPr algn="just">
                    <a:lnSpc>
                      <a:spcPct val="120000"/>
                    </a:lnSpc>
                    <a:spcBef>
                      <a:spcPct val="0"/>
                    </a:spcBef>
                  </a:pPr>
                  <a14:m>
                    <m:oMathPara xmlns:m="http://schemas.openxmlformats.org/officeDocument/2006/math">
                      <m:oMathParaPr>
                        <m:jc m:val="centerGroup"/>
                      </m:oMathParaPr>
                      <m:oMath xmlns:m="http://schemas.openxmlformats.org/officeDocument/2006/math">
                        <m:r>
                          <a:rPr lang="en-US" altLang="zh-CN" sz="1600" smtClean="0">
                            <a:solidFill>
                              <a:srgbClr val="C00000"/>
                            </a:solidFill>
                            <a:latin typeface="Cambria Math" panose="02040503050406030204" pitchFamily="18" charset="0"/>
                            <a:ea typeface="宋体" panose="02010600030101010101" pitchFamily="2" charset="-122"/>
                          </a:rPr>
                          <m:t>(</m:t>
                        </m:r>
                        <m:r>
                          <a:rPr lang="en-US" altLang="zh-CN" sz="1600" b="0" i="0" smtClean="0">
                            <a:solidFill>
                              <a:srgbClr val="C00000"/>
                            </a:solidFill>
                            <a:latin typeface="Cambria Math" panose="02040503050406030204" pitchFamily="18" charset="0"/>
                            <a:ea typeface="宋体" panose="02010600030101010101" pitchFamily="2" charset="-122"/>
                          </a:rPr>
                          <m:t>0</m:t>
                        </m:r>
                        <m:r>
                          <a:rPr lang="en-US" altLang="zh-CN" sz="1600">
                            <a:solidFill>
                              <a:srgbClr val="C00000"/>
                            </a:solidFill>
                            <a:latin typeface="Cambria Math" panose="02040503050406030204" pitchFamily="18" charset="0"/>
                            <a:ea typeface="宋体" panose="02010600030101010101" pitchFamily="2" charset="-122"/>
                          </a:rPr>
                          <m:t>.</m:t>
                        </m:r>
                        <m:r>
                          <a:rPr lang="en-US" altLang="zh-CN" sz="1600" b="0" i="0" smtClean="0">
                            <a:solidFill>
                              <a:srgbClr val="C00000"/>
                            </a:solidFill>
                            <a:latin typeface="Cambria Math" panose="02040503050406030204" pitchFamily="18" charset="0"/>
                            <a:ea typeface="宋体" panose="02010600030101010101" pitchFamily="2" charset="-122"/>
                          </a:rPr>
                          <m:t>9</m:t>
                        </m:r>
                        <m:r>
                          <a:rPr lang="en-US" altLang="zh-CN" sz="1600">
                            <a:solidFill>
                              <a:srgbClr val="C00000"/>
                            </a:solidFill>
                            <a:latin typeface="Cambria Math" panose="02040503050406030204" pitchFamily="18" charset="0"/>
                            <a:ea typeface="宋体" panose="02010600030101010101" pitchFamily="2" charset="-122"/>
                          </a:rPr>
                          <m:t>8, </m:t>
                        </m:r>
                        <m:r>
                          <a:rPr lang="en-US" altLang="zh-CN" sz="1600" b="0" i="0" smtClean="0">
                            <a:solidFill>
                              <a:srgbClr val="C00000"/>
                            </a:solidFill>
                            <a:latin typeface="Cambria Math" panose="02040503050406030204" pitchFamily="18" charset="0"/>
                            <a:ea typeface="宋体" panose="02010600030101010101" pitchFamily="2" charset="-122"/>
                          </a:rPr>
                          <m:t>0</m:t>
                        </m:r>
                        <m:r>
                          <a:rPr lang="en-US" altLang="zh-CN" sz="1600">
                            <a:solidFill>
                              <a:srgbClr val="C00000"/>
                            </a:solidFill>
                            <a:latin typeface="Cambria Math" panose="02040503050406030204" pitchFamily="18" charset="0"/>
                            <a:ea typeface="宋体" panose="02010600030101010101" pitchFamily="2" charset="-122"/>
                          </a:rPr>
                          <m:t>.0</m:t>
                        </m:r>
                        <m:r>
                          <a:rPr lang="en-US" altLang="zh-CN" sz="1600" b="0" i="0" smtClean="0">
                            <a:solidFill>
                              <a:srgbClr val="C00000"/>
                            </a:solidFill>
                            <a:latin typeface="Cambria Math" panose="02040503050406030204" pitchFamily="18" charset="0"/>
                            <a:ea typeface="宋体" panose="02010600030101010101" pitchFamily="2" charset="-122"/>
                          </a:rPr>
                          <m:t>0</m:t>
                        </m:r>
                        <m:r>
                          <a:rPr lang="en-US" altLang="zh-CN" sz="1600">
                            <a:solidFill>
                              <a:srgbClr val="C00000"/>
                            </a:solidFill>
                            <a:latin typeface="Cambria Math" panose="02040503050406030204" pitchFamily="18" charset="0"/>
                            <a:ea typeface="宋体" panose="02010600030101010101" pitchFamily="2" charset="-122"/>
                          </a:rPr>
                          <m:t>)</m:t>
                        </m:r>
                      </m:oMath>
                    </m:oMathPara>
                  </a14:m>
                  <a:endParaRPr lang="en-US" altLang="zh-CN" sz="1600" i="1" dirty="0">
                    <a:solidFill>
                      <a:srgbClr val="C00000"/>
                    </a:solidFill>
                    <a:latin typeface="Cambria Math" panose="02040503050406030204" pitchFamily="18" charset="0"/>
                    <a:ea typeface="宋体" panose="02010600030101010101" pitchFamily="2" charset="-122"/>
                  </a:endParaRPr>
                </a:p>
              </p:txBody>
            </p:sp>
          </mc:Choice>
          <mc:Fallback xmlns="">
            <p:sp>
              <p:nvSpPr>
                <p:cNvPr id="21" name="矩形 20">
                  <a:extLst>
                    <a:ext uri="{FF2B5EF4-FFF2-40B4-BE49-F238E27FC236}">
                      <a16:creationId xmlns:a16="http://schemas.microsoft.com/office/drawing/2014/main" id="{809EDCA2-E5A5-4EA9-A3A4-4D8D2201EAC0}"/>
                    </a:ext>
                  </a:extLst>
                </p:cNvPr>
                <p:cNvSpPr>
                  <a:spLocks noRot="1" noChangeAspect="1" noMove="1" noResize="1" noEditPoints="1" noAdjustHandles="1" noChangeArrowheads="1" noChangeShapeType="1" noTextEdit="1"/>
                </p:cNvSpPr>
                <p:nvPr/>
              </p:nvSpPr>
              <p:spPr>
                <a:xfrm>
                  <a:off x="3719169" y="5365009"/>
                  <a:ext cx="1791874" cy="387798"/>
                </a:xfrm>
                <a:prstGeom prst="rect">
                  <a:avLst/>
                </a:prstGeom>
                <a:blipFill>
                  <a:blip r:embed="rId9"/>
                  <a:stretch>
                    <a:fillRect b="-3125"/>
                  </a:stretch>
                </a:blipFill>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048763A3-EDDD-4BA5-B33B-A20038CE8B69}"/>
                </a:ext>
              </a:extLst>
            </p:cNvPr>
            <p:cNvCxnSpPr>
              <a:cxnSpLocks/>
            </p:cNvCxnSpPr>
            <p:nvPr/>
          </p:nvCxnSpPr>
          <p:spPr>
            <a:xfrm>
              <a:off x="3788362" y="4812342"/>
              <a:ext cx="648257" cy="541193"/>
            </a:xfrm>
            <a:prstGeom prst="straightConnector1">
              <a:avLst/>
            </a:prstGeom>
            <a:ln w="19050">
              <a:solidFill>
                <a:srgbClr val="98372D"/>
              </a:solidFill>
              <a:headEnd w="lg" len="lg"/>
              <a:tailEnd type="stealth"/>
            </a:ln>
          </p:spPr>
          <p:style>
            <a:lnRef idx="1">
              <a:schemeClr val="accent1"/>
            </a:lnRef>
            <a:fillRef idx="0">
              <a:schemeClr val="accent1"/>
            </a:fillRef>
            <a:effectRef idx="0">
              <a:schemeClr val="accent1"/>
            </a:effectRef>
            <a:fontRef idx="minor">
              <a:schemeClr val="tx1"/>
            </a:fontRef>
          </p:style>
        </p:cxnSp>
      </p:grpSp>
      <p:pic>
        <p:nvPicPr>
          <p:cNvPr id="20" name="图片 19">
            <a:extLst>
              <a:ext uri="{FF2B5EF4-FFF2-40B4-BE49-F238E27FC236}">
                <a16:creationId xmlns:a16="http://schemas.microsoft.com/office/drawing/2014/main" id="{5B9B5666-3618-44C3-B9D4-4607553CE22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4125"/>
          <a:stretch/>
        </p:blipFill>
        <p:spPr bwMode="auto">
          <a:xfrm>
            <a:off x="7172498" y="888709"/>
            <a:ext cx="4845309" cy="4635497"/>
          </a:xfrm>
          <a:prstGeom prst="rect">
            <a:avLst/>
          </a:prstGeom>
          <a:noFill/>
          <a:ln>
            <a:noFill/>
          </a:ln>
        </p:spPr>
      </p:pic>
      <p:pic>
        <p:nvPicPr>
          <p:cNvPr id="5" name="图片 4">
            <a:extLst>
              <a:ext uri="{FF2B5EF4-FFF2-40B4-BE49-F238E27FC236}">
                <a16:creationId xmlns:a16="http://schemas.microsoft.com/office/drawing/2014/main" id="{4B9EF99D-850C-451B-8BD6-99481025EC0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4758" t="34412" r="33782" b="35324"/>
          <a:stretch/>
        </p:blipFill>
        <p:spPr>
          <a:xfrm>
            <a:off x="2564236" y="6087760"/>
            <a:ext cx="636186" cy="612000"/>
          </a:xfrm>
          <a:prstGeom prst="rect">
            <a:avLst/>
          </a:prstGeom>
        </p:spPr>
      </p:pic>
      <p:pic>
        <p:nvPicPr>
          <p:cNvPr id="10" name="图片 9">
            <a:extLst>
              <a:ext uri="{FF2B5EF4-FFF2-40B4-BE49-F238E27FC236}">
                <a16:creationId xmlns:a16="http://schemas.microsoft.com/office/drawing/2014/main" id="{9520B2E2-056A-4958-8104-892D6199178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0817" t="37753" r="29752" b="37437"/>
          <a:stretch/>
        </p:blipFill>
        <p:spPr>
          <a:xfrm>
            <a:off x="4226464" y="5663708"/>
            <a:ext cx="972658" cy="612000"/>
          </a:xfrm>
          <a:prstGeom prst="rect">
            <a:avLst/>
          </a:prstGeom>
        </p:spPr>
      </p:pic>
      <p:pic>
        <p:nvPicPr>
          <p:cNvPr id="12" name="图片 11">
            <a:extLst>
              <a:ext uri="{FF2B5EF4-FFF2-40B4-BE49-F238E27FC236}">
                <a16:creationId xmlns:a16="http://schemas.microsoft.com/office/drawing/2014/main" id="{A76B2DBE-289B-4E30-B593-866286FFEEF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5198" t="38274" r="19329" b="38285"/>
          <a:stretch/>
        </p:blipFill>
        <p:spPr>
          <a:xfrm>
            <a:off x="4377058" y="851089"/>
            <a:ext cx="1448301" cy="612000"/>
          </a:xfrm>
          <a:prstGeom prst="rect">
            <a:avLst/>
          </a:prstGeom>
        </p:spPr>
      </p:pic>
      <p:sp>
        <p:nvSpPr>
          <p:cNvPr id="4" name="矩形 3">
            <a:extLst>
              <a:ext uri="{FF2B5EF4-FFF2-40B4-BE49-F238E27FC236}">
                <a16:creationId xmlns:a16="http://schemas.microsoft.com/office/drawing/2014/main" id="{79A8A802-FF2C-7589-00B1-D33265FDD398}"/>
              </a:ext>
            </a:extLst>
          </p:cNvPr>
          <p:cNvSpPr/>
          <p:nvPr/>
        </p:nvSpPr>
        <p:spPr>
          <a:xfrm>
            <a:off x="4935168" y="6459218"/>
            <a:ext cx="5426037" cy="338554"/>
          </a:xfrm>
          <a:prstGeom prst="rect">
            <a:avLst/>
          </a:prstGeom>
        </p:spPr>
        <p:txBody>
          <a:bodyPr wrap="none">
            <a:spAutoFit/>
          </a:bodyPr>
          <a:lstStyle/>
          <a:p>
            <a:pPr>
              <a:spcBef>
                <a:spcPct val="0"/>
              </a:spcBef>
            </a:pPr>
            <a:r>
              <a:rPr lang="en-US" altLang="zh-CN" sz="1600" b="1" dirty="0">
                <a:solidFill>
                  <a:srgbClr val="034C9C"/>
                </a:solidFill>
                <a:latin typeface="Arial" panose="020B0604020202020204" pitchFamily="34" charset="0"/>
              </a:rPr>
              <a:t>ZY Li, SY Chen, YJ Chen, ZP Li.</a:t>
            </a:r>
            <a:r>
              <a:rPr lang="zh-CN" altLang="en-US" sz="1600" b="1" dirty="0">
                <a:solidFill>
                  <a:srgbClr val="034C9C"/>
                </a:solidFill>
                <a:latin typeface="Arial" panose="020B0604020202020204" pitchFamily="34" charset="0"/>
              </a:rPr>
              <a:t> </a:t>
            </a:r>
            <a:r>
              <a:rPr lang="en-US" altLang="zh-CN" sz="1600" b="1" dirty="0">
                <a:solidFill>
                  <a:srgbClr val="034C9C"/>
                </a:solidFill>
                <a:latin typeface="Arial" panose="020B0604020202020204" pitchFamily="34" charset="0"/>
              </a:rPr>
              <a:t>PRC</a:t>
            </a:r>
            <a:r>
              <a:rPr lang="zh-CN" altLang="en-US" sz="1600" b="1" dirty="0">
                <a:solidFill>
                  <a:srgbClr val="034C9C"/>
                </a:solidFill>
                <a:latin typeface="Arial" panose="020B0604020202020204" pitchFamily="34" charset="0"/>
              </a:rPr>
              <a:t> </a:t>
            </a:r>
            <a:r>
              <a:rPr lang="en-US" altLang="zh-CN" sz="1600" b="1" dirty="0">
                <a:solidFill>
                  <a:srgbClr val="034C9C"/>
                </a:solidFill>
                <a:latin typeface="Arial" panose="020B0604020202020204" pitchFamily="34" charset="0"/>
              </a:rPr>
              <a:t>106,024307(2022)</a:t>
            </a:r>
          </a:p>
        </p:txBody>
      </p:sp>
    </p:spTree>
    <p:extLst>
      <p:ext uri="{BB962C8B-B14F-4D97-AF65-F5344CB8AC3E}">
        <p14:creationId xmlns:p14="http://schemas.microsoft.com/office/powerpoint/2010/main" val="1192423569"/>
      </p:ext>
    </p:extLst>
  </p:cSld>
  <p:clrMapOvr>
    <a:masterClrMapping/>
  </p:clrMapOvr>
  <mc:AlternateContent xmlns:mc="http://schemas.openxmlformats.org/markup-compatibility/2006" xmlns:p14="http://schemas.microsoft.com/office/powerpoint/2010/main">
    <mc:Choice Requires="p14">
      <p:transition spd="slow" p14:dur="2000" advTm="45380"/>
    </mc:Choice>
    <mc:Fallback xmlns="">
      <p:transition spd="slow" advTm="4538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333C52-E320-B9F7-0991-A1B2BBB8E965}"/>
              </a:ext>
            </a:extLst>
          </p:cNvPr>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 name="图片 29">
            <a:extLst>
              <a:ext uri="{FF2B5EF4-FFF2-40B4-BE49-F238E27FC236}">
                <a16:creationId xmlns:a16="http://schemas.microsoft.com/office/drawing/2014/main" id="{1625D9CF-9150-4326-8A88-8783DD43EFF8}"/>
              </a:ext>
            </a:extLst>
          </p:cNvPr>
          <p:cNvPicPr>
            <a:picLocks noChangeAspect="1"/>
          </p:cNvPicPr>
          <p:nvPr/>
        </p:nvPicPr>
        <p:blipFill rotWithShape="1">
          <a:blip r:embed="rId4">
            <a:extLst>
              <a:ext uri="{28A0092B-C50C-407E-A947-70E740481C1C}">
                <a14:useLocalDpi xmlns:a14="http://schemas.microsoft.com/office/drawing/2010/main" val="0"/>
              </a:ext>
            </a:extLst>
          </a:blip>
          <a:srcRect t="995" r="519"/>
          <a:stretch/>
        </p:blipFill>
        <p:spPr bwMode="auto">
          <a:xfrm>
            <a:off x="3683342" y="3644019"/>
            <a:ext cx="4096706" cy="3166634"/>
          </a:xfrm>
          <a:prstGeom prst="rect">
            <a:avLst/>
          </a:prstGeom>
          <a:noFill/>
          <a:ln>
            <a:noFill/>
          </a:ln>
        </p:spPr>
      </p:pic>
      <p:pic>
        <p:nvPicPr>
          <p:cNvPr id="11" name="图片 10">
            <a:extLst>
              <a:ext uri="{FF2B5EF4-FFF2-40B4-BE49-F238E27FC236}">
                <a16:creationId xmlns:a16="http://schemas.microsoft.com/office/drawing/2014/main" id="{54985973-BD88-4716-968D-40767E0137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680" y="1543413"/>
            <a:ext cx="3564906" cy="4799471"/>
          </a:xfrm>
          <a:prstGeom prst="rect">
            <a:avLst/>
          </a:prstGeom>
        </p:spPr>
      </p:pic>
      <p:sp>
        <p:nvSpPr>
          <p:cNvPr id="3" name="灯片编号占位符 2"/>
          <p:cNvSpPr>
            <a:spLocks noGrp="1"/>
          </p:cNvSpPr>
          <p:nvPr>
            <p:ph type="sldNum" sz="quarter" idx="12"/>
          </p:nvPr>
        </p:nvSpPr>
        <p:spPr/>
        <p:txBody>
          <a:bodyPr/>
          <a:lstStyle/>
          <a:p>
            <a:fld id="{62882B55-B6B2-497F-8568-5D2D4C04CE38}" type="slidenum">
              <a:rPr lang="zh-CN" altLang="en-US" smtClean="0"/>
              <a:t>44</a:t>
            </a:fld>
            <a:endParaRPr lang="zh-CN" altLang="en-US" dirty="0"/>
          </a:p>
        </p:txBody>
      </p:sp>
      <p:pic>
        <p:nvPicPr>
          <p:cNvPr id="31" name="图片 30">
            <a:extLst>
              <a:ext uri="{FF2B5EF4-FFF2-40B4-BE49-F238E27FC236}">
                <a16:creationId xmlns:a16="http://schemas.microsoft.com/office/drawing/2014/main" id="{ACB88956-F604-48A2-81C8-1BD18729DF1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4198" y="1204520"/>
            <a:ext cx="4396946" cy="4213961"/>
          </a:xfrm>
          <a:prstGeom prst="rect">
            <a:avLst/>
          </a:prstGeom>
          <a:noFill/>
          <a:ln>
            <a:noFill/>
          </a:ln>
        </p:spPr>
      </p:pic>
      <p:cxnSp>
        <p:nvCxnSpPr>
          <p:cNvPr id="32" name="直接连接符 31">
            <a:extLst>
              <a:ext uri="{FF2B5EF4-FFF2-40B4-BE49-F238E27FC236}">
                <a16:creationId xmlns:a16="http://schemas.microsoft.com/office/drawing/2014/main" id="{030DFF51-40F6-4B85-861A-67AAC7304440}"/>
              </a:ext>
            </a:extLst>
          </p:cNvPr>
          <p:cNvCxnSpPr>
            <a:cxnSpLocks/>
          </p:cNvCxnSpPr>
          <p:nvPr/>
        </p:nvCxnSpPr>
        <p:spPr>
          <a:xfrm>
            <a:off x="2187804" y="2323745"/>
            <a:ext cx="0" cy="387400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5573F5E1-DE1C-4688-8C15-9DD9B35A9CCA}"/>
              </a:ext>
            </a:extLst>
          </p:cNvPr>
          <p:cNvSpPr/>
          <p:nvPr/>
        </p:nvSpPr>
        <p:spPr>
          <a:xfrm rot="3597640">
            <a:off x="2062857" y="3873090"/>
            <a:ext cx="254797" cy="4979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973469AD-CCFC-4BE1-BFFF-82A548DA50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29663" y="941688"/>
            <a:ext cx="3140394" cy="2622222"/>
          </a:xfrm>
          <a:prstGeom prst="rect">
            <a:avLst/>
          </a:prstGeom>
        </p:spPr>
      </p:pic>
      <p:cxnSp>
        <p:nvCxnSpPr>
          <p:cNvPr id="48" name="直接箭头连接符 47">
            <a:extLst>
              <a:ext uri="{FF2B5EF4-FFF2-40B4-BE49-F238E27FC236}">
                <a16:creationId xmlns:a16="http://schemas.microsoft.com/office/drawing/2014/main" id="{D8FF51C3-13DF-4658-953B-D82A969AA414}"/>
              </a:ext>
            </a:extLst>
          </p:cNvPr>
          <p:cNvCxnSpPr>
            <a:cxnSpLocks/>
          </p:cNvCxnSpPr>
          <p:nvPr/>
        </p:nvCxnSpPr>
        <p:spPr>
          <a:xfrm flipV="1">
            <a:off x="2464665" y="1543413"/>
            <a:ext cx="3384869" cy="23884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497D0FE6-A990-472C-AD7E-A0F6CF376208}"/>
              </a:ext>
            </a:extLst>
          </p:cNvPr>
          <p:cNvSpPr txBox="1"/>
          <p:nvPr/>
        </p:nvSpPr>
        <p:spPr>
          <a:xfrm rot="475135">
            <a:off x="10766052" y="3352990"/>
            <a:ext cx="723275" cy="307777"/>
          </a:xfrm>
          <a:prstGeom prst="rect">
            <a:avLst/>
          </a:prstGeom>
          <a:noFill/>
        </p:spPr>
        <p:txBody>
          <a:bodyPr wrap="none" rtlCol="0">
            <a:spAutoFit/>
          </a:bodyPr>
          <a:lstStyle/>
          <a:p>
            <a:pPr algn="l"/>
            <a:r>
              <a:rPr lang="zh-CN" altLang="en-US" sz="1400" dirty="0">
                <a:latin typeface="宋体" panose="02010600030101010101" pitchFamily="2" charset="-122"/>
                <a:ea typeface="宋体" panose="02010600030101010101" pitchFamily="2" charset="-122"/>
              </a:rPr>
              <a:t>费米面</a:t>
            </a:r>
          </a:p>
        </p:txBody>
      </p:sp>
      <p:sp>
        <p:nvSpPr>
          <p:cNvPr id="57" name="文本框 56">
            <a:extLst>
              <a:ext uri="{FF2B5EF4-FFF2-40B4-BE49-F238E27FC236}">
                <a16:creationId xmlns:a16="http://schemas.microsoft.com/office/drawing/2014/main" id="{BCE6EE0C-EE42-48A3-A6DF-CCF469A414AD}"/>
              </a:ext>
            </a:extLst>
          </p:cNvPr>
          <p:cNvSpPr txBox="1"/>
          <p:nvPr/>
        </p:nvSpPr>
        <p:spPr>
          <a:xfrm rot="283280">
            <a:off x="9988284" y="2964525"/>
            <a:ext cx="1091408" cy="404919"/>
          </a:xfrm>
          <a:prstGeom prst="rect">
            <a:avLst/>
          </a:prstGeom>
          <a:noFill/>
        </p:spPr>
        <p:txBody>
          <a:bodyPr wrap="square" rtlCol="0">
            <a:spAutoFit/>
          </a:bodyPr>
          <a:lstStyle/>
          <a:p>
            <a:pPr>
              <a:lnSpc>
                <a:spcPts val="2800"/>
              </a:lnSpc>
            </a:pPr>
            <a:r>
              <a:rPr lang="zh-CN" altLang="en-US" sz="1400" dirty="0">
                <a:solidFill>
                  <a:srgbClr val="034C9C"/>
                </a:solidFill>
                <a:latin typeface="宋体" panose="02010600030101010101" pitchFamily="2" charset="-122"/>
                <a:ea typeface="宋体" panose="02010600030101010101" pitchFamily="2" charset="-122"/>
              </a:rPr>
              <a:t>八极“幻数”</a:t>
            </a:r>
            <a:endParaRPr lang="en-US" altLang="zh-CN" sz="1400" dirty="0">
              <a:solidFill>
                <a:srgbClr val="034C9C"/>
              </a:solidFill>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BFCC1347-40E0-465F-9040-78DB15B368A7}"/>
              </a:ext>
            </a:extLst>
          </p:cNvPr>
          <p:cNvSpPr txBox="1"/>
          <p:nvPr/>
        </p:nvSpPr>
        <p:spPr>
          <a:xfrm>
            <a:off x="8776561" y="5513788"/>
            <a:ext cx="2906125" cy="422680"/>
          </a:xfrm>
          <a:prstGeom prst="rect">
            <a:avLst/>
          </a:prstGeom>
          <a:noFill/>
        </p:spPr>
        <p:txBody>
          <a:bodyPr wrap="square" rtlCol="0">
            <a:spAutoFit/>
          </a:bodyPr>
          <a:lstStyle/>
          <a:p>
            <a:pPr>
              <a:lnSpc>
                <a:spcPts val="2800"/>
              </a:lnSpc>
            </a:pPr>
            <a:r>
              <a:rPr lang="en-US" altLang="zh-CN" sz="2000" b="1" baseline="30000" dirty="0">
                <a:latin typeface="微软雅黑" panose="020B0503020204020204" pitchFamily="34" charset="-122"/>
                <a:ea typeface="微软雅黑" panose="020B0503020204020204" pitchFamily="34" charset="-122"/>
              </a:rPr>
              <a:t>100</a:t>
            </a:r>
            <a:r>
              <a:rPr lang="en-US" altLang="zh-CN" sz="2000" b="1" dirty="0">
                <a:latin typeface="微软雅黑" panose="020B0503020204020204" pitchFamily="34" charset="-122"/>
                <a:ea typeface="微软雅黑" panose="020B0503020204020204" pitchFamily="34" charset="-122"/>
              </a:rPr>
              <a:t>Ru</a:t>
            </a:r>
            <a:r>
              <a:rPr lang="zh-CN" altLang="en-US" sz="2000" b="1" dirty="0">
                <a:latin typeface="微软雅黑" panose="020B0503020204020204" pitchFamily="34" charset="-122"/>
                <a:ea typeface="微软雅黑" panose="020B0503020204020204" pitchFamily="34" charset="-122"/>
              </a:rPr>
              <a:t>中子单粒子能级图</a:t>
            </a:r>
            <a:endParaRPr lang="en-US" altLang="zh-CN" sz="2000" b="1" dirty="0">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6731B337-6DF1-45FA-1281-9909D9206824}"/>
              </a:ext>
            </a:extLst>
          </p:cNvPr>
          <p:cNvSpPr/>
          <p:nvPr/>
        </p:nvSpPr>
        <p:spPr>
          <a:xfrm rot="5400000">
            <a:off x="5971114" y="1168838"/>
            <a:ext cx="254797" cy="4979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C4498D48-6627-8B69-F386-922821B72DC2}"/>
              </a:ext>
            </a:extLst>
          </p:cNvPr>
          <p:cNvCxnSpPr>
            <a:cxnSpLocks/>
          </p:cNvCxnSpPr>
          <p:nvPr/>
        </p:nvCxnSpPr>
        <p:spPr>
          <a:xfrm>
            <a:off x="6120081" y="1611878"/>
            <a:ext cx="0" cy="2184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标题 1">
            <a:extLst>
              <a:ext uri="{FF2B5EF4-FFF2-40B4-BE49-F238E27FC236}">
                <a16:creationId xmlns:a16="http://schemas.microsoft.com/office/drawing/2014/main" id="{84859DBC-FD01-8879-D47C-44D71083C380}"/>
              </a:ext>
            </a:extLst>
          </p:cNvPr>
          <p:cNvSpPr>
            <a:spLocks noGrp="1"/>
          </p:cNvSpPr>
          <p:nvPr>
            <p:ph type="title"/>
          </p:nvPr>
        </p:nvSpPr>
        <p:spPr>
          <a:xfrm>
            <a:off x="660400" y="191529"/>
            <a:ext cx="9679880" cy="687820"/>
          </a:xfrm>
        </p:spPr>
        <p:txBody>
          <a:bodyPr>
            <a:normAutofit/>
          </a:bodyPr>
          <a:lstStyle/>
          <a:p>
            <a:pPr>
              <a:defRPr/>
            </a:pPr>
            <a:r>
              <a:rPr lang="en-US" altLang="zh-CN" sz="3600" b="1" baseline="30000" dirty="0">
                <a:solidFill>
                  <a:schemeClr val="accent1"/>
                </a:solidFill>
                <a:latin typeface="微软雅黑" panose="020B0503020204020204" charset="-122"/>
                <a:ea typeface="微软雅黑" panose="020B0503020204020204" charset="-122"/>
              </a:rPr>
              <a:t>180</a:t>
            </a:r>
            <a:r>
              <a:rPr lang="en-US" altLang="zh-CN" sz="3600" b="1" dirty="0">
                <a:solidFill>
                  <a:schemeClr val="accent1"/>
                </a:solidFill>
                <a:latin typeface="微软雅黑" panose="020B0503020204020204" charset="-122"/>
                <a:ea typeface="微软雅黑" panose="020B0503020204020204" charset="-122"/>
              </a:rPr>
              <a:t>Hg</a:t>
            </a:r>
            <a:r>
              <a:rPr lang="zh-CN" altLang="en-US" sz="3600" b="1" dirty="0">
                <a:solidFill>
                  <a:schemeClr val="accent1"/>
                </a:solidFill>
                <a:latin typeface="微软雅黑" panose="020B0503020204020204" charset="-122"/>
                <a:ea typeface="微软雅黑" panose="020B0503020204020204" charset="-122"/>
              </a:rPr>
              <a:t>裂变研究 </a:t>
            </a:r>
            <a:r>
              <a:rPr lang="en-US" altLang="zh-CN" sz="3600" b="1" dirty="0">
                <a:latin typeface="微软雅黑" panose="020B0503020204020204" charset="-122"/>
                <a:ea typeface="微软雅黑" panose="020B0503020204020204" charset="-122"/>
              </a:rPr>
              <a:t>— </a:t>
            </a:r>
            <a:r>
              <a:rPr lang="zh-CN" altLang="en-US" b="1" i="1" dirty="0">
                <a:solidFill>
                  <a:srgbClr val="7030A0"/>
                </a:solidFill>
                <a:latin typeface="微软雅黑" panose="020B0503020204020204" charset="-122"/>
                <a:ea typeface="微软雅黑" panose="020B0503020204020204" charset="-122"/>
              </a:rPr>
              <a:t>剪裂组态</a:t>
            </a:r>
            <a:endParaRPr lang="zh-CN" altLang="en-US" sz="3600" b="1" i="1" dirty="0">
              <a:solidFill>
                <a:srgbClr val="7030A0"/>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769056677"/>
      </p:ext>
    </p:extLst>
  </p:cSld>
  <p:clrMapOvr>
    <a:masterClrMapping/>
  </p:clrMapOvr>
  <mc:AlternateContent xmlns:mc="http://schemas.openxmlformats.org/markup-compatibility/2006" xmlns:p14="http://schemas.microsoft.com/office/powerpoint/2010/main">
    <mc:Choice Requires="p14">
      <p:transition spd="slow" p14:dur="2000" advTm="91881"/>
    </mc:Choice>
    <mc:Fallback xmlns="">
      <p:transition spd="slow" advTm="91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par>
                                <p:cTn id="11" presetID="22" presetClass="entr" presetSubtype="4"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down)">
                                      <p:cBhvr>
                                        <p:cTn id="13" dur="500"/>
                                        <p:tgtEl>
                                          <p:spTgt spid="48"/>
                                        </p:tgtEl>
                                      </p:cBhvr>
                                    </p:animEffect>
                                  </p:childTnLst>
                                </p:cTn>
                              </p:par>
                              <p:par>
                                <p:cTn id="14" presetID="22" presetClass="entr" presetSubtype="4"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down)">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500"/>
                                        <p:tgtEl>
                                          <p:spTgt spid="3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500"/>
                                        <p:tgtEl>
                                          <p:spTgt spid="20"/>
                                        </p:tgtEl>
                                      </p:cBhvr>
                                    </p:animEffect>
                                  </p:childTnLst>
                                </p:cTn>
                              </p:par>
                              <p:par>
                                <p:cTn id="25" presetID="14" presetClass="entr" presetSubtype="1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randombar(horizontal)">
                                      <p:cBhvr>
                                        <p:cTn id="27" dur="500"/>
                                        <p:tgtEl>
                                          <p:spTgt spid="3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randombar(horizontal)">
                                      <p:cBhvr>
                                        <p:cTn id="30" dur="500"/>
                                        <p:tgtEl>
                                          <p:spTgt spid="57"/>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randombar(horizontal)">
                                      <p:cBhvr>
                                        <p:cTn id="33" dur="500"/>
                                        <p:tgtEl>
                                          <p:spTgt spid="5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par>
                                <p:cTn id="37" presetID="14" presetClass="entr" presetSubtype="1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randombar(horizontal)">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1" grpId="0"/>
      <p:bldP spid="57" grpId="0"/>
      <p:bldP spid="20" grpId="0"/>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B4CBB0A-08FD-43DD-B266-3F2CE0F6D530}"/>
              </a:ext>
            </a:extLst>
          </p:cNvPr>
          <p:cNvPicPr/>
          <p:nvPr/>
        </p:nvPicPr>
        <p:blipFill>
          <a:blip r:embed="rId3">
            <a:extLst>
              <a:ext uri="{28A0092B-C50C-407E-A947-70E740481C1C}">
                <a14:useLocalDpi xmlns:a14="http://schemas.microsoft.com/office/drawing/2010/main" val="0"/>
              </a:ext>
            </a:extLst>
          </a:blip>
          <a:srcRect/>
          <a:stretch/>
        </p:blipFill>
        <p:spPr bwMode="auto">
          <a:xfrm>
            <a:off x="660400" y="1161716"/>
            <a:ext cx="4810421" cy="3844957"/>
          </a:xfrm>
          <a:prstGeom prst="rect">
            <a:avLst/>
          </a:prstGeom>
          <a:noFill/>
          <a:ln>
            <a:noFill/>
          </a:ln>
        </p:spPr>
      </p:pic>
      <p:sp>
        <p:nvSpPr>
          <p:cNvPr id="2" name="标题 1"/>
          <p:cNvSpPr>
            <a:spLocks noGrp="1"/>
          </p:cNvSpPr>
          <p:nvPr>
            <p:ph type="title"/>
          </p:nvPr>
        </p:nvSpPr>
        <p:spPr>
          <a:xfrm>
            <a:off x="660400" y="191529"/>
            <a:ext cx="9679880" cy="687820"/>
          </a:xfrm>
        </p:spPr>
        <p:txBody>
          <a:bodyPr>
            <a:normAutofit/>
          </a:bodyPr>
          <a:lstStyle/>
          <a:p>
            <a:pPr>
              <a:defRPr/>
            </a:pPr>
            <a:r>
              <a:rPr lang="en-US" altLang="zh-CN" sz="3600" b="1" baseline="30000" dirty="0">
                <a:solidFill>
                  <a:schemeClr val="accent1"/>
                </a:solidFill>
                <a:latin typeface="微软雅黑" panose="020B0503020204020204" charset="-122"/>
                <a:ea typeface="微软雅黑" panose="020B0503020204020204" charset="-122"/>
              </a:rPr>
              <a:t>180</a:t>
            </a:r>
            <a:r>
              <a:rPr lang="en-US" altLang="zh-CN" sz="3600" b="1" dirty="0">
                <a:solidFill>
                  <a:schemeClr val="accent1"/>
                </a:solidFill>
                <a:latin typeface="微软雅黑" panose="020B0503020204020204" charset="-122"/>
                <a:ea typeface="微软雅黑" panose="020B0503020204020204" charset="-122"/>
              </a:rPr>
              <a:t>Hg</a:t>
            </a:r>
            <a:r>
              <a:rPr lang="zh-CN" altLang="en-US" sz="3600" b="1" dirty="0">
                <a:solidFill>
                  <a:schemeClr val="accent1"/>
                </a:solidFill>
                <a:latin typeface="微软雅黑" panose="020B0503020204020204" charset="-122"/>
                <a:ea typeface="微软雅黑" panose="020B0503020204020204" charset="-122"/>
              </a:rPr>
              <a:t>裂变研究 </a:t>
            </a:r>
            <a:r>
              <a:rPr lang="en-US" altLang="zh-CN" sz="4000" b="1" dirty="0">
                <a:latin typeface="微软雅黑" panose="020B0503020204020204" charset="-122"/>
                <a:ea typeface="微软雅黑" panose="020B0503020204020204" charset="-122"/>
              </a:rPr>
              <a:t>— </a:t>
            </a:r>
            <a:r>
              <a:rPr lang="zh-CN" altLang="en-US" b="1" i="1" dirty="0">
                <a:solidFill>
                  <a:srgbClr val="7030A0"/>
                </a:solidFill>
                <a:latin typeface="微软雅黑" panose="020B0503020204020204" charset="-122"/>
                <a:ea typeface="微软雅黑" panose="020B0503020204020204" charset="-122"/>
              </a:rPr>
              <a:t>总动能与产物分布</a:t>
            </a:r>
            <a:endParaRPr lang="en-US" altLang="zh-CN" sz="3600" b="1" dirty="0">
              <a:solidFill>
                <a:schemeClr val="accent1"/>
              </a:solidFill>
              <a:latin typeface="微软雅黑" panose="020B0503020204020204" charset="-122"/>
              <a:ea typeface="微软雅黑" panose="020B0503020204020204" charset="-122"/>
            </a:endParaRPr>
          </a:p>
        </p:txBody>
      </p:sp>
      <p:sp>
        <p:nvSpPr>
          <p:cNvPr id="3" name="灯片编号占位符 2"/>
          <p:cNvSpPr>
            <a:spLocks noGrp="1"/>
          </p:cNvSpPr>
          <p:nvPr>
            <p:ph type="sldNum" sz="quarter" idx="12"/>
          </p:nvPr>
        </p:nvSpPr>
        <p:spPr/>
        <p:txBody>
          <a:bodyPr/>
          <a:lstStyle/>
          <a:p>
            <a:fld id="{62882B55-B6B2-497F-8568-5D2D4C04CE38}" type="slidenum">
              <a:rPr lang="zh-CN" altLang="en-US" smtClean="0"/>
              <a:t>45</a:t>
            </a:fld>
            <a:endParaRPr lang="zh-CN" altLang="en-US" dirty="0"/>
          </a:p>
        </p:txBody>
      </p:sp>
      <p:sp>
        <p:nvSpPr>
          <p:cNvPr id="25" name="矩形 24"/>
          <p:cNvSpPr/>
          <p:nvPr/>
        </p:nvSpPr>
        <p:spPr>
          <a:xfrm>
            <a:off x="3338623" y="6315740"/>
            <a:ext cx="5829146"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TextBox 1">
            <a:extLst>
              <a:ext uri="{FF2B5EF4-FFF2-40B4-BE49-F238E27FC236}">
                <a16:creationId xmlns:a16="http://schemas.microsoft.com/office/drawing/2014/main" id="{5080FBF2-F97F-4584-88D6-DEA971181EB3}"/>
              </a:ext>
            </a:extLst>
          </p:cNvPr>
          <p:cNvSpPr txBox="1">
            <a:spLocks noChangeArrowheads="1"/>
          </p:cNvSpPr>
          <p:nvPr/>
        </p:nvSpPr>
        <p:spPr bwMode="auto">
          <a:xfrm>
            <a:off x="5918029" y="5036787"/>
            <a:ext cx="5905597"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zh-CN" altLang="en-US" sz="2000" b="1" dirty="0">
                <a:solidFill>
                  <a:srgbClr val="C00000"/>
                </a:solidFill>
                <a:latin typeface="微软雅黑" panose="020B0503020204020204" pitchFamily="34" charset="-122"/>
                <a:ea typeface="微软雅黑" panose="020B0503020204020204" pitchFamily="34" charset="-122"/>
              </a:rPr>
              <a:t>沿剪裂线的碎片总动能分布整体趋势与实验一致</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Ø"/>
            </a:pPr>
            <a:r>
              <a:rPr lang="zh-CN" altLang="en-US" sz="2000" b="1" dirty="0">
                <a:solidFill>
                  <a:srgbClr val="C00000"/>
                </a:solidFill>
                <a:latin typeface="微软雅黑" panose="020B0503020204020204" pitchFamily="34" charset="-122"/>
                <a:ea typeface="微软雅黑" panose="020B0503020204020204" pitchFamily="34" charset="-122"/>
              </a:rPr>
              <a:t>裂变碎片分布于实验数据符合较好</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9EDDC876-80C3-47CE-B3D0-746A6050A098}"/>
              </a:ext>
            </a:extLst>
          </p:cNvPr>
          <p:cNvPicPr/>
          <p:nvPr/>
        </p:nvPicPr>
        <p:blipFill>
          <a:blip r:embed="rId4">
            <a:extLst>
              <a:ext uri="{28A0092B-C50C-407E-A947-70E740481C1C}">
                <a14:useLocalDpi xmlns:a14="http://schemas.microsoft.com/office/drawing/2010/main" val="0"/>
              </a:ext>
            </a:extLst>
          </a:blip>
          <a:stretch>
            <a:fillRect/>
          </a:stretch>
        </p:blipFill>
        <p:spPr>
          <a:xfrm>
            <a:off x="5970211" y="1099358"/>
            <a:ext cx="5280775" cy="3907315"/>
          </a:xfrm>
          <a:prstGeom prst="rect">
            <a:avLst/>
          </a:prstGeom>
        </p:spPr>
      </p:pic>
      <p:graphicFrame>
        <p:nvGraphicFramePr>
          <p:cNvPr id="4" name="对象 3">
            <a:extLst>
              <a:ext uri="{FF2B5EF4-FFF2-40B4-BE49-F238E27FC236}">
                <a16:creationId xmlns:a16="http://schemas.microsoft.com/office/drawing/2014/main" id="{53DE6FA6-F6FF-4564-8DA5-8A1263ADEB24}"/>
              </a:ext>
            </a:extLst>
          </p:cNvPr>
          <p:cNvGraphicFramePr>
            <a:graphicFrameLocks noChangeAspect="1"/>
          </p:cNvGraphicFramePr>
          <p:nvPr>
            <p:extLst>
              <p:ext uri="{D42A27DB-BD31-4B8C-83A1-F6EECF244321}">
                <p14:modId xmlns:p14="http://schemas.microsoft.com/office/powerpoint/2010/main" val="2892759872"/>
              </p:ext>
            </p:extLst>
          </p:nvPr>
        </p:nvGraphicFramePr>
        <p:xfrm>
          <a:off x="536627" y="5228546"/>
          <a:ext cx="1490663" cy="852487"/>
        </p:xfrm>
        <a:graphic>
          <a:graphicData uri="http://schemas.openxmlformats.org/presentationml/2006/ole">
            <mc:AlternateContent xmlns:mc="http://schemas.openxmlformats.org/markup-compatibility/2006">
              <mc:Choice xmlns:v="urn:schemas-microsoft-com:vml" Requires="v">
                <p:oleObj name="Equation" r:id="rId5" imgW="799920" imgH="457200" progId="Equation.DSMT4">
                  <p:embed/>
                </p:oleObj>
              </mc:Choice>
              <mc:Fallback>
                <p:oleObj name="Equation" r:id="rId5" imgW="799920" imgH="457200" progId="Equation.DSMT4">
                  <p:embed/>
                  <p:pic>
                    <p:nvPicPr>
                      <p:cNvPr id="4" name="对象 3">
                        <a:extLst>
                          <a:ext uri="{FF2B5EF4-FFF2-40B4-BE49-F238E27FC236}">
                            <a16:creationId xmlns:a16="http://schemas.microsoft.com/office/drawing/2014/main" id="{53DE6FA6-F6FF-4564-8DA5-8A1263ADEB24}"/>
                          </a:ext>
                        </a:extLst>
                      </p:cNvPr>
                      <p:cNvPicPr/>
                      <p:nvPr/>
                    </p:nvPicPr>
                    <p:blipFill>
                      <a:blip r:embed="rId6"/>
                      <a:stretch>
                        <a:fillRect/>
                      </a:stretch>
                    </p:blipFill>
                    <p:spPr>
                      <a:xfrm>
                        <a:off x="536627" y="5228546"/>
                        <a:ext cx="1490663" cy="85248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TextBox 1">
                <a:extLst>
                  <a:ext uri="{FF2B5EF4-FFF2-40B4-BE49-F238E27FC236}">
                    <a16:creationId xmlns:a16="http://schemas.microsoft.com/office/drawing/2014/main" id="{5F23C22E-EA26-46EB-8C34-3EC951B3F0D9}"/>
                  </a:ext>
                </a:extLst>
              </p:cNvPr>
              <p:cNvSpPr txBox="1">
                <a:spLocks noChangeArrowheads="1"/>
              </p:cNvSpPr>
              <p:nvPr/>
            </p:nvSpPr>
            <p:spPr bwMode="auto">
              <a:xfrm>
                <a:off x="2306190" y="5241380"/>
                <a:ext cx="3390904" cy="8396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 typeface="Wingdings" panose="05000000000000000000" pitchFamily="2" charset="2"/>
                  <a:buChar char="Ø"/>
                </a:pP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sub>
                    </m:sSub>
                  </m:oMath>
                </a14:m>
                <a:r>
                  <a:rPr lang="en-US" altLang="zh-CN" sz="2000" dirty="0">
                    <a:latin typeface="Arial" panose="020B0604020202020204" pitchFamily="34" charset="0"/>
                  </a:rPr>
                  <a:t> </a:t>
                </a:r>
                <a:r>
                  <a:rPr lang="en-US" altLang="zh-CN" sz="2000" b="1" dirty="0">
                    <a:latin typeface="宋体" panose="02010600030101010101" pitchFamily="2" charset="-122"/>
                  </a:rPr>
                  <a:t>—— </a:t>
                </a:r>
                <a:r>
                  <a:rPr lang="zh-CN" altLang="en-US" sz="2000" b="1" dirty="0">
                    <a:latin typeface="宋体" panose="02010600030101010101" pitchFamily="2" charset="-122"/>
                  </a:rPr>
                  <a:t>重</a:t>
                </a:r>
                <a:r>
                  <a:rPr lang="en-US" altLang="zh-CN" sz="2000" b="1" dirty="0">
                    <a:latin typeface="宋体" panose="02010600030101010101" pitchFamily="2" charset="-122"/>
                  </a:rPr>
                  <a:t>/</a:t>
                </a:r>
                <a:r>
                  <a:rPr lang="zh-CN" altLang="en-US" sz="2000" b="1" dirty="0">
                    <a:latin typeface="宋体" panose="02010600030101010101" pitchFamily="2" charset="-122"/>
                  </a:rPr>
                  <a:t>轻碎片电荷</a:t>
                </a:r>
                <a:endParaRPr lang="en-US" altLang="zh-CN" sz="2000" b="1" dirty="0">
                  <a:latin typeface="宋体" panose="02010600030101010101" pitchFamily="2" charset="-122"/>
                </a:endParaRPr>
              </a:p>
              <a:p>
                <a:pPr>
                  <a:lnSpc>
                    <a:spcPct val="120000"/>
                  </a:lnSpc>
                  <a:spcBef>
                    <a:spcPct val="0"/>
                  </a:spcBef>
                  <a:buFont typeface="Wingdings" panose="05000000000000000000" pitchFamily="2" charset="2"/>
                  <a:buChar char="Ø"/>
                </a:pP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𝑐h</m:t>
                        </m:r>
                      </m:sub>
                    </m:sSub>
                  </m:oMath>
                </a14:m>
                <a:r>
                  <a:rPr lang="en-US" altLang="zh-CN" sz="2000" dirty="0">
                    <a:latin typeface="Arial" panose="020B0604020202020204" pitchFamily="34" charset="0"/>
                  </a:rPr>
                  <a:t>  </a:t>
                </a:r>
                <a:r>
                  <a:rPr lang="en-US" altLang="zh-CN" sz="2000" b="1" dirty="0">
                    <a:latin typeface="宋体" panose="02010600030101010101" pitchFamily="2" charset="-122"/>
                  </a:rPr>
                  <a:t>—— </a:t>
                </a:r>
                <a:r>
                  <a:rPr lang="zh-CN" altLang="en-US" sz="2000" b="1" dirty="0">
                    <a:latin typeface="宋体" panose="02010600030101010101" pitchFamily="2" charset="-122"/>
                  </a:rPr>
                  <a:t>碎片质心距离</a:t>
                </a:r>
                <a:endParaRPr lang="en-US" altLang="zh-CN" sz="2000" b="1" dirty="0">
                  <a:latin typeface="宋体" panose="02010600030101010101" pitchFamily="2" charset="-122"/>
                </a:endParaRPr>
              </a:p>
            </p:txBody>
          </p:sp>
        </mc:Choice>
        <mc:Fallback xmlns="">
          <p:sp>
            <p:nvSpPr>
              <p:cNvPr id="14" name="TextBox 1">
                <a:extLst>
                  <a:ext uri="{FF2B5EF4-FFF2-40B4-BE49-F238E27FC236}">
                    <a16:creationId xmlns:a16="http://schemas.microsoft.com/office/drawing/2014/main" id="{5F23C22E-EA26-46EB-8C34-3EC951B3F0D9}"/>
                  </a:ext>
                </a:extLst>
              </p:cNvPr>
              <p:cNvSpPr txBox="1">
                <a:spLocks noRot="1" noChangeAspect="1" noMove="1" noResize="1" noEditPoints="1" noAdjustHandles="1" noChangeArrowheads="1" noChangeShapeType="1" noTextEdit="1"/>
              </p:cNvSpPr>
              <p:nvPr/>
            </p:nvSpPr>
            <p:spPr bwMode="auto">
              <a:xfrm>
                <a:off x="2306190" y="5241380"/>
                <a:ext cx="3390904" cy="839653"/>
              </a:xfrm>
              <a:prstGeom prst="rect">
                <a:avLst/>
              </a:prstGeom>
              <a:blipFill>
                <a:blip r:embed="rId7"/>
                <a:stretch>
                  <a:fillRect l="-1616" t="-1449" b="-72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E83FA1ED-5999-4749-86B3-AD1FAFD7AC6A}"/>
              </a:ext>
            </a:extLst>
          </p:cNvPr>
          <p:cNvSpPr/>
          <p:nvPr/>
        </p:nvSpPr>
        <p:spPr>
          <a:xfrm>
            <a:off x="536627" y="6153773"/>
            <a:ext cx="4975208" cy="584775"/>
          </a:xfrm>
          <a:prstGeom prst="rect">
            <a:avLst/>
          </a:prstGeom>
        </p:spPr>
        <p:txBody>
          <a:bodyPr wrap="none">
            <a:spAutoFit/>
          </a:bodyPr>
          <a:lstStyle/>
          <a:p>
            <a:pPr>
              <a:spcBef>
                <a:spcPct val="0"/>
              </a:spcBef>
            </a:pPr>
            <a:r>
              <a:rPr lang="zh-CN" altLang="en-US" sz="1600" b="1" dirty="0">
                <a:solidFill>
                  <a:srgbClr val="034C9C"/>
                </a:solidFill>
                <a:latin typeface="宋体" panose="02010600030101010101" pitchFamily="2" charset="-122"/>
                <a:ea typeface="宋体" panose="02010600030101010101" pitchFamily="2" charset="-122"/>
              </a:rPr>
              <a:t>总动能与碎片质量分布实验值</a:t>
            </a:r>
            <a:endParaRPr lang="en-US" altLang="zh-CN" sz="1600" b="1" dirty="0">
              <a:solidFill>
                <a:srgbClr val="034C9C"/>
              </a:solidFill>
              <a:latin typeface="宋体" panose="02010600030101010101" pitchFamily="2" charset="-122"/>
              <a:ea typeface="宋体" panose="02010600030101010101" pitchFamily="2" charset="-122"/>
            </a:endParaRPr>
          </a:p>
          <a:p>
            <a:pPr>
              <a:spcBef>
                <a:spcPct val="0"/>
              </a:spcBef>
            </a:pPr>
            <a:r>
              <a:rPr lang="en-US" altLang="zh-CN" sz="1600" b="1" dirty="0">
                <a:solidFill>
                  <a:srgbClr val="034C9C"/>
                </a:solidFill>
                <a:latin typeface="Arial" panose="020B0604020202020204" pitchFamily="34" charset="0"/>
              </a:rPr>
              <a:t>J. </a:t>
            </a:r>
            <a:r>
              <a:rPr lang="en-US" altLang="zh-CN" sz="1600" b="1" dirty="0" err="1">
                <a:solidFill>
                  <a:srgbClr val="034C9C"/>
                </a:solidFill>
                <a:latin typeface="Arial" panose="020B0604020202020204" pitchFamily="34" charset="0"/>
              </a:rPr>
              <a:t>Elseviers</a:t>
            </a:r>
            <a:r>
              <a:rPr lang="en-US" altLang="zh-CN" sz="1600" b="1" dirty="0">
                <a:solidFill>
                  <a:srgbClr val="034C9C"/>
                </a:solidFill>
                <a:latin typeface="Arial" panose="020B0604020202020204" pitchFamily="34" charset="0"/>
              </a:rPr>
              <a:t>, et al. </a:t>
            </a:r>
            <a:r>
              <a:rPr lang="en-US" altLang="zh-CN" sz="1600" b="1" dirty="0" err="1">
                <a:solidFill>
                  <a:srgbClr val="034C9C"/>
                </a:solidFill>
                <a:latin typeface="Arial" panose="020B0604020202020204" pitchFamily="34" charset="0"/>
              </a:rPr>
              <a:t>Phys.Rev</a:t>
            </a:r>
            <a:r>
              <a:rPr lang="en-US" altLang="zh-CN" sz="1600" b="1" dirty="0">
                <a:solidFill>
                  <a:srgbClr val="034C9C"/>
                </a:solidFill>
                <a:latin typeface="Arial" panose="020B0604020202020204" pitchFamily="34" charset="0"/>
              </a:rPr>
              <a:t>. C 102, 019908 (2020)</a:t>
            </a:r>
          </a:p>
        </p:txBody>
      </p:sp>
      <p:sp>
        <p:nvSpPr>
          <p:cNvPr id="16" name="矩形 15">
            <a:extLst>
              <a:ext uri="{FF2B5EF4-FFF2-40B4-BE49-F238E27FC236}">
                <a16:creationId xmlns:a16="http://schemas.microsoft.com/office/drawing/2014/main" id="{B827A47E-BFA3-47B2-B3EB-55682C1C2714}"/>
              </a:ext>
            </a:extLst>
          </p:cNvPr>
          <p:cNvSpPr/>
          <p:nvPr/>
        </p:nvSpPr>
        <p:spPr>
          <a:xfrm>
            <a:off x="6181064" y="6153773"/>
            <a:ext cx="4435638" cy="584775"/>
          </a:xfrm>
          <a:prstGeom prst="rect">
            <a:avLst/>
          </a:prstGeom>
        </p:spPr>
        <p:txBody>
          <a:bodyPr wrap="none">
            <a:spAutoFit/>
          </a:bodyPr>
          <a:lstStyle/>
          <a:p>
            <a:pPr>
              <a:spcBef>
                <a:spcPct val="0"/>
              </a:spcBef>
            </a:pPr>
            <a:r>
              <a:rPr lang="zh-CN" altLang="en-US" sz="1600" b="1" dirty="0">
                <a:solidFill>
                  <a:srgbClr val="034C9C"/>
                </a:solidFill>
                <a:latin typeface="宋体" panose="02010600030101010101" pitchFamily="2" charset="-122"/>
                <a:ea typeface="宋体" panose="02010600030101010101" pitchFamily="2" charset="-122"/>
              </a:rPr>
              <a:t>碎片质量分布 </a:t>
            </a:r>
            <a:r>
              <a:rPr lang="en-US" altLang="zh-CN" sz="1600" b="1" dirty="0">
                <a:solidFill>
                  <a:srgbClr val="034C9C"/>
                </a:solidFill>
                <a:latin typeface="宋体" panose="02010600030101010101" pitchFamily="2" charset="-122"/>
                <a:ea typeface="宋体" panose="02010600030101010101" pitchFamily="2" charset="-122"/>
              </a:rPr>
              <a:t>BSM(M)</a:t>
            </a:r>
          </a:p>
          <a:p>
            <a:pPr>
              <a:spcBef>
                <a:spcPct val="0"/>
              </a:spcBef>
            </a:pPr>
            <a:r>
              <a:rPr lang="en-US" altLang="zh-CN" sz="1600" b="1" dirty="0">
                <a:solidFill>
                  <a:srgbClr val="034C9C"/>
                </a:solidFill>
                <a:latin typeface="Arial" panose="020B0604020202020204" pitchFamily="34" charset="0"/>
              </a:rPr>
              <a:t>P.</a:t>
            </a:r>
            <a:r>
              <a:rPr lang="zh-CN" altLang="en-US" sz="1600" b="1" dirty="0">
                <a:solidFill>
                  <a:srgbClr val="034C9C"/>
                </a:solidFill>
                <a:latin typeface="Arial" panose="020B0604020202020204" pitchFamily="34" charset="0"/>
              </a:rPr>
              <a:t> </a:t>
            </a:r>
            <a:r>
              <a:rPr lang="en-US" altLang="zh-CN" sz="1600" b="1" dirty="0">
                <a:solidFill>
                  <a:srgbClr val="034C9C"/>
                </a:solidFill>
                <a:latin typeface="Arial" panose="020B0604020202020204" pitchFamily="34" charset="0"/>
              </a:rPr>
              <a:t>Moller,</a:t>
            </a:r>
            <a:r>
              <a:rPr lang="zh-CN" altLang="en-US" sz="1600" b="1" dirty="0">
                <a:solidFill>
                  <a:srgbClr val="034C9C"/>
                </a:solidFill>
                <a:latin typeface="Arial" panose="020B0604020202020204" pitchFamily="34" charset="0"/>
              </a:rPr>
              <a:t> </a:t>
            </a:r>
            <a:r>
              <a:rPr lang="en-US" altLang="zh-CN" sz="1600" b="1" dirty="0">
                <a:solidFill>
                  <a:srgbClr val="034C9C"/>
                </a:solidFill>
                <a:latin typeface="Arial" panose="020B0604020202020204" pitchFamily="34" charset="0"/>
              </a:rPr>
              <a:t>et</a:t>
            </a:r>
            <a:r>
              <a:rPr lang="zh-CN" altLang="en-US" sz="1600" b="1" dirty="0">
                <a:solidFill>
                  <a:srgbClr val="034C9C"/>
                </a:solidFill>
                <a:latin typeface="Arial" panose="020B0604020202020204" pitchFamily="34" charset="0"/>
              </a:rPr>
              <a:t> </a:t>
            </a:r>
            <a:r>
              <a:rPr lang="en-US" altLang="zh-CN" sz="1600" b="1" dirty="0">
                <a:solidFill>
                  <a:srgbClr val="034C9C"/>
                </a:solidFill>
                <a:latin typeface="Arial" panose="020B0604020202020204" pitchFamily="34" charset="0"/>
              </a:rPr>
              <a:t>al.</a:t>
            </a:r>
            <a:r>
              <a:rPr lang="zh-CN" altLang="en-US" sz="1600" b="1" dirty="0">
                <a:solidFill>
                  <a:srgbClr val="034C9C"/>
                </a:solidFill>
                <a:latin typeface="Arial" panose="020B0604020202020204" pitchFamily="34" charset="0"/>
              </a:rPr>
              <a:t> </a:t>
            </a:r>
            <a:r>
              <a:rPr lang="en-US" altLang="zh-CN" sz="1600" b="1" dirty="0" err="1">
                <a:solidFill>
                  <a:srgbClr val="034C9C"/>
                </a:solidFill>
                <a:latin typeface="Arial" panose="020B0604020202020204" pitchFamily="34" charset="0"/>
              </a:rPr>
              <a:t>Phys.Rev</a:t>
            </a:r>
            <a:r>
              <a:rPr lang="en-US" altLang="zh-CN" sz="1600" b="1" dirty="0">
                <a:solidFill>
                  <a:srgbClr val="034C9C"/>
                </a:solidFill>
                <a:latin typeface="Arial" panose="020B0604020202020204" pitchFamily="34" charset="0"/>
              </a:rPr>
              <a:t>.</a:t>
            </a:r>
            <a:r>
              <a:rPr lang="zh-CN" altLang="en-US" sz="1600" b="1" dirty="0">
                <a:solidFill>
                  <a:srgbClr val="034C9C"/>
                </a:solidFill>
                <a:latin typeface="Arial" panose="020B0604020202020204" pitchFamily="34" charset="0"/>
              </a:rPr>
              <a:t> </a:t>
            </a:r>
            <a:r>
              <a:rPr lang="en-US" altLang="zh-CN" sz="1600" b="1" dirty="0">
                <a:solidFill>
                  <a:srgbClr val="034C9C"/>
                </a:solidFill>
                <a:latin typeface="Arial" panose="020B0604020202020204" pitchFamily="34" charset="0"/>
              </a:rPr>
              <a:t>C</a:t>
            </a:r>
            <a:r>
              <a:rPr lang="zh-CN" altLang="en-US" sz="1600" b="1" dirty="0">
                <a:solidFill>
                  <a:srgbClr val="034C9C"/>
                </a:solidFill>
                <a:latin typeface="Arial" panose="020B0604020202020204" pitchFamily="34" charset="0"/>
              </a:rPr>
              <a:t> </a:t>
            </a:r>
            <a:r>
              <a:rPr lang="en-US" altLang="zh-CN" sz="1600" b="1" dirty="0">
                <a:solidFill>
                  <a:srgbClr val="034C9C"/>
                </a:solidFill>
                <a:latin typeface="Arial" panose="020B0604020202020204" pitchFamily="34" charset="0"/>
              </a:rPr>
              <a:t>85,024306(2012)</a:t>
            </a:r>
          </a:p>
        </p:txBody>
      </p:sp>
    </p:spTree>
    <p:extLst>
      <p:ext uri="{BB962C8B-B14F-4D97-AF65-F5344CB8AC3E}">
        <p14:creationId xmlns:p14="http://schemas.microsoft.com/office/powerpoint/2010/main" val="3968683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12B7F62B-6AFD-4073-8C8D-040E6C5F0384}"/>
              </a:ext>
            </a:extLst>
          </p:cNvPr>
          <p:cNvSpPr/>
          <p:nvPr/>
        </p:nvSpPr>
        <p:spPr>
          <a:xfrm>
            <a:off x="3338622" y="6315740"/>
            <a:ext cx="5922335" cy="42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en-US" altLang="zh-CN" sz="3400" b="1" dirty="0">
                <a:latin typeface="Microsoft YaHei" charset="-122"/>
                <a:ea typeface="Microsoft YaHei" charset="-122"/>
                <a:cs typeface="Microsoft YaHei" charset="-122"/>
              </a:rPr>
              <a:t>Summary and outlook</a:t>
            </a:r>
            <a:endParaRPr lang="zh-CN" altLang="en-US" sz="3400" b="1" dirty="0">
              <a:latin typeface="Microsoft YaHei" charset="-122"/>
              <a:ea typeface="Microsoft YaHei" charset="-122"/>
              <a:cs typeface="Microsoft YaHei" charset="-122"/>
            </a:endParaRPr>
          </a:p>
        </p:txBody>
      </p:sp>
      <p:sp>
        <p:nvSpPr>
          <p:cNvPr id="4" name="Text Box 76"/>
          <p:cNvSpPr txBox="1">
            <a:spLocks noChangeArrowheads="1"/>
          </p:cNvSpPr>
          <p:nvPr/>
        </p:nvSpPr>
        <p:spPr bwMode="auto">
          <a:xfrm>
            <a:off x="661636" y="1042402"/>
            <a:ext cx="11073383" cy="658764"/>
          </a:xfrm>
          <a:prstGeom prst="rect">
            <a:avLst/>
          </a:prstGeom>
          <a:noFill/>
          <a:ln w="9525" algn="ctr">
            <a:noFill/>
            <a:miter lim="800000"/>
            <a:headEnd/>
            <a:tailEnd/>
          </a:ln>
        </p:spPr>
        <p:txBody>
          <a:bodyPr wrap="square" lIns="91363" tIns="45685" rIns="91363" bIns="45685">
            <a:spAutoFit/>
          </a:bodyPr>
          <a:lstStyle/>
          <a:p>
            <a:pPr marL="457200" indent="-457200" eaLnBrk="0" hangingPunct="0">
              <a:lnSpc>
                <a:spcPct val="150000"/>
              </a:lnSpc>
              <a:buFont typeface="Wingdings" panose="05000000000000000000" pitchFamily="2" charset="2"/>
              <a:buChar char="u"/>
              <a:defRPr/>
            </a:pPr>
            <a:r>
              <a:rPr lang="en-US" altLang="zh-CN" sz="2800" b="1" dirty="0">
                <a:solidFill>
                  <a:srgbClr val="7030A0"/>
                </a:solidFill>
                <a:latin typeface="Arial" charset="0"/>
                <a:ea typeface="Arial" charset="0"/>
                <a:cs typeface="Arial" charset="0"/>
              </a:rPr>
              <a:t> We have developed the CDFT-based models:</a:t>
            </a:r>
          </a:p>
        </p:txBody>
      </p:sp>
      <p:sp>
        <p:nvSpPr>
          <p:cNvPr id="3" name="灯片编号占位符 2">
            <a:extLst>
              <a:ext uri="{FF2B5EF4-FFF2-40B4-BE49-F238E27FC236}">
                <a16:creationId xmlns:a16="http://schemas.microsoft.com/office/drawing/2014/main" id="{F3F8E048-F4B7-4DAF-BD86-C31E7F130A53}"/>
              </a:ext>
            </a:extLst>
          </p:cNvPr>
          <p:cNvSpPr>
            <a:spLocks noGrp="1"/>
          </p:cNvSpPr>
          <p:nvPr>
            <p:ph type="sldNum" sz="quarter" idx="12"/>
          </p:nvPr>
        </p:nvSpPr>
        <p:spPr/>
        <p:txBody>
          <a:bodyPr/>
          <a:lstStyle/>
          <a:p>
            <a:fld id="{62882B55-B6B2-497F-8568-5D2D4C04CE38}" type="slidenum">
              <a:rPr lang="zh-CN" altLang="en-US" smtClean="0"/>
              <a:t>46</a:t>
            </a:fld>
            <a:endParaRPr lang="zh-CN" altLang="en-US"/>
          </a:p>
        </p:txBody>
      </p:sp>
      <p:grpSp>
        <p:nvGrpSpPr>
          <p:cNvPr id="5" name="组 2">
            <a:extLst>
              <a:ext uri="{FF2B5EF4-FFF2-40B4-BE49-F238E27FC236}">
                <a16:creationId xmlns:a16="http://schemas.microsoft.com/office/drawing/2014/main" id="{2933A35C-5D8F-469E-88E0-8534925DB57C}"/>
              </a:ext>
            </a:extLst>
          </p:cNvPr>
          <p:cNvGrpSpPr/>
          <p:nvPr/>
        </p:nvGrpSpPr>
        <p:grpSpPr>
          <a:xfrm>
            <a:off x="841431" y="1905860"/>
            <a:ext cx="9978545" cy="4605780"/>
            <a:chOff x="292154" y="1146411"/>
            <a:chExt cx="10762524" cy="5581309"/>
          </a:xfrm>
        </p:grpSpPr>
        <p:sp>
          <p:nvSpPr>
            <p:cNvPr id="6" name="圆角矩形 46">
              <a:extLst>
                <a:ext uri="{FF2B5EF4-FFF2-40B4-BE49-F238E27FC236}">
                  <a16:creationId xmlns:a16="http://schemas.microsoft.com/office/drawing/2014/main" id="{4B517CCE-C1FB-4513-904E-4604BBEF6DBA}"/>
                </a:ext>
              </a:extLst>
            </p:cNvPr>
            <p:cNvSpPr/>
            <p:nvPr/>
          </p:nvSpPr>
          <p:spPr>
            <a:xfrm>
              <a:off x="292154" y="3047997"/>
              <a:ext cx="1933223" cy="1936031"/>
            </a:xfrm>
            <a:prstGeom prst="roundRect">
              <a:avLst>
                <a:gd name="adj" fmla="val 13179"/>
              </a:avLst>
            </a:prstGeom>
            <a:solidFill>
              <a:srgbClr val="6600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3630" eaLnBrk="1" fontAlgn="auto" latinLnBrk="0" hangingPunct="1">
                <a:lnSpc>
                  <a:spcPct val="110000"/>
                </a:lnSpc>
                <a:spcBef>
                  <a:spcPts val="0"/>
                </a:spcBef>
                <a:spcAft>
                  <a:spcPts val="0"/>
                </a:spcAft>
                <a:buClrTx/>
                <a:buSzTx/>
                <a:buFontTx/>
                <a:buNone/>
                <a:tabLst/>
                <a:defRPr/>
              </a:pPr>
              <a:r>
                <a:rPr kumimoji="1" lang="zh-CN" altLang="en-US" sz="2200" b="1" i="0" u="none" strike="noStrike" kern="0" cap="none" spc="0" normalizeH="0" baseline="0" noProof="0" dirty="0">
                  <a:ln>
                    <a:noFill/>
                  </a:ln>
                  <a:solidFill>
                    <a:srgbClr val="FFFF00"/>
                  </a:solidFill>
                  <a:effectLst/>
                  <a:uLnTx/>
                  <a:uFillTx/>
                  <a:latin typeface="Calibri"/>
                  <a:ea typeface="宋体" charset="-122"/>
                  <a:cs typeface=""/>
                </a:rPr>
                <a:t> </a:t>
              </a:r>
              <a:r>
                <a:rPr kumimoji="1" lang="en-US" altLang="zh-CN" sz="2200" b="1" i="0" u="none" strike="noStrike" kern="0" cap="none" spc="0" normalizeH="0" baseline="0" noProof="0" dirty="0">
                  <a:ln>
                    <a:noFill/>
                  </a:ln>
                  <a:solidFill>
                    <a:srgbClr val="FFFF00"/>
                  </a:solidFill>
                  <a:effectLst/>
                  <a:uLnTx/>
                  <a:uFillTx/>
                  <a:latin typeface="Calibri"/>
                  <a:ea typeface="宋体" charset="-122"/>
                  <a:cs typeface=""/>
                </a:rPr>
                <a:t>Collective</a:t>
              </a:r>
              <a:r>
                <a:rPr kumimoji="1" lang="zh-CN" altLang="en-US" sz="2200" b="1" i="0" u="none" strike="noStrike" kern="0" cap="none" spc="0" normalizeH="0" baseline="0" noProof="0" dirty="0">
                  <a:ln>
                    <a:noFill/>
                  </a:ln>
                  <a:solidFill>
                    <a:srgbClr val="FFFF00"/>
                  </a:solidFill>
                  <a:effectLst/>
                  <a:uLnTx/>
                  <a:uFillTx/>
                  <a:latin typeface="Calibri"/>
                  <a:ea typeface="宋体" charset="-122"/>
                  <a:cs typeface=""/>
                </a:rPr>
                <a:t> </a:t>
              </a:r>
              <a:r>
                <a:rPr kumimoji="1" lang="en-US" altLang="zh-CN" sz="2200" b="1" i="0" u="none" strike="noStrike" kern="0" cap="none" spc="0" normalizeH="0" baseline="0" noProof="0" dirty="0" err="1">
                  <a:ln>
                    <a:noFill/>
                  </a:ln>
                  <a:solidFill>
                    <a:srgbClr val="FFFF00"/>
                  </a:solidFill>
                  <a:effectLst/>
                  <a:uLnTx/>
                  <a:uFillTx/>
                  <a:latin typeface="Calibri"/>
                  <a:ea typeface="宋体" charset="-122"/>
                  <a:cs typeface=""/>
                </a:rPr>
                <a:t>Hamiltonion</a:t>
              </a:r>
              <a:r>
                <a:rPr kumimoji="1" lang="zh-CN" altLang="en-US" sz="2200" b="1" i="0" u="none" strike="noStrike" kern="0" cap="none" spc="0" normalizeH="0" baseline="0" noProof="0" dirty="0">
                  <a:ln>
                    <a:noFill/>
                  </a:ln>
                  <a:solidFill>
                    <a:srgbClr val="FFFF00"/>
                  </a:solidFill>
                  <a:effectLst/>
                  <a:uLnTx/>
                  <a:uFillTx/>
                  <a:latin typeface="Calibri"/>
                  <a:ea typeface="宋体" charset="-122"/>
                  <a:cs typeface=""/>
                </a:rPr>
                <a:t> </a:t>
              </a:r>
              <a:r>
                <a:rPr kumimoji="1" lang="en-US" altLang="zh-CN" sz="2200" b="1" i="0" u="none" strike="noStrike" kern="0" cap="none" spc="0" normalizeH="0" baseline="0" noProof="0" dirty="0">
                  <a:ln>
                    <a:noFill/>
                  </a:ln>
                  <a:solidFill>
                    <a:srgbClr val="FFFF00"/>
                  </a:solidFill>
                  <a:effectLst/>
                  <a:uLnTx/>
                  <a:uFillTx/>
                  <a:latin typeface="Calibri"/>
                  <a:ea typeface="宋体" charset="-122"/>
                  <a:cs typeface=""/>
                </a:rPr>
                <a:t>based</a:t>
              </a:r>
              <a:r>
                <a:rPr kumimoji="1" lang="zh-CN" altLang="en-US" sz="2200" b="1" i="0" u="none" strike="noStrike" kern="0" cap="none" spc="0" normalizeH="0" baseline="0" noProof="0" dirty="0">
                  <a:ln>
                    <a:noFill/>
                  </a:ln>
                  <a:solidFill>
                    <a:srgbClr val="FFFF00"/>
                  </a:solidFill>
                  <a:effectLst/>
                  <a:uLnTx/>
                  <a:uFillTx/>
                  <a:latin typeface="Calibri"/>
                  <a:ea typeface="宋体" charset="-122"/>
                  <a:cs typeface=""/>
                </a:rPr>
                <a:t> </a:t>
              </a:r>
              <a:r>
                <a:rPr kumimoji="1" lang="en-US" altLang="zh-CN" sz="2200" b="1" i="0" u="none" strike="noStrike" kern="0" cap="none" spc="0" normalizeH="0" baseline="0" noProof="0" dirty="0">
                  <a:ln>
                    <a:noFill/>
                  </a:ln>
                  <a:solidFill>
                    <a:srgbClr val="FFFF00"/>
                  </a:solidFill>
                  <a:effectLst/>
                  <a:uLnTx/>
                  <a:uFillTx/>
                  <a:latin typeface="Calibri"/>
                  <a:ea typeface="宋体" charset="-122"/>
                  <a:cs typeface=""/>
                </a:rPr>
                <a:t>on</a:t>
              </a:r>
              <a:r>
                <a:rPr kumimoji="1" lang="zh-CN" altLang="en-US" sz="2200" b="1" i="0" u="none" strike="noStrike" kern="0" cap="none" spc="0" normalizeH="0" baseline="0" noProof="0" dirty="0">
                  <a:ln>
                    <a:noFill/>
                  </a:ln>
                  <a:solidFill>
                    <a:srgbClr val="FFFF00"/>
                  </a:solidFill>
                  <a:effectLst/>
                  <a:uLnTx/>
                  <a:uFillTx/>
                  <a:latin typeface="Calibri"/>
                  <a:ea typeface="宋体" charset="-122"/>
                  <a:cs typeface=""/>
                </a:rPr>
                <a:t> </a:t>
              </a:r>
              <a:r>
                <a:rPr kumimoji="1" lang="en-US" altLang="zh-CN" sz="2200" b="1" i="0" u="none" strike="noStrike" kern="0" cap="none" spc="0" normalizeH="0" baseline="0" noProof="0" dirty="0">
                  <a:ln>
                    <a:noFill/>
                  </a:ln>
                  <a:solidFill>
                    <a:srgbClr val="FFFF00"/>
                  </a:solidFill>
                  <a:effectLst/>
                  <a:uLnTx/>
                  <a:uFillTx/>
                  <a:latin typeface="Calibri"/>
                  <a:ea typeface="宋体" charset="-122"/>
                  <a:cs typeface=""/>
                </a:rPr>
                <a:t>CDFT</a:t>
              </a:r>
            </a:p>
          </p:txBody>
        </p:sp>
        <p:sp>
          <p:nvSpPr>
            <p:cNvPr id="7" name="矩形 6">
              <a:extLst>
                <a:ext uri="{FF2B5EF4-FFF2-40B4-BE49-F238E27FC236}">
                  <a16:creationId xmlns:a16="http://schemas.microsoft.com/office/drawing/2014/main" id="{8279E651-D025-4D89-8EB6-404DE3870897}"/>
                </a:ext>
              </a:extLst>
            </p:cNvPr>
            <p:cNvSpPr/>
            <p:nvPr/>
          </p:nvSpPr>
          <p:spPr>
            <a:xfrm>
              <a:off x="2918463" y="2823319"/>
              <a:ext cx="2403257" cy="813369"/>
            </a:xfrm>
            <a:prstGeom prst="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363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solidFill>
                    <a:prstClr val="white"/>
                  </a:solidFill>
                  <a:effectLst/>
                  <a:uLnTx/>
                  <a:uFillTx/>
                  <a:latin typeface="Arial"/>
                  <a:ea typeface="宋体" charset="-122"/>
                  <a:cs typeface="Arial"/>
                </a:rPr>
                <a:t>CQC</a:t>
              </a:r>
              <a:endParaRPr kumimoji="1" lang="zh-CN" altLang="en-US" sz="2200" b="0" i="0" u="none" strike="noStrike" kern="0" cap="none" spc="0" normalizeH="0" baseline="0" noProof="0" dirty="0">
                <a:ln>
                  <a:noFill/>
                </a:ln>
                <a:solidFill>
                  <a:prstClr val="white"/>
                </a:solidFill>
                <a:effectLst/>
                <a:uLnTx/>
                <a:uFillTx/>
                <a:latin typeface="Arial"/>
                <a:ea typeface="宋体" charset="-122"/>
                <a:cs typeface="Arial"/>
              </a:endParaRPr>
            </a:p>
          </p:txBody>
        </p:sp>
        <p:sp>
          <p:nvSpPr>
            <p:cNvPr id="8" name="矩形 7">
              <a:extLst>
                <a:ext uri="{FF2B5EF4-FFF2-40B4-BE49-F238E27FC236}">
                  <a16:creationId xmlns:a16="http://schemas.microsoft.com/office/drawing/2014/main" id="{68DF020D-5E48-42E8-9ADE-FBEBC459D8E5}"/>
                </a:ext>
              </a:extLst>
            </p:cNvPr>
            <p:cNvSpPr/>
            <p:nvPr/>
          </p:nvSpPr>
          <p:spPr>
            <a:xfrm>
              <a:off x="2943876" y="1252240"/>
              <a:ext cx="2377844" cy="736600"/>
            </a:xfrm>
            <a:prstGeom prst="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363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solidFill>
                    <a:prstClr val="white"/>
                  </a:solidFill>
                  <a:effectLst/>
                  <a:uLnTx/>
                  <a:uFillTx/>
                  <a:latin typeface="Arial"/>
                  <a:ea typeface="宋体" charset="-122"/>
                  <a:cs typeface="Arial"/>
                </a:rPr>
                <a:t>5DCH</a:t>
              </a:r>
              <a:endParaRPr kumimoji="1" lang="zh-CN" altLang="en-US" sz="2200" b="0" i="0" u="none" strike="noStrike" kern="0" cap="none" spc="0" normalizeH="0" baseline="0" noProof="0" dirty="0">
                <a:ln>
                  <a:noFill/>
                </a:ln>
                <a:solidFill>
                  <a:prstClr val="white"/>
                </a:solidFill>
                <a:effectLst/>
                <a:uLnTx/>
                <a:uFillTx/>
                <a:latin typeface="Arial"/>
                <a:ea typeface="宋体" charset="-122"/>
                <a:cs typeface="Arial"/>
              </a:endParaRPr>
            </a:p>
          </p:txBody>
        </p:sp>
        <p:sp>
          <p:nvSpPr>
            <p:cNvPr id="9" name="矩形 8">
              <a:extLst>
                <a:ext uri="{FF2B5EF4-FFF2-40B4-BE49-F238E27FC236}">
                  <a16:creationId xmlns:a16="http://schemas.microsoft.com/office/drawing/2014/main" id="{F3840C0A-BA53-4F72-9C06-8D1E87B1E9BB}"/>
                </a:ext>
              </a:extLst>
            </p:cNvPr>
            <p:cNvSpPr/>
            <p:nvPr/>
          </p:nvSpPr>
          <p:spPr>
            <a:xfrm>
              <a:off x="2924122" y="5932760"/>
              <a:ext cx="2397598" cy="736600"/>
            </a:xfrm>
            <a:prstGeom prst="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363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solidFill>
                    <a:prstClr val="white"/>
                  </a:solidFill>
                  <a:effectLst/>
                  <a:uLnTx/>
                  <a:uFillTx/>
                  <a:latin typeface="Arial"/>
                  <a:ea typeface="宋体" charset="-122"/>
                  <a:cs typeface="Arial"/>
                </a:rPr>
                <a:t>TDGCM+GOA</a:t>
              </a:r>
              <a:endParaRPr kumimoji="1" lang="zh-CN" altLang="en-US" sz="2200" b="0" i="0" u="none" strike="noStrike" kern="0" cap="none" spc="0" normalizeH="0" baseline="0" noProof="0" dirty="0">
                <a:ln>
                  <a:noFill/>
                </a:ln>
                <a:solidFill>
                  <a:prstClr val="white"/>
                </a:solidFill>
                <a:effectLst/>
                <a:uLnTx/>
                <a:uFillTx/>
                <a:latin typeface="Arial"/>
                <a:ea typeface="宋体" charset="-122"/>
                <a:cs typeface="Arial"/>
              </a:endParaRPr>
            </a:p>
          </p:txBody>
        </p:sp>
        <p:sp>
          <p:nvSpPr>
            <p:cNvPr id="10" name="矩形 9">
              <a:extLst>
                <a:ext uri="{FF2B5EF4-FFF2-40B4-BE49-F238E27FC236}">
                  <a16:creationId xmlns:a16="http://schemas.microsoft.com/office/drawing/2014/main" id="{AC0651BA-4C5B-4004-9B37-2E551447F990}"/>
                </a:ext>
              </a:extLst>
            </p:cNvPr>
            <p:cNvSpPr/>
            <p:nvPr/>
          </p:nvSpPr>
          <p:spPr>
            <a:xfrm>
              <a:off x="2924123" y="4437112"/>
              <a:ext cx="2397597" cy="736600"/>
            </a:xfrm>
            <a:prstGeom prst="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363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solidFill>
                    <a:prstClr val="white"/>
                  </a:solidFill>
                  <a:effectLst/>
                  <a:uLnTx/>
                  <a:uFillTx/>
                  <a:latin typeface="Arial"/>
                  <a:ea typeface="宋体" charset="-122"/>
                  <a:cs typeface="Arial"/>
                </a:rPr>
                <a:t>QOCH</a:t>
              </a:r>
            </a:p>
          </p:txBody>
        </p:sp>
        <p:sp>
          <p:nvSpPr>
            <p:cNvPr id="11" name="圆角矩形 51">
              <a:extLst>
                <a:ext uri="{FF2B5EF4-FFF2-40B4-BE49-F238E27FC236}">
                  <a16:creationId xmlns:a16="http://schemas.microsoft.com/office/drawing/2014/main" id="{60CCB99F-17F6-4662-A7BF-3A0344D74796}"/>
                </a:ext>
              </a:extLst>
            </p:cNvPr>
            <p:cNvSpPr/>
            <p:nvPr/>
          </p:nvSpPr>
          <p:spPr>
            <a:xfrm>
              <a:off x="6205575" y="1146411"/>
              <a:ext cx="4849103" cy="873933"/>
            </a:xfrm>
            <a:prstGeom prst="roundRect">
              <a:avLst>
                <a:gd name="adj" fmla="val 4938"/>
              </a:avLst>
            </a:prstGeom>
            <a:solidFill>
              <a:srgbClr val="8040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363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solidFill>
                    <a:prstClr val="white"/>
                  </a:solidFill>
                  <a:effectLst/>
                  <a:uLnTx/>
                  <a:uFillTx/>
                  <a:latin typeface="Calibri"/>
                  <a:ea typeface="宋体" charset="-122"/>
                  <a:cs typeface=""/>
                </a:rPr>
                <a:t>low-lying</a:t>
              </a:r>
              <a:r>
                <a:rPr kumimoji="1" lang="zh-CN" altLang="en-US" sz="2200" b="0" i="0" u="none" strike="noStrike" kern="0" cap="none" spc="0" normalizeH="0" baseline="0" noProof="0" dirty="0">
                  <a:ln>
                    <a:noFill/>
                  </a:ln>
                  <a:solidFill>
                    <a:prstClr val="white"/>
                  </a:solidFill>
                  <a:effectLst/>
                  <a:uLnTx/>
                  <a:uFillTx/>
                  <a:latin typeface="Calibri"/>
                  <a:ea typeface="宋体" charset="-122"/>
                  <a:cs typeface=""/>
                </a:rPr>
                <a:t> </a:t>
              </a:r>
              <a:r>
                <a:rPr kumimoji="1" lang="en-US" altLang="zh-CN" sz="2200" b="0" i="0" u="none" strike="noStrike" kern="0" cap="none" spc="0" normalizeH="0" baseline="0" noProof="0" dirty="0">
                  <a:ln>
                    <a:noFill/>
                  </a:ln>
                  <a:solidFill>
                    <a:prstClr val="white"/>
                  </a:solidFill>
                  <a:effectLst/>
                  <a:uLnTx/>
                  <a:uFillTx/>
                  <a:latin typeface="Calibri"/>
                  <a:ea typeface="宋体" charset="-122"/>
                  <a:cs typeface=""/>
                </a:rPr>
                <a:t>spectrum;</a:t>
              </a:r>
            </a:p>
            <a:p>
              <a:pPr marL="0" marR="0" lvl="0" indent="0" defTabSz="913630" eaLnBrk="1" fontAlgn="auto" latinLnBrk="0" hangingPunct="1">
                <a:lnSpc>
                  <a:spcPct val="100000"/>
                </a:lnSpc>
                <a:spcBef>
                  <a:spcPts val="0"/>
                </a:spcBef>
                <a:spcAft>
                  <a:spcPts val="0"/>
                </a:spcAft>
                <a:buClrTx/>
                <a:buSzTx/>
                <a:buFontTx/>
                <a:buNone/>
                <a:tabLst/>
                <a:defRPr/>
              </a:pPr>
              <a:r>
                <a:rPr kumimoji="1" lang="en-US" altLang="zh-CN" sz="2200" kern="0" dirty="0">
                  <a:solidFill>
                    <a:prstClr val="white"/>
                  </a:solidFill>
                  <a:latin typeface="Calibri"/>
                  <a:ea typeface="宋体" charset="-122"/>
                  <a:cs typeface=""/>
                </a:rPr>
                <a:t>Shape coexistence, et. al.</a:t>
              </a:r>
              <a:endParaRPr kumimoji="1" lang="en-US" altLang="zh-CN" sz="2200" b="0" i="0" u="none" strike="noStrike" kern="0" cap="none" spc="0" normalizeH="0" baseline="0" noProof="0" dirty="0">
                <a:ln>
                  <a:noFill/>
                </a:ln>
                <a:solidFill>
                  <a:prstClr val="white"/>
                </a:solidFill>
                <a:effectLst/>
                <a:uLnTx/>
                <a:uFillTx/>
                <a:latin typeface="Calibri"/>
                <a:ea typeface="宋体" charset="-122"/>
                <a:cs typeface=""/>
              </a:endParaRPr>
            </a:p>
          </p:txBody>
        </p:sp>
        <p:cxnSp>
          <p:nvCxnSpPr>
            <p:cNvPr id="12" name="肘形连接符 52">
              <a:extLst>
                <a:ext uri="{FF2B5EF4-FFF2-40B4-BE49-F238E27FC236}">
                  <a16:creationId xmlns:a16="http://schemas.microsoft.com/office/drawing/2014/main" id="{F9E6A3BD-C36C-415C-B2A3-39415BC6C069}"/>
                </a:ext>
              </a:extLst>
            </p:cNvPr>
            <p:cNvCxnSpPr>
              <a:stCxn id="8" idx="3"/>
              <a:endCxn id="9" idx="1"/>
            </p:cNvCxnSpPr>
            <p:nvPr/>
          </p:nvCxnSpPr>
          <p:spPr>
            <a:xfrm flipV="1">
              <a:off x="2225376" y="1620540"/>
              <a:ext cx="718500" cy="2395473"/>
            </a:xfrm>
            <a:prstGeom prst="bentConnector3">
              <a:avLst/>
            </a:prstGeom>
            <a:noFill/>
            <a:ln w="38100" cap="flat" cmpd="sng" algn="ctr">
              <a:solidFill>
                <a:srgbClr val="7030A0"/>
              </a:solidFill>
              <a:prstDash val="solid"/>
              <a:tailEnd type="arrow"/>
            </a:ln>
            <a:effectLst>
              <a:outerShdw blurRad="40000" dist="20000" dir="5400000" rotWithShape="0">
                <a:srgbClr val="000000">
                  <a:alpha val="38000"/>
                </a:srgbClr>
              </a:outerShdw>
            </a:effectLst>
          </p:spPr>
        </p:cxnSp>
        <p:cxnSp>
          <p:nvCxnSpPr>
            <p:cNvPr id="13" name="肘形连接符 53">
              <a:extLst>
                <a:ext uri="{FF2B5EF4-FFF2-40B4-BE49-F238E27FC236}">
                  <a16:creationId xmlns:a16="http://schemas.microsoft.com/office/drawing/2014/main" id="{9059F453-441A-426C-A27A-BCCA1565CBA7}"/>
                </a:ext>
              </a:extLst>
            </p:cNvPr>
            <p:cNvCxnSpPr>
              <a:cxnSpLocks/>
              <a:stCxn id="8" idx="3"/>
              <a:endCxn id="6" idx="1"/>
            </p:cNvCxnSpPr>
            <p:nvPr/>
          </p:nvCxnSpPr>
          <p:spPr>
            <a:xfrm flipV="1">
              <a:off x="2225376" y="3214180"/>
              <a:ext cx="693087" cy="801833"/>
            </a:xfrm>
            <a:prstGeom prst="bentConnector3">
              <a:avLst/>
            </a:prstGeom>
            <a:noFill/>
            <a:ln w="38100" cap="flat" cmpd="sng" algn="ctr">
              <a:solidFill>
                <a:srgbClr val="7030A0"/>
              </a:solidFill>
              <a:prstDash val="solid"/>
              <a:tailEnd type="arrow"/>
            </a:ln>
            <a:effectLst>
              <a:outerShdw blurRad="40000" dist="20000" dir="5400000" rotWithShape="0">
                <a:srgbClr val="000000">
                  <a:alpha val="38000"/>
                </a:srgbClr>
              </a:outerShdw>
            </a:effectLst>
          </p:spPr>
        </p:cxnSp>
        <p:cxnSp>
          <p:nvCxnSpPr>
            <p:cNvPr id="14" name="肘形连接符 54">
              <a:extLst>
                <a:ext uri="{FF2B5EF4-FFF2-40B4-BE49-F238E27FC236}">
                  <a16:creationId xmlns:a16="http://schemas.microsoft.com/office/drawing/2014/main" id="{7E76B4A3-7A5D-45DD-9F9A-4B58BD0E24C7}"/>
                </a:ext>
              </a:extLst>
            </p:cNvPr>
            <p:cNvCxnSpPr>
              <a:stCxn id="8" idx="3"/>
              <a:endCxn id="14" idx="1"/>
            </p:cNvCxnSpPr>
            <p:nvPr/>
          </p:nvCxnSpPr>
          <p:spPr>
            <a:xfrm>
              <a:off x="2225376" y="4016013"/>
              <a:ext cx="698747" cy="789399"/>
            </a:xfrm>
            <a:prstGeom prst="bentConnector3">
              <a:avLst/>
            </a:prstGeom>
            <a:noFill/>
            <a:ln w="38100" cap="flat" cmpd="sng" algn="ctr">
              <a:solidFill>
                <a:srgbClr val="7030A0"/>
              </a:solidFill>
              <a:prstDash val="solid"/>
              <a:tailEnd type="arrow"/>
            </a:ln>
            <a:effectLst>
              <a:outerShdw blurRad="40000" dist="20000" dir="5400000" rotWithShape="0">
                <a:srgbClr val="000000">
                  <a:alpha val="38000"/>
                </a:srgbClr>
              </a:outerShdw>
            </a:effectLst>
          </p:spPr>
        </p:cxnSp>
        <p:cxnSp>
          <p:nvCxnSpPr>
            <p:cNvPr id="15" name="肘形连接符 55">
              <a:extLst>
                <a:ext uri="{FF2B5EF4-FFF2-40B4-BE49-F238E27FC236}">
                  <a16:creationId xmlns:a16="http://schemas.microsoft.com/office/drawing/2014/main" id="{7065BA57-E197-4C1A-8D25-BF1A366E5621}"/>
                </a:ext>
              </a:extLst>
            </p:cNvPr>
            <p:cNvCxnSpPr>
              <a:stCxn id="8" idx="3"/>
              <a:endCxn id="13" idx="1"/>
            </p:cNvCxnSpPr>
            <p:nvPr/>
          </p:nvCxnSpPr>
          <p:spPr>
            <a:xfrm>
              <a:off x="2225376" y="4016013"/>
              <a:ext cx="698746" cy="2285047"/>
            </a:xfrm>
            <a:prstGeom prst="bentConnector3">
              <a:avLst/>
            </a:prstGeom>
            <a:noFill/>
            <a:ln w="38100" cap="flat" cmpd="sng" algn="ctr">
              <a:solidFill>
                <a:srgbClr val="7030A0"/>
              </a:solidFill>
              <a:prstDash val="solid"/>
              <a:tailEnd type="arrow"/>
            </a:ln>
            <a:effectLst>
              <a:outerShdw blurRad="40000" dist="20000" dir="5400000" rotWithShape="0">
                <a:srgbClr val="000000">
                  <a:alpha val="38000"/>
                </a:srgbClr>
              </a:outerShdw>
            </a:effectLst>
          </p:spPr>
        </p:cxnSp>
        <p:sp>
          <p:nvSpPr>
            <p:cNvPr id="16" name="下箭头 56">
              <a:extLst>
                <a:ext uri="{FF2B5EF4-FFF2-40B4-BE49-F238E27FC236}">
                  <a16:creationId xmlns:a16="http://schemas.microsoft.com/office/drawing/2014/main" id="{46C5D456-D4B5-49F3-88EE-806AFFBEC3C8}"/>
                </a:ext>
              </a:extLst>
            </p:cNvPr>
            <p:cNvSpPr/>
            <p:nvPr/>
          </p:nvSpPr>
          <p:spPr>
            <a:xfrm>
              <a:off x="3835010" y="2020345"/>
              <a:ext cx="406589" cy="759568"/>
            </a:xfrm>
            <a:prstGeom prst="down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363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charset="-122"/>
                <a:cs typeface=""/>
              </a:endParaRPr>
            </a:p>
          </p:txBody>
        </p:sp>
        <p:sp>
          <p:nvSpPr>
            <p:cNvPr id="17" name="文本框 16">
              <a:extLst>
                <a:ext uri="{FF2B5EF4-FFF2-40B4-BE49-F238E27FC236}">
                  <a16:creationId xmlns:a16="http://schemas.microsoft.com/office/drawing/2014/main" id="{026A14FB-9A67-493D-8AF6-F781CF0DEED9}"/>
                </a:ext>
              </a:extLst>
            </p:cNvPr>
            <p:cNvSpPr txBox="1"/>
            <p:nvPr/>
          </p:nvSpPr>
          <p:spPr>
            <a:xfrm>
              <a:off x="4147808" y="2175247"/>
              <a:ext cx="885880" cy="461665"/>
            </a:xfrm>
            <a:prstGeom prst="rect">
              <a:avLst/>
            </a:prstGeom>
            <a:noFill/>
          </p:spPr>
          <p:txBody>
            <a:bodyPr wrap="none" rtlCol="0">
              <a:spAutoFit/>
            </a:bodyPr>
            <a:lstStyle/>
            <a:p>
              <a:pPr defTabSz="913630"/>
              <a:r>
                <a:rPr kumimoji="1" lang="en-US" altLang="zh-CN" sz="2400" b="1" dirty="0">
                  <a:solidFill>
                    <a:srgbClr val="0000FF"/>
                  </a:solidFill>
                  <a:latin typeface="Arial"/>
                  <a:ea typeface="宋体" charset="-122"/>
                  <a:cs typeface="Arial"/>
                </a:rPr>
                <a:t>Core</a:t>
              </a:r>
              <a:endParaRPr kumimoji="1" lang="zh-CN" altLang="en-US" sz="2400" b="1" dirty="0">
                <a:solidFill>
                  <a:srgbClr val="0000FF"/>
                </a:solidFill>
                <a:latin typeface="Arial"/>
                <a:ea typeface="宋体" charset="-122"/>
                <a:cs typeface="Arial"/>
              </a:endParaRPr>
            </a:p>
          </p:txBody>
        </p:sp>
        <p:sp>
          <p:nvSpPr>
            <p:cNvPr id="18" name="燕尾形箭头 58">
              <a:extLst>
                <a:ext uri="{FF2B5EF4-FFF2-40B4-BE49-F238E27FC236}">
                  <a16:creationId xmlns:a16="http://schemas.microsoft.com/office/drawing/2014/main" id="{7FF04457-7D34-46EB-B775-F5963DC53CE6}"/>
                </a:ext>
              </a:extLst>
            </p:cNvPr>
            <p:cNvSpPr/>
            <p:nvPr/>
          </p:nvSpPr>
          <p:spPr>
            <a:xfrm>
              <a:off x="5520328" y="1412776"/>
              <a:ext cx="504056" cy="432048"/>
            </a:xfrm>
            <a:prstGeom prst="notched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363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charset="-122"/>
                <a:cs typeface=""/>
              </a:endParaRPr>
            </a:p>
          </p:txBody>
        </p:sp>
        <p:sp>
          <p:nvSpPr>
            <p:cNvPr id="19" name="圆角矩形 59">
              <a:extLst>
                <a:ext uri="{FF2B5EF4-FFF2-40B4-BE49-F238E27FC236}">
                  <a16:creationId xmlns:a16="http://schemas.microsoft.com/office/drawing/2014/main" id="{8438881C-541C-49EF-A5B0-D62624D688D2}"/>
                </a:ext>
              </a:extLst>
            </p:cNvPr>
            <p:cNvSpPr/>
            <p:nvPr/>
          </p:nvSpPr>
          <p:spPr>
            <a:xfrm>
              <a:off x="6205576" y="2779913"/>
              <a:ext cx="4849102" cy="898151"/>
            </a:xfrm>
            <a:prstGeom prst="roundRect">
              <a:avLst>
                <a:gd name="adj" fmla="val 4938"/>
              </a:avLst>
            </a:prstGeom>
            <a:solidFill>
              <a:srgbClr val="8040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363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solidFill>
                    <a:prstClr val="white"/>
                  </a:solidFill>
                  <a:effectLst/>
                  <a:uLnTx/>
                  <a:uFillTx/>
                  <a:latin typeface="Calibri"/>
                  <a:ea typeface="宋体" charset="-122"/>
                  <a:cs typeface=""/>
                </a:rPr>
                <a:t>Spectrum</a:t>
              </a:r>
              <a:r>
                <a:rPr kumimoji="1" lang="zh-CN" altLang="en-US" sz="2200" b="0" i="0" u="none" strike="noStrike" kern="0" cap="none" spc="0" normalizeH="0" baseline="0" noProof="0" dirty="0">
                  <a:ln>
                    <a:noFill/>
                  </a:ln>
                  <a:solidFill>
                    <a:prstClr val="white"/>
                  </a:solidFill>
                  <a:effectLst/>
                  <a:uLnTx/>
                  <a:uFillTx/>
                  <a:latin typeface="Calibri"/>
                  <a:ea typeface="宋体" charset="-122"/>
                  <a:cs typeface=""/>
                </a:rPr>
                <a:t> </a:t>
              </a:r>
              <a:r>
                <a:rPr kumimoji="1" lang="en-US" altLang="zh-CN" sz="2200" kern="0" dirty="0">
                  <a:solidFill>
                    <a:prstClr val="white"/>
                  </a:solidFill>
                  <a:latin typeface="Calibri"/>
                  <a:ea typeface="宋体" charset="-122"/>
                  <a:cs typeface=""/>
                </a:rPr>
                <a:t>of</a:t>
              </a:r>
              <a:r>
                <a:rPr kumimoji="1" lang="zh-CN" altLang="en-US" sz="2200" b="0" i="0" u="none" strike="noStrike" kern="0" cap="none" spc="0" normalizeH="0" baseline="0" noProof="0" dirty="0">
                  <a:ln>
                    <a:noFill/>
                  </a:ln>
                  <a:solidFill>
                    <a:prstClr val="white"/>
                  </a:solidFill>
                  <a:effectLst/>
                  <a:uLnTx/>
                  <a:uFillTx/>
                  <a:latin typeface="Calibri"/>
                  <a:ea typeface="宋体" charset="-122"/>
                  <a:cs typeface=""/>
                </a:rPr>
                <a:t> </a:t>
              </a:r>
              <a:r>
                <a:rPr kumimoji="1" lang="en-US" altLang="zh-CN" sz="2200" b="0" i="0" u="none" strike="noStrike" kern="0" cap="none" spc="0" normalizeH="0" baseline="0" noProof="0" dirty="0">
                  <a:ln>
                    <a:noFill/>
                  </a:ln>
                  <a:solidFill>
                    <a:prstClr val="white"/>
                  </a:solidFill>
                  <a:effectLst/>
                  <a:uLnTx/>
                  <a:uFillTx/>
                  <a:latin typeface="Calibri"/>
                  <a:ea typeface="宋体" charset="-122"/>
                  <a:cs typeface=""/>
                </a:rPr>
                <a:t>odd-A</a:t>
              </a:r>
              <a:r>
                <a:rPr kumimoji="1" lang="zh-CN" altLang="en-US" sz="2200" b="0" i="0" u="none" strike="noStrike" kern="0" cap="none" spc="0" normalizeH="0" baseline="0" noProof="0" dirty="0">
                  <a:ln>
                    <a:noFill/>
                  </a:ln>
                  <a:solidFill>
                    <a:prstClr val="white"/>
                  </a:solidFill>
                  <a:effectLst/>
                  <a:uLnTx/>
                  <a:uFillTx/>
                  <a:latin typeface="Calibri"/>
                  <a:ea typeface="宋体" charset="-122"/>
                  <a:cs typeface=""/>
                </a:rPr>
                <a:t> </a:t>
              </a:r>
              <a:r>
                <a:rPr kumimoji="1" lang="en-US" altLang="zh-CN" sz="2200" b="0" i="0" u="none" strike="noStrike" kern="0" cap="none" spc="0" normalizeH="0" baseline="0" noProof="0" dirty="0">
                  <a:ln>
                    <a:noFill/>
                  </a:ln>
                  <a:solidFill>
                    <a:prstClr val="white"/>
                  </a:solidFill>
                  <a:effectLst/>
                  <a:uLnTx/>
                  <a:uFillTx/>
                  <a:latin typeface="Calibri"/>
                  <a:ea typeface="宋体" charset="-122"/>
                  <a:cs typeface=""/>
                </a:rPr>
                <a:t>nuclei;</a:t>
              </a:r>
            </a:p>
            <a:p>
              <a:pPr marL="0" marR="0" lvl="0" indent="0" defTabSz="913630" eaLnBrk="1" fontAlgn="auto" latinLnBrk="0" hangingPunct="1">
                <a:lnSpc>
                  <a:spcPct val="100000"/>
                </a:lnSpc>
                <a:spcBef>
                  <a:spcPts val="0"/>
                </a:spcBef>
                <a:spcAft>
                  <a:spcPts val="0"/>
                </a:spcAft>
                <a:buClrTx/>
                <a:buSzTx/>
                <a:buFontTx/>
                <a:buNone/>
                <a:tabLst/>
                <a:defRPr/>
              </a:pPr>
              <a:r>
                <a:rPr kumimoji="1" lang="en-US" altLang="zh-CN" sz="2200" kern="0" dirty="0">
                  <a:solidFill>
                    <a:prstClr val="white"/>
                  </a:solidFill>
                  <a:latin typeface="Calibri"/>
                  <a:ea typeface="宋体" charset="-122"/>
                  <a:cs typeface=""/>
                </a:rPr>
                <a:t>Shape (phase) transition</a:t>
              </a:r>
              <a:endParaRPr kumimoji="1" lang="en-US" altLang="zh-CN" sz="2200" b="0" i="0" u="none" strike="noStrike" kern="0" cap="none" spc="0" normalizeH="0" baseline="0" noProof="0" dirty="0">
                <a:ln>
                  <a:noFill/>
                </a:ln>
                <a:solidFill>
                  <a:prstClr val="white"/>
                </a:solidFill>
                <a:effectLst/>
                <a:uLnTx/>
                <a:uFillTx/>
                <a:latin typeface="Calibri"/>
                <a:ea typeface="宋体" charset="-122"/>
                <a:cs typeface=""/>
              </a:endParaRPr>
            </a:p>
          </p:txBody>
        </p:sp>
        <mc:AlternateContent xmlns:mc="http://schemas.openxmlformats.org/markup-compatibility/2006" xmlns:a14="http://schemas.microsoft.com/office/drawing/2010/main">
          <mc:Choice Requires="a14">
            <p:sp>
              <p:nvSpPr>
                <p:cNvPr id="20" name="圆角矩形 60">
                  <a:extLst>
                    <a:ext uri="{FF2B5EF4-FFF2-40B4-BE49-F238E27FC236}">
                      <a16:creationId xmlns:a16="http://schemas.microsoft.com/office/drawing/2014/main" id="{52156A94-B0DA-43CE-824C-FE94CAC5C7B1}"/>
                    </a:ext>
                  </a:extLst>
                </p:cNvPr>
                <p:cNvSpPr/>
                <p:nvPr/>
              </p:nvSpPr>
              <p:spPr>
                <a:xfrm>
                  <a:off x="6205576" y="4409816"/>
                  <a:ext cx="4849102" cy="864096"/>
                </a:xfrm>
                <a:prstGeom prst="roundRect">
                  <a:avLst>
                    <a:gd name="adj" fmla="val 4938"/>
                  </a:avLst>
                </a:prstGeom>
                <a:solidFill>
                  <a:srgbClr val="8040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363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solidFill>
                        <a:prstClr val="white"/>
                      </a:solidFill>
                      <a:effectLst/>
                      <a:uLnTx/>
                      <a:uFillTx/>
                      <a:latin typeface="Calibri"/>
                      <a:ea typeface="宋体" charset="-122"/>
                      <a:cs typeface=""/>
                    </a:rPr>
                    <a:t>Low-lying </a:t>
                  </a:r>
                  <a14:m>
                    <m:oMath xmlns:m="http://schemas.openxmlformats.org/officeDocument/2006/math">
                      <m:r>
                        <a:rPr kumimoji="1" lang="en-US" altLang="zh-CN" sz="2200" b="0" i="1" u="none" strike="noStrike" kern="0" cap="none" spc="0" normalizeH="0" baseline="0" noProof="0" smtClean="0">
                          <a:ln>
                            <a:noFill/>
                          </a:ln>
                          <a:solidFill>
                            <a:prstClr val="white"/>
                          </a:solidFill>
                          <a:effectLst/>
                          <a:uLnTx/>
                          <a:uFillTx/>
                          <a:latin typeface="Cambria Math" charset="0"/>
                          <a:ea typeface="Cambria Math" charset="0"/>
                          <a:cs typeface="Cambria Math" charset="0"/>
                        </a:rPr>
                        <m:t>𝜋</m:t>
                      </m:r>
                      <m:r>
                        <a:rPr kumimoji="1" lang="en-US" altLang="zh-CN" sz="2200" b="0" i="1" u="none" strike="noStrike" kern="0" cap="none" spc="0" normalizeH="0" baseline="0" noProof="0" smtClean="0">
                          <a:ln>
                            <a:noFill/>
                          </a:ln>
                          <a:solidFill>
                            <a:prstClr val="white"/>
                          </a:solidFill>
                          <a:effectLst/>
                          <a:uLnTx/>
                          <a:uFillTx/>
                          <a:latin typeface="Cambria Math" charset="0"/>
                          <a:ea typeface="Cambria Math" charset="0"/>
                          <a:cs typeface="Cambria Math" charset="0"/>
                        </a:rPr>
                        <m:t>=−</m:t>
                      </m:r>
                    </m:oMath>
                  </a14:m>
                  <a:r>
                    <a:rPr kumimoji="1" lang="en-US" altLang="zh-CN" sz="2200" b="0" i="0" u="none" strike="noStrike" kern="0" cap="none" spc="0" normalizeH="0" baseline="0" noProof="0" dirty="0">
                      <a:ln>
                        <a:noFill/>
                      </a:ln>
                      <a:solidFill>
                        <a:prstClr val="white"/>
                      </a:solidFill>
                      <a:effectLst/>
                      <a:uLnTx/>
                      <a:uFillTx/>
                      <a:latin typeface="Calibri"/>
                      <a:ea typeface="宋体" charset="-122"/>
                      <a:cs typeface=""/>
                    </a:rPr>
                    <a:t> bands;</a:t>
                  </a:r>
                </a:p>
                <a:p>
                  <a:pPr marL="0" marR="0" lvl="0" indent="0" defTabSz="91363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err="1">
                      <a:ln>
                        <a:noFill/>
                      </a:ln>
                      <a:solidFill>
                        <a:prstClr val="white"/>
                      </a:solidFill>
                      <a:effectLst/>
                      <a:uLnTx/>
                      <a:uFillTx/>
                      <a:latin typeface="Calibri"/>
                      <a:ea typeface="宋体" charset="-122"/>
                      <a:cs typeface=""/>
                    </a:rPr>
                    <a:t>Octupole</a:t>
                  </a:r>
                  <a:r>
                    <a:rPr kumimoji="1" lang="zh-CN" altLang="en-US" sz="2200" b="0" i="0" u="none" strike="noStrike" kern="0" cap="none" spc="0" normalizeH="0" baseline="0" noProof="0" dirty="0">
                      <a:ln>
                        <a:noFill/>
                      </a:ln>
                      <a:solidFill>
                        <a:prstClr val="white"/>
                      </a:solidFill>
                      <a:effectLst/>
                      <a:uLnTx/>
                      <a:uFillTx/>
                      <a:latin typeface="Calibri"/>
                      <a:ea typeface="宋体" charset="-122"/>
                      <a:cs typeface=""/>
                    </a:rPr>
                    <a:t> </a:t>
                  </a:r>
                  <a:r>
                    <a:rPr kumimoji="1" lang="en-US" altLang="zh-CN" sz="2200" b="0" i="0" u="none" strike="noStrike" kern="0" cap="none" spc="0" normalizeH="0" baseline="0" noProof="0" dirty="0">
                      <a:ln>
                        <a:noFill/>
                      </a:ln>
                      <a:solidFill>
                        <a:prstClr val="white"/>
                      </a:solidFill>
                      <a:effectLst/>
                      <a:uLnTx/>
                      <a:uFillTx/>
                      <a:latin typeface="Calibri"/>
                      <a:ea typeface="宋体" charset="-122"/>
                      <a:cs typeface=""/>
                    </a:rPr>
                    <a:t>deformation</a:t>
                  </a:r>
                  <a:r>
                    <a:rPr kumimoji="1" lang="en-US" altLang="zh-CN" sz="2200" kern="0" dirty="0">
                      <a:solidFill>
                        <a:prstClr val="white"/>
                      </a:solidFill>
                      <a:latin typeface="Calibri"/>
                      <a:ea typeface="宋体" charset="-122"/>
                      <a:cs typeface=""/>
                    </a:rPr>
                    <a:t>;</a:t>
                  </a:r>
                  <a:r>
                    <a:rPr kumimoji="1" lang="zh-CN" altLang="en-US" sz="2200" b="0" i="0" u="none" strike="noStrike" kern="0" cap="none" spc="0" normalizeH="0" baseline="0" noProof="0" dirty="0">
                      <a:ln>
                        <a:noFill/>
                      </a:ln>
                      <a:solidFill>
                        <a:prstClr val="white"/>
                      </a:solidFill>
                      <a:effectLst/>
                      <a:uLnTx/>
                      <a:uFillTx/>
                      <a:latin typeface="Calibri"/>
                      <a:ea typeface="宋体" charset="-122"/>
                      <a:cs typeface=""/>
                    </a:rPr>
                    <a:t> </a:t>
                  </a:r>
                  <a:r>
                    <a:rPr kumimoji="1" lang="en-US" altLang="zh-CN" sz="2200" kern="0" dirty="0">
                      <a:solidFill>
                        <a:prstClr val="white"/>
                      </a:solidFill>
                      <a:latin typeface="Calibri"/>
                      <a:ea typeface="宋体" charset="-122"/>
                      <a:cs typeface=""/>
                    </a:rPr>
                    <a:t>parity doublet</a:t>
                  </a:r>
                  <a:r>
                    <a:rPr kumimoji="1" lang="zh-CN" altLang="en-US" sz="2200" b="0" i="0" u="none" strike="noStrike" kern="0" cap="none" spc="0" normalizeH="0" baseline="0" noProof="0" dirty="0">
                      <a:ln>
                        <a:noFill/>
                      </a:ln>
                      <a:solidFill>
                        <a:prstClr val="white"/>
                      </a:solidFill>
                      <a:effectLst/>
                      <a:uLnTx/>
                      <a:uFillTx/>
                      <a:latin typeface="Calibri"/>
                      <a:ea typeface="宋体" charset="-122"/>
                      <a:cs typeface=""/>
                    </a:rPr>
                    <a:t> </a:t>
                  </a:r>
                  <a:endParaRPr kumimoji="1" lang="en-US" altLang="zh-CN" sz="2200" b="0" i="0" u="none" strike="noStrike" kern="0" cap="none" spc="0" normalizeH="0" baseline="0" noProof="0" dirty="0">
                    <a:ln>
                      <a:noFill/>
                    </a:ln>
                    <a:solidFill>
                      <a:prstClr val="white"/>
                    </a:solidFill>
                    <a:effectLst/>
                    <a:uLnTx/>
                    <a:uFillTx/>
                    <a:latin typeface="Calibri"/>
                    <a:ea typeface="宋体" charset="-122"/>
                    <a:cs typeface=""/>
                  </a:endParaRPr>
                </a:p>
              </p:txBody>
            </p:sp>
          </mc:Choice>
          <mc:Fallback xmlns="">
            <p:sp>
              <p:nvSpPr>
                <p:cNvPr id="61" name="圆角矩形 60"/>
                <p:cNvSpPr>
                  <a:spLocks noRot="1" noChangeAspect="1" noMove="1" noResize="1" noEditPoints="1" noAdjustHandles="1" noChangeArrowheads="1" noChangeShapeType="1" noTextEdit="1"/>
                </p:cNvSpPr>
                <p:nvPr/>
              </p:nvSpPr>
              <p:spPr>
                <a:xfrm>
                  <a:off x="6205576" y="4409816"/>
                  <a:ext cx="4849102" cy="864096"/>
                </a:xfrm>
                <a:prstGeom prst="roundRect">
                  <a:avLst>
                    <a:gd name="adj" fmla="val 4938"/>
                  </a:avLst>
                </a:prstGeom>
                <a:blipFill rotWithShape="0">
                  <a:blip r:embed="rId3"/>
                  <a:stretch>
                    <a:fillRect/>
                  </a:stretch>
                </a:bli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lstStyle/>
                <a:p>
                  <a:r>
                    <a:rPr lang="zh-CN" altLang="en-US">
                      <a:noFill/>
                    </a:rPr>
                    <a:t> </a:t>
                  </a:r>
                </a:p>
              </p:txBody>
            </p:sp>
          </mc:Fallback>
        </mc:AlternateContent>
        <p:sp>
          <p:nvSpPr>
            <p:cNvPr id="21" name="圆角矩形 61">
              <a:extLst>
                <a:ext uri="{FF2B5EF4-FFF2-40B4-BE49-F238E27FC236}">
                  <a16:creationId xmlns:a16="http://schemas.microsoft.com/office/drawing/2014/main" id="{915F72D3-92C4-4DA6-9D13-90592EFFFF51}"/>
                </a:ext>
              </a:extLst>
            </p:cNvPr>
            <p:cNvSpPr/>
            <p:nvPr/>
          </p:nvSpPr>
          <p:spPr>
            <a:xfrm>
              <a:off x="6205576" y="5941322"/>
              <a:ext cx="4849102" cy="786398"/>
            </a:xfrm>
            <a:prstGeom prst="roundRect">
              <a:avLst>
                <a:gd name="adj" fmla="val 4938"/>
              </a:avLst>
            </a:prstGeom>
            <a:solidFill>
              <a:srgbClr val="8040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363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solidFill>
                    <a:prstClr val="white"/>
                  </a:solidFill>
                  <a:effectLst/>
                  <a:uLnTx/>
                  <a:uFillTx/>
                  <a:latin typeface="Calibri"/>
                  <a:ea typeface="宋体" charset="-122"/>
                  <a:cs typeface=""/>
                </a:rPr>
                <a:t>Nuclear</a:t>
              </a:r>
              <a:r>
                <a:rPr kumimoji="1" lang="zh-CN" altLang="en-US" sz="2200" b="0" i="0" u="none" strike="noStrike" kern="0" cap="none" spc="0" normalizeH="0" baseline="0" noProof="0" dirty="0">
                  <a:ln>
                    <a:noFill/>
                  </a:ln>
                  <a:solidFill>
                    <a:prstClr val="white"/>
                  </a:solidFill>
                  <a:effectLst/>
                  <a:uLnTx/>
                  <a:uFillTx/>
                  <a:latin typeface="Calibri"/>
                  <a:ea typeface="宋体" charset="-122"/>
                  <a:cs typeface=""/>
                </a:rPr>
                <a:t> </a:t>
              </a:r>
              <a:r>
                <a:rPr kumimoji="1" lang="en-US" altLang="zh-CN" sz="2200" b="0" i="0" u="none" strike="noStrike" kern="0" cap="none" spc="0" normalizeH="0" baseline="0" noProof="0" dirty="0">
                  <a:ln>
                    <a:noFill/>
                  </a:ln>
                  <a:solidFill>
                    <a:prstClr val="white"/>
                  </a:solidFill>
                  <a:effectLst/>
                  <a:uLnTx/>
                  <a:uFillTx/>
                  <a:latin typeface="Calibri"/>
                  <a:ea typeface="宋体" charset="-122"/>
                  <a:cs typeface=""/>
                </a:rPr>
                <a:t>fission dynamics</a:t>
              </a:r>
            </a:p>
          </p:txBody>
        </p:sp>
        <p:sp>
          <p:nvSpPr>
            <p:cNvPr id="22" name="燕尾形箭头 62">
              <a:extLst>
                <a:ext uri="{FF2B5EF4-FFF2-40B4-BE49-F238E27FC236}">
                  <a16:creationId xmlns:a16="http://schemas.microsoft.com/office/drawing/2014/main" id="{61B36DA2-8676-4C67-94AD-58F96BCC3E50}"/>
                </a:ext>
              </a:extLst>
            </p:cNvPr>
            <p:cNvSpPr/>
            <p:nvPr/>
          </p:nvSpPr>
          <p:spPr>
            <a:xfrm>
              <a:off x="5520328" y="6093296"/>
              <a:ext cx="504056" cy="432048"/>
            </a:xfrm>
            <a:prstGeom prst="notched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363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charset="-122"/>
                <a:cs typeface=""/>
              </a:endParaRPr>
            </a:p>
          </p:txBody>
        </p:sp>
        <p:sp>
          <p:nvSpPr>
            <p:cNvPr id="23" name="燕尾形箭头 63">
              <a:extLst>
                <a:ext uri="{FF2B5EF4-FFF2-40B4-BE49-F238E27FC236}">
                  <a16:creationId xmlns:a16="http://schemas.microsoft.com/office/drawing/2014/main" id="{373DD4D2-1AC9-4A59-9831-54887ED2F68D}"/>
                </a:ext>
              </a:extLst>
            </p:cNvPr>
            <p:cNvSpPr/>
            <p:nvPr/>
          </p:nvSpPr>
          <p:spPr>
            <a:xfrm>
              <a:off x="5520328" y="4581128"/>
              <a:ext cx="504056" cy="432048"/>
            </a:xfrm>
            <a:prstGeom prst="notched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363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charset="-122"/>
                <a:cs typeface=""/>
              </a:endParaRPr>
            </a:p>
          </p:txBody>
        </p:sp>
        <p:sp>
          <p:nvSpPr>
            <p:cNvPr id="24" name="燕尾形箭头 64">
              <a:extLst>
                <a:ext uri="{FF2B5EF4-FFF2-40B4-BE49-F238E27FC236}">
                  <a16:creationId xmlns:a16="http://schemas.microsoft.com/office/drawing/2014/main" id="{6833A0AA-0D3C-4361-AA31-737AC91205E4}"/>
                </a:ext>
              </a:extLst>
            </p:cNvPr>
            <p:cNvSpPr/>
            <p:nvPr/>
          </p:nvSpPr>
          <p:spPr>
            <a:xfrm>
              <a:off x="5520328" y="2996952"/>
              <a:ext cx="504056" cy="432048"/>
            </a:xfrm>
            <a:prstGeom prst="notched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363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charset="-122"/>
                <a:cs typeface=""/>
              </a:endParaRPr>
            </a:p>
          </p:txBody>
        </p:sp>
        <p:sp>
          <p:nvSpPr>
            <p:cNvPr id="25" name="下箭头 65">
              <a:extLst>
                <a:ext uri="{FF2B5EF4-FFF2-40B4-BE49-F238E27FC236}">
                  <a16:creationId xmlns:a16="http://schemas.microsoft.com/office/drawing/2014/main" id="{30FF7E50-2B13-4A62-AF5E-26D129000486}"/>
                </a:ext>
              </a:extLst>
            </p:cNvPr>
            <p:cNvSpPr/>
            <p:nvPr/>
          </p:nvSpPr>
          <p:spPr>
            <a:xfrm rot="10800000">
              <a:off x="3835012" y="3678064"/>
              <a:ext cx="406587" cy="717672"/>
            </a:xfrm>
            <a:prstGeom prst="down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363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charset="-122"/>
                <a:cs typeface=""/>
              </a:endParaRPr>
            </a:p>
          </p:txBody>
        </p:sp>
        <p:sp>
          <p:nvSpPr>
            <p:cNvPr id="26" name="文本框 25">
              <a:extLst>
                <a:ext uri="{FF2B5EF4-FFF2-40B4-BE49-F238E27FC236}">
                  <a16:creationId xmlns:a16="http://schemas.microsoft.com/office/drawing/2014/main" id="{A7F86571-BB83-466A-A64D-7D2207A878F1}"/>
                </a:ext>
              </a:extLst>
            </p:cNvPr>
            <p:cNvSpPr txBox="1"/>
            <p:nvPr/>
          </p:nvSpPr>
          <p:spPr>
            <a:xfrm>
              <a:off x="4097584" y="3831431"/>
              <a:ext cx="885880" cy="461665"/>
            </a:xfrm>
            <a:prstGeom prst="rect">
              <a:avLst/>
            </a:prstGeom>
            <a:noFill/>
          </p:spPr>
          <p:txBody>
            <a:bodyPr wrap="none" rtlCol="0">
              <a:spAutoFit/>
            </a:bodyPr>
            <a:lstStyle/>
            <a:p>
              <a:pPr defTabSz="913630"/>
              <a:r>
                <a:rPr kumimoji="1" lang="en-US" altLang="zh-CN" sz="2400" b="1" dirty="0">
                  <a:solidFill>
                    <a:srgbClr val="0000FF"/>
                  </a:solidFill>
                  <a:latin typeface="Arial"/>
                  <a:ea typeface="宋体" charset="-122"/>
                  <a:cs typeface="Arial"/>
                </a:rPr>
                <a:t>Core</a:t>
              </a:r>
              <a:endParaRPr kumimoji="1" lang="zh-CN" altLang="en-US" sz="2400" b="1" dirty="0">
                <a:solidFill>
                  <a:srgbClr val="0000FF"/>
                </a:solidFill>
                <a:latin typeface="Arial"/>
                <a:ea typeface="宋体" charset="-122"/>
                <a:cs typeface="Arial"/>
              </a:endParaRPr>
            </a:p>
          </p:txBody>
        </p:sp>
      </p:grpSp>
    </p:spTree>
    <p:extLst>
      <p:ext uri="{BB962C8B-B14F-4D97-AF65-F5344CB8AC3E}">
        <p14:creationId xmlns:p14="http://schemas.microsoft.com/office/powerpoint/2010/main" val="737819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en-US" altLang="zh-CN" sz="3400" b="1" dirty="0">
                <a:latin typeface="Microsoft YaHei" charset="-122"/>
                <a:ea typeface="Microsoft YaHei" charset="-122"/>
                <a:cs typeface="Microsoft YaHei" charset="-122"/>
              </a:rPr>
              <a:t>Summary and outlook</a:t>
            </a:r>
            <a:endParaRPr lang="zh-CN" altLang="en-US" sz="3400" b="1" dirty="0">
              <a:latin typeface="Microsoft YaHei" charset="-122"/>
              <a:ea typeface="Microsoft YaHei" charset="-122"/>
              <a:cs typeface="Microsoft YaHei" charset="-122"/>
            </a:endParaRPr>
          </a:p>
        </p:txBody>
      </p:sp>
      <p:sp>
        <p:nvSpPr>
          <p:cNvPr id="4" name="Text Box 76"/>
          <p:cNvSpPr txBox="1">
            <a:spLocks noChangeArrowheads="1"/>
          </p:cNvSpPr>
          <p:nvPr/>
        </p:nvSpPr>
        <p:spPr bwMode="auto">
          <a:xfrm>
            <a:off x="985267" y="1119457"/>
            <a:ext cx="11073383" cy="5157495"/>
          </a:xfrm>
          <a:prstGeom prst="rect">
            <a:avLst/>
          </a:prstGeom>
          <a:noFill/>
          <a:ln w="9525" algn="ctr">
            <a:noFill/>
            <a:miter lim="800000"/>
            <a:headEnd/>
            <a:tailEnd/>
          </a:ln>
        </p:spPr>
        <p:txBody>
          <a:bodyPr wrap="square" lIns="91363" tIns="45685" rIns="91363" bIns="45685">
            <a:spAutoFit/>
          </a:bodyPr>
          <a:lstStyle/>
          <a:p>
            <a:pPr marL="457200" indent="-457200" eaLnBrk="0" hangingPunct="0">
              <a:lnSpc>
                <a:spcPct val="150000"/>
              </a:lnSpc>
              <a:buFont typeface="Wingdings" panose="05000000000000000000" pitchFamily="2" charset="2"/>
              <a:buChar char="u"/>
              <a:defRPr/>
            </a:pPr>
            <a:r>
              <a:rPr lang="en-US" altLang="zh-CN" sz="3200" b="1" dirty="0">
                <a:solidFill>
                  <a:srgbClr val="7030A0"/>
                </a:solidFill>
                <a:latin typeface="Arial" charset="0"/>
                <a:ea typeface="Arial" charset="0"/>
                <a:cs typeface="Arial" charset="0"/>
              </a:rPr>
              <a:t>Application to the interesting topics</a:t>
            </a:r>
          </a:p>
          <a:p>
            <a:pPr marL="800100" lvl="1" indent="-342900" eaLnBrk="0" hangingPunct="0">
              <a:lnSpc>
                <a:spcPct val="150000"/>
              </a:lnSpc>
              <a:buFont typeface="Wingdings" panose="05000000000000000000" pitchFamily="2" charset="2"/>
              <a:buChar char="Ø"/>
              <a:defRPr/>
            </a:pPr>
            <a:r>
              <a:rPr lang="en-US" altLang="zh-CN" sz="2400" b="1" dirty="0">
                <a:latin typeface="Arial" charset="0"/>
                <a:ea typeface="Arial" charset="0"/>
                <a:cs typeface="Arial" charset="0"/>
              </a:rPr>
              <a:t> Systematic</a:t>
            </a:r>
            <a:r>
              <a:rPr lang="zh-CN" altLang="en-US" sz="2400" b="1" dirty="0">
                <a:latin typeface="Arial" charset="0"/>
                <a:ea typeface="Arial" charset="0"/>
                <a:cs typeface="Arial" charset="0"/>
              </a:rPr>
              <a:t> </a:t>
            </a:r>
            <a:r>
              <a:rPr lang="en-US" altLang="zh-CN" sz="2400" b="1" dirty="0">
                <a:latin typeface="Arial" charset="0"/>
                <a:ea typeface="Arial" charset="0"/>
                <a:cs typeface="Arial" charset="0"/>
              </a:rPr>
              <a:t>study</a:t>
            </a:r>
            <a:r>
              <a:rPr lang="zh-CN" altLang="en-US" sz="2400" b="1" dirty="0">
                <a:latin typeface="Arial" charset="0"/>
                <a:ea typeface="Arial" charset="0"/>
                <a:cs typeface="Arial" charset="0"/>
              </a:rPr>
              <a:t> </a:t>
            </a:r>
            <a:r>
              <a:rPr lang="en-US" altLang="zh-CN" sz="2400" b="1" dirty="0">
                <a:latin typeface="Arial" charset="0"/>
                <a:ea typeface="Arial" charset="0"/>
                <a:cs typeface="Arial" charset="0"/>
              </a:rPr>
              <a:t>of</a:t>
            </a:r>
            <a:r>
              <a:rPr lang="zh-CN" altLang="en-US" sz="2400" b="1" dirty="0">
                <a:latin typeface="Arial" charset="0"/>
                <a:ea typeface="Arial" charset="0"/>
                <a:cs typeface="Arial" charset="0"/>
              </a:rPr>
              <a:t> </a:t>
            </a:r>
            <a:r>
              <a:rPr lang="en-US" altLang="zh-CN" sz="2400" b="1" dirty="0">
                <a:latin typeface="Arial" charset="0"/>
                <a:ea typeface="Arial" charset="0"/>
                <a:cs typeface="Arial" charset="0"/>
              </a:rPr>
              <a:t>nuclear shape coexistence; </a:t>
            </a:r>
            <a:r>
              <a:rPr lang="en-US" altLang="zh-CN" sz="2400" b="1" dirty="0">
                <a:solidFill>
                  <a:srgbClr val="C00000"/>
                </a:solidFill>
                <a:latin typeface="Arial" charset="0"/>
                <a:ea typeface="Arial" charset="0"/>
                <a:cs typeface="Arial" charset="0"/>
              </a:rPr>
              <a:t>new regions of SC</a:t>
            </a:r>
          </a:p>
          <a:p>
            <a:pPr marL="800100" lvl="1" indent="-342900" eaLnBrk="0" hangingPunct="0">
              <a:lnSpc>
                <a:spcPct val="150000"/>
              </a:lnSpc>
              <a:buFont typeface="Wingdings" panose="05000000000000000000" pitchFamily="2" charset="2"/>
              <a:buChar char="Ø"/>
              <a:defRPr/>
            </a:pPr>
            <a:r>
              <a:rPr lang="en-US" altLang="zh-CN" sz="2400" b="1" dirty="0">
                <a:latin typeface="Arial" charset="0"/>
                <a:ea typeface="Arial" charset="0"/>
                <a:cs typeface="Arial" charset="0"/>
              </a:rPr>
              <a:t> Octupole deformation and </a:t>
            </a:r>
            <a:r>
              <a:rPr lang="en-US" altLang="zh-CN" sz="2400" b="1" dirty="0">
                <a:solidFill>
                  <a:srgbClr val="C00000"/>
                </a:solidFill>
                <a:latin typeface="Arial" charset="0"/>
                <a:ea typeface="Arial" charset="0"/>
                <a:cs typeface="Arial" charset="0"/>
              </a:rPr>
              <a:t>negative parity band</a:t>
            </a:r>
            <a:endParaRPr lang="en-US" altLang="zh-CN" sz="2400" b="1" dirty="0">
              <a:latin typeface="Arial" charset="0"/>
              <a:ea typeface="Arial" charset="0"/>
              <a:cs typeface="Arial" charset="0"/>
            </a:endParaRPr>
          </a:p>
          <a:p>
            <a:pPr marL="800100" lvl="1" indent="-342900" eaLnBrk="0" hangingPunct="0">
              <a:lnSpc>
                <a:spcPct val="150000"/>
              </a:lnSpc>
              <a:buFont typeface="Wingdings" panose="05000000000000000000" pitchFamily="2" charset="2"/>
              <a:buChar char="Ø"/>
              <a:defRPr/>
            </a:pPr>
            <a:r>
              <a:rPr lang="en-US" altLang="zh-CN" sz="2400" b="1" dirty="0">
                <a:latin typeface="Arial" charset="0"/>
                <a:ea typeface="Arial" charset="0"/>
                <a:cs typeface="Arial" charset="0"/>
              </a:rPr>
              <a:t> New type asymmetric fission in sub-lead region</a:t>
            </a:r>
            <a:endParaRPr lang="en-US" altLang="zh-CN" sz="2400" b="1" dirty="0">
              <a:solidFill>
                <a:srgbClr val="C00000"/>
              </a:solidFill>
              <a:latin typeface="Arial" charset="0"/>
              <a:ea typeface="Arial" charset="0"/>
              <a:cs typeface="Arial" charset="0"/>
            </a:endParaRPr>
          </a:p>
          <a:p>
            <a:pPr eaLnBrk="0" hangingPunct="0">
              <a:lnSpc>
                <a:spcPct val="180000"/>
              </a:lnSpc>
              <a:buFont typeface="Wingdings" pitchFamily="2" charset="2"/>
              <a:buChar char="u"/>
              <a:defRPr/>
            </a:pPr>
            <a:r>
              <a:rPr lang="en-US" altLang="zh-CN" sz="3200" b="1" dirty="0">
                <a:solidFill>
                  <a:srgbClr val="7030A0"/>
                </a:solidFill>
                <a:latin typeface="Arial" charset="0"/>
                <a:ea typeface="Arial" charset="0"/>
                <a:cs typeface="Arial" charset="0"/>
              </a:rPr>
              <a:t> Outlook: </a:t>
            </a:r>
          </a:p>
          <a:p>
            <a:pPr lvl="2" indent="-457200" eaLnBrk="0" hangingPunct="0">
              <a:lnSpc>
                <a:spcPct val="150000"/>
              </a:lnSpc>
              <a:buFont typeface="Wingdings" pitchFamily="2" charset="2"/>
              <a:buChar char="Ø"/>
              <a:defRPr/>
            </a:pPr>
            <a:r>
              <a:rPr lang="en-US" altLang="zh-CN" sz="2400" b="1" dirty="0">
                <a:solidFill>
                  <a:srgbClr val="C00000"/>
                </a:solidFill>
                <a:latin typeface="Arial" charset="0"/>
                <a:cs typeface="Arial" charset="0"/>
              </a:rPr>
              <a:t>SC in odd-A nuclei</a:t>
            </a:r>
            <a:r>
              <a:rPr lang="en-US" altLang="zh-CN" sz="2400" b="1" dirty="0">
                <a:latin typeface="Arial" charset="0"/>
                <a:cs typeface="Arial" charset="0"/>
              </a:rPr>
              <a:t> </a:t>
            </a:r>
          </a:p>
          <a:p>
            <a:pPr lvl="2" indent="-457200" eaLnBrk="0" hangingPunct="0">
              <a:lnSpc>
                <a:spcPct val="150000"/>
              </a:lnSpc>
              <a:buFont typeface="Wingdings" pitchFamily="2" charset="2"/>
              <a:buChar char="Ø"/>
              <a:defRPr/>
            </a:pPr>
            <a:r>
              <a:rPr lang="en-US" altLang="zh-CN" sz="2400" b="1" dirty="0">
                <a:latin typeface="Arial" charset="0"/>
                <a:cs typeface="Arial" charset="0"/>
              </a:rPr>
              <a:t>Odd-A octupole deformed nuclei</a:t>
            </a:r>
          </a:p>
          <a:p>
            <a:pPr lvl="2" indent="-457200" eaLnBrk="0" hangingPunct="0">
              <a:lnSpc>
                <a:spcPct val="150000"/>
              </a:lnSpc>
              <a:buFont typeface="Wingdings" pitchFamily="2" charset="2"/>
              <a:buChar char="Ø"/>
              <a:defRPr/>
            </a:pPr>
            <a:r>
              <a:rPr lang="en-US" altLang="zh-CN" sz="2400" b="1" dirty="0">
                <a:latin typeface="Arial" charset="0"/>
                <a:cs typeface="Arial" charset="0"/>
              </a:rPr>
              <a:t>Dynamics of angular momentum of fragments</a:t>
            </a:r>
            <a:endParaRPr lang="en-US" altLang="zh-CN" sz="2400" b="1" dirty="0">
              <a:solidFill>
                <a:srgbClr val="C00000"/>
              </a:solidFill>
              <a:latin typeface="Arial" charset="0"/>
              <a:cs typeface="Arial" charset="0"/>
            </a:endParaRPr>
          </a:p>
        </p:txBody>
      </p:sp>
      <p:sp>
        <p:nvSpPr>
          <p:cNvPr id="3" name="灯片编号占位符 2">
            <a:extLst>
              <a:ext uri="{FF2B5EF4-FFF2-40B4-BE49-F238E27FC236}">
                <a16:creationId xmlns:a16="http://schemas.microsoft.com/office/drawing/2014/main" id="{F3F8E048-F4B7-4DAF-BD86-C31E7F130A53}"/>
              </a:ext>
            </a:extLst>
          </p:cNvPr>
          <p:cNvSpPr>
            <a:spLocks noGrp="1"/>
          </p:cNvSpPr>
          <p:nvPr>
            <p:ph type="sldNum" sz="quarter" idx="12"/>
          </p:nvPr>
        </p:nvSpPr>
        <p:spPr/>
        <p:txBody>
          <a:bodyPr/>
          <a:lstStyle/>
          <a:p>
            <a:fld id="{62882B55-B6B2-497F-8568-5D2D4C04CE38}" type="slidenum">
              <a:rPr lang="zh-CN" altLang="en-US" smtClean="0"/>
              <a:t>47</a:t>
            </a:fld>
            <a:endParaRPr lang="zh-CN" altLang="en-US"/>
          </a:p>
        </p:txBody>
      </p:sp>
    </p:spTree>
    <p:extLst>
      <p:ext uri="{BB962C8B-B14F-4D97-AF65-F5344CB8AC3E}">
        <p14:creationId xmlns:p14="http://schemas.microsoft.com/office/powerpoint/2010/main" val="47291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wipe(up)">
                                      <p:cBhvr>
                                        <p:cTn id="7" dur="500"/>
                                        <p:tgtEl>
                                          <p:spTgt spid="4">
                                            <p:txEl>
                                              <p:pRg st="4" end="4"/>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wipe(up)">
                                      <p:cBhvr>
                                        <p:cTn id="10" dur="500"/>
                                        <p:tgtEl>
                                          <p:spTgt spid="4">
                                            <p:txEl>
                                              <p:pRg st="5" end="5"/>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Effect transition="in" filter="wipe(up)">
                                      <p:cBhvr>
                                        <p:cTn id="13" dur="500"/>
                                        <p:tgtEl>
                                          <p:spTgt spid="4">
                                            <p:txEl>
                                              <p:pRg st="6" end="6"/>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4">
                                            <p:txEl>
                                              <p:pRg st="7" end="7"/>
                                            </p:txEl>
                                          </p:spTgt>
                                        </p:tgtEl>
                                        <p:attrNameLst>
                                          <p:attrName>style.visibility</p:attrName>
                                        </p:attrNameLst>
                                      </p:cBhvr>
                                      <p:to>
                                        <p:strVal val="visible"/>
                                      </p:to>
                                    </p:set>
                                    <p:animEffect transition="in" filter="wipe(up)">
                                      <p:cBhvr>
                                        <p:cTn id="1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6" hidden="1">
            <a:extLst>
              <a:ext uri="{FF2B5EF4-FFF2-40B4-BE49-F238E27FC236}">
                <a16:creationId xmlns:a16="http://schemas.microsoft.com/office/drawing/2014/main" id="{039BAAA3-C472-46AC-ACE1-D32A015196AD}"/>
              </a:ext>
            </a:extLst>
          </p:cNvPr>
          <p:cNvSpPr>
            <a:spLocks/>
          </p:cNvSpPr>
          <p:nvPr/>
        </p:nvSpPr>
        <p:spPr bwMode="auto">
          <a:xfrm>
            <a:off x="8720038" y="5698365"/>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6" name="Freeform 6" hidden="1">
            <a:extLst>
              <a:ext uri="{FF2B5EF4-FFF2-40B4-BE49-F238E27FC236}">
                <a16:creationId xmlns:a16="http://schemas.microsoft.com/office/drawing/2014/main" id="{74255BF0-E861-4AAC-848D-C243585EA66D}"/>
              </a:ext>
            </a:extLst>
          </p:cNvPr>
          <p:cNvSpPr>
            <a:spLocks/>
          </p:cNvSpPr>
          <p:nvPr/>
        </p:nvSpPr>
        <p:spPr bwMode="auto">
          <a:xfrm>
            <a:off x="-558434" y="502173"/>
            <a:ext cx="2623194" cy="1543817"/>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88" name="标题 87">
            <a:extLst>
              <a:ext uri="{FF2B5EF4-FFF2-40B4-BE49-F238E27FC236}">
                <a16:creationId xmlns:a16="http://schemas.microsoft.com/office/drawing/2014/main" id="{3C4D4758-5DDE-42A1-9A1E-EC6D1457B844}"/>
              </a:ext>
            </a:extLst>
          </p:cNvPr>
          <p:cNvSpPr>
            <a:spLocks noGrp="1"/>
          </p:cNvSpPr>
          <p:nvPr>
            <p:ph type="title"/>
          </p:nvPr>
        </p:nvSpPr>
        <p:spPr>
          <a:xfrm>
            <a:off x="597202" y="611738"/>
            <a:ext cx="11072812" cy="997902"/>
          </a:xfrm>
        </p:spPr>
        <p:txBody>
          <a:bodyPr/>
          <a:lstStyle/>
          <a:p>
            <a:pPr>
              <a:lnSpc>
                <a:spcPct val="120000"/>
              </a:lnSpc>
            </a:pPr>
            <a:r>
              <a:rPr lang="en-US" altLang="zh-CN" b="1" dirty="0">
                <a:solidFill>
                  <a:srgbClr val="FFFF00"/>
                </a:solidFill>
                <a:latin typeface="Arial" charset="0"/>
                <a:ea typeface="Arial" charset="0"/>
                <a:cs typeface="Arial" charset="0"/>
              </a:rPr>
              <a:t>Thank you for your attention!</a:t>
            </a:r>
            <a:endParaRPr lang="zh-CN" altLang="en-US" b="1" dirty="0">
              <a:solidFill>
                <a:srgbClr val="FFFF00"/>
              </a:solidFill>
              <a:latin typeface="Arial" charset="0"/>
              <a:ea typeface="Arial" charset="0"/>
              <a:cs typeface="Arial" charset="0"/>
            </a:endParaRPr>
          </a:p>
        </p:txBody>
      </p:sp>
      <p:sp>
        <p:nvSpPr>
          <p:cNvPr id="52" name="TextBox 6"/>
          <p:cNvSpPr txBox="1">
            <a:spLocks noChangeArrowheads="1"/>
          </p:cNvSpPr>
          <p:nvPr/>
        </p:nvSpPr>
        <p:spPr bwMode="auto">
          <a:xfrm>
            <a:off x="1669396" y="1970759"/>
            <a:ext cx="9773807" cy="371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29" tIns="45715" rIns="91429" bIns="45715">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defRPr kumimoji="1" sz="2400">
                <a:solidFill>
                  <a:schemeClr val="tx1"/>
                </a:solidFill>
                <a:latin typeface="Calibri" charset="0"/>
                <a:ea typeface="宋体" charset="0"/>
              </a:defRPr>
            </a:lvl6pPr>
            <a:lvl7pPr marL="2971800" indent="-228600" fontAlgn="base">
              <a:spcBef>
                <a:spcPct val="0"/>
              </a:spcBef>
              <a:spcAft>
                <a:spcPct val="0"/>
              </a:spcAft>
              <a:defRPr kumimoji="1" sz="2400">
                <a:solidFill>
                  <a:schemeClr val="tx1"/>
                </a:solidFill>
                <a:latin typeface="Calibri" charset="0"/>
                <a:ea typeface="宋体" charset="0"/>
              </a:defRPr>
            </a:lvl7pPr>
            <a:lvl8pPr marL="3429000" indent="-228600" fontAlgn="base">
              <a:spcBef>
                <a:spcPct val="0"/>
              </a:spcBef>
              <a:spcAft>
                <a:spcPct val="0"/>
              </a:spcAft>
              <a:defRPr kumimoji="1" sz="2400">
                <a:solidFill>
                  <a:schemeClr val="tx1"/>
                </a:solidFill>
                <a:latin typeface="Calibri" charset="0"/>
                <a:ea typeface="宋体" charset="0"/>
              </a:defRPr>
            </a:lvl8pPr>
            <a:lvl9pPr marL="3886200" indent="-228600" fontAlgn="base">
              <a:spcBef>
                <a:spcPct val="0"/>
              </a:spcBef>
              <a:spcAft>
                <a:spcPct val="0"/>
              </a:spcAft>
              <a:defRPr kumimoji="1" sz="2400">
                <a:solidFill>
                  <a:schemeClr val="tx1"/>
                </a:solidFill>
                <a:latin typeface="Calibri" charset="0"/>
                <a:ea typeface="宋体" charset="0"/>
              </a:defRPr>
            </a:lvl9pPr>
          </a:lstStyle>
          <a:p>
            <a:pPr defTabSz="914290">
              <a:lnSpc>
                <a:spcPct val="120000"/>
              </a:lnSpc>
            </a:pPr>
            <a:r>
              <a:rPr kumimoji="0" lang="en-US" altLang="zh-CN" sz="2800" b="1" dirty="0">
                <a:solidFill>
                  <a:srgbClr val="FFFFFF"/>
                </a:solidFill>
                <a:latin typeface="Monotype Corsiva" charset="0"/>
              </a:rPr>
              <a:t>J. </a:t>
            </a:r>
            <a:r>
              <a:rPr kumimoji="0" lang="en-US" altLang="zh-CN" sz="2800" b="1" dirty="0" err="1">
                <a:solidFill>
                  <a:srgbClr val="FFFFFF"/>
                </a:solidFill>
                <a:latin typeface="Monotype Corsiva" charset="0"/>
              </a:rPr>
              <a:t>Meng</a:t>
            </a:r>
            <a:r>
              <a:rPr kumimoji="0" lang="en-US" altLang="zh-CN" sz="2800" b="1" dirty="0">
                <a:solidFill>
                  <a:srgbClr val="FFFFFF"/>
                </a:solidFill>
                <a:latin typeface="Monotype Corsiva" charset="0"/>
              </a:rPr>
              <a:t>  &amp;  PKU group                 Peking University</a:t>
            </a:r>
          </a:p>
          <a:p>
            <a:pPr defTabSz="914290">
              <a:lnSpc>
                <a:spcPct val="120000"/>
              </a:lnSpc>
            </a:pPr>
            <a:r>
              <a:rPr kumimoji="0" lang="en-US" altLang="zh-CN" sz="2800" b="1" dirty="0">
                <a:solidFill>
                  <a:srgbClr val="FFFFFF"/>
                </a:solidFill>
                <a:latin typeface="Monotype Corsiva" charset="0"/>
              </a:rPr>
              <a:t>T. </a:t>
            </a:r>
            <a:r>
              <a:rPr kumimoji="0" lang="en-US" altLang="zh-CN" sz="2800" b="1" dirty="0" err="1">
                <a:solidFill>
                  <a:srgbClr val="FFFFFF"/>
                </a:solidFill>
                <a:latin typeface="Monotype Corsiva" charset="0"/>
              </a:rPr>
              <a:t>Niksic</a:t>
            </a:r>
            <a:r>
              <a:rPr kumimoji="0" lang="en-US" altLang="zh-CN" sz="2800" b="1" dirty="0">
                <a:solidFill>
                  <a:srgbClr val="FFFFFF"/>
                </a:solidFill>
                <a:latin typeface="Monotype Corsiva" charset="0"/>
              </a:rPr>
              <a:t>  &amp; D. </a:t>
            </a:r>
            <a:r>
              <a:rPr kumimoji="0" lang="en-US" altLang="zh-CN" sz="2800" b="1" dirty="0" err="1">
                <a:solidFill>
                  <a:srgbClr val="FFFFFF"/>
                </a:solidFill>
                <a:latin typeface="Monotype Corsiva" charset="0"/>
              </a:rPr>
              <a:t>Vretenar</a:t>
            </a:r>
            <a:r>
              <a:rPr kumimoji="0" lang="en-US" altLang="zh-CN" sz="2800" b="1" dirty="0">
                <a:solidFill>
                  <a:srgbClr val="FFFFFF"/>
                </a:solidFill>
                <a:latin typeface="Monotype Corsiva" charset="0"/>
              </a:rPr>
              <a:t>                University of Zagreb</a:t>
            </a:r>
          </a:p>
          <a:p>
            <a:pPr defTabSz="914290">
              <a:lnSpc>
                <a:spcPct val="120000"/>
              </a:lnSpc>
            </a:pPr>
            <a:r>
              <a:rPr kumimoji="0" lang="en-US" altLang="zh-CN" sz="2800" b="1" dirty="0">
                <a:solidFill>
                  <a:srgbClr val="FFFFFF"/>
                </a:solidFill>
                <a:latin typeface="Monotype Corsiva" charset="0"/>
              </a:rPr>
              <a:t>Y. J. Chen                                        CIAE</a:t>
            </a:r>
            <a:endParaRPr kumimoji="0" lang="en-US" altLang="zh-CN" b="1" dirty="0">
              <a:solidFill>
                <a:srgbClr val="FFFFFF"/>
              </a:solidFill>
              <a:latin typeface="Monotype Corsiva" charset="0"/>
            </a:endParaRPr>
          </a:p>
          <a:p>
            <a:pPr defTabSz="914290">
              <a:lnSpc>
                <a:spcPct val="120000"/>
              </a:lnSpc>
            </a:pPr>
            <a:r>
              <a:rPr kumimoji="0" lang="en-US" altLang="zh-CN" sz="2800" b="1" dirty="0">
                <a:solidFill>
                  <a:srgbClr val="FFFFFF"/>
                </a:solidFill>
                <a:latin typeface="Monotype Corsiva" charset="0"/>
              </a:rPr>
              <a:t>Z. M. </a:t>
            </a:r>
            <a:r>
              <a:rPr kumimoji="0" lang="en-US" altLang="zh-CN" sz="2800" b="1" dirty="0" err="1">
                <a:solidFill>
                  <a:srgbClr val="FFFFFF"/>
                </a:solidFill>
                <a:latin typeface="Monotype Corsiva" charset="0"/>
              </a:rPr>
              <a:t>Niu</a:t>
            </a:r>
            <a:r>
              <a:rPr kumimoji="0" lang="en-US" altLang="zh-CN" sz="2800" b="1" dirty="0">
                <a:solidFill>
                  <a:srgbClr val="FFFFFF"/>
                </a:solidFill>
                <a:latin typeface="Monotype Corsiva" charset="0"/>
              </a:rPr>
              <a:t>                                       Anhui University  </a:t>
            </a:r>
          </a:p>
          <a:p>
            <a:pPr defTabSz="914290">
              <a:lnSpc>
                <a:spcPct val="120000"/>
              </a:lnSpc>
            </a:pPr>
            <a:r>
              <a:rPr kumimoji="0" lang="en-US" altLang="zh-CN" sz="2800" b="1" dirty="0">
                <a:solidFill>
                  <a:srgbClr val="FFFFFF"/>
                </a:solidFill>
                <a:latin typeface="Monotype Corsiva" charset="0"/>
              </a:rPr>
              <a:t>J. Xiang                                           </a:t>
            </a:r>
            <a:r>
              <a:rPr kumimoji="0" lang="en-US" altLang="zh-CN" sz="2800" b="1" dirty="0" err="1">
                <a:solidFill>
                  <a:srgbClr val="FFFFFF"/>
                </a:solidFill>
                <a:latin typeface="Monotype Corsiva" charset="0"/>
              </a:rPr>
              <a:t>Qiannan</a:t>
            </a:r>
            <a:r>
              <a:rPr kumimoji="0" lang="en-US" altLang="zh-CN" sz="2800" b="1" dirty="0">
                <a:solidFill>
                  <a:srgbClr val="FFFFFF"/>
                </a:solidFill>
                <a:latin typeface="Monotype Corsiva" charset="0"/>
              </a:rPr>
              <a:t> Normal University </a:t>
            </a:r>
          </a:p>
          <a:p>
            <a:pPr defTabSz="914290">
              <a:lnSpc>
                <a:spcPct val="120000"/>
              </a:lnSpc>
            </a:pPr>
            <a:r>
              <a:rPr kumimoji="0" lang="mr-IN" altLang="zh-CN" sz="2800" b="1" dirty="0" err="1">
                <a:solidFill>
                  <a:srgbClr val="FFFFFF"/>
                </a:solidFill>
                <a:latin typeface="Monotype Corsiva" charset="0"/>
              </a:rPr>
              <a:t>J</a:t>
            </a:r>
            <a:r>
              <a:rPr kumimoji="0" lang="mr-IN" altLang="zh-CN" sz="2800" b="1" dirty="0">
                <a:solidFill>
                  <a:srgbClr val="FFFFFF"/>
                </a:solidFill>
                <a:latin typeface="Monotype Corsiva" charset="0"/>
              </a:rPr>
              <a:t>.</a:t>
            </a:r>
            <a:r>
              <a:rPr kumimoji="0" lang="en-US" altLang="zh-CN" sz="2800" b="1" dirty="0">
                <a:solidFill>
                  <a:srgbClr val="FFFFFF"/>
                </a:solidFill>
                <a:latin typeface="Monotype Corsiva" charset="0"/>
              </a:rPr>
              <a:t> </a:t>
            </a:r>
            <a:r>
              <a:rPr kumimoji="0" lang="mr-IN" altLang="zh-CN" sz="2800" b="1" dirty="0" err="1">
                <a:solidFill>
                  <a:srgbClr val="FFFFFF"/>
                </a:solidFill>
                <a:latin typeface="Monotype Corsiva" charset="0"/>
              </a:rPr>
              <a:t>Zhao</a:t>
            </a:r>
            <a:r>
              <a:rPr kumimoji="0" lang="en-US" altLang="zh-CN" sz="2800" b="1" dirty="0">
                <a:solidFill>
                  <a:srgbClr val="FFFFFF"/>
                </a:solidFill>
                <a:latin typeface="Monotype Corsiva" charset="0"/>
              </a:rPr>
              <a:t>                                           </a:t>
            </a:r>
            <a:r>
              <a:rPr kumimoji="0" lang="mr-IN" altLang="zh-CN" sz="2800" b="1" dirty="0" err="1">
                <a:solidFill>
                  <a:srgbClr val="FFFFFF"/>
                </a:solidFill>
                <a:latin typeface="Monotype Corsiva" charset="0"/>
              </a:rPr>
              <a:t>China</a:t>
            </a:r>
            <a:r>
              <a:rPr kumimoji="0" lang="mr-IN" altLang="zh-CN" sz="2800" b="1" dirty="0">
                <a:solidFill>
                  <a:srgbClr val="FFFFFF"/>
                </a:solidFill>
                <a:latin typeface="Monotype Corsiva" charset="0"/>
              </a:rPr>
              <a:t> </a:t>
            </a:r>
            <a:r>
              <a:rPr kumimoji="0" lang="mr-IN" altLang="zh-CN" sz="2800" b="1" dirty="0" err="1">
                <a:solidFill>
                  <a:srgbClr val="FFFFFF"/>
                </a:solidFill>
                <a:latin typeface="Monotype Corsiva" charset="0"/>
              </a:rPr>
              <a:t>Academy</a:t>
            </a:r>
            <a:r>
              <a:rPr kumimoji="0" lang="mr-IN" altLang="zh-CN" sz="2800" b="1" dirty="0">
                <a:solidFill>
                  <a:srgbClr val="FFFFFF"/>
                </a:solidFill>
                <a:latin typeface="Monotype Corsiva" charset="0"/>
              </a:rPr>
              <a:t> of </a:t>
            </a:r>
            <a:r>
              <a:rPr kumimoji="0" lang="mr-IN" altLang="zh-CN" sz="2800" b="1" dirty="0" err="1">
                <a:solidFill>
                  <a:srgbClr val="FFFFFF"/>
                </a:solidFill>
                <a:latin typeface="Monotype Corsiva" charset="0"/>
              </a:rPr>
              <a:t>Engineering</a:t>
            </a:r>
            <a:r>
              <a:rPr kumimoji="0" lang="mr-IN" altLang="zh-CN" sz="2800" b="1" dirty="0">
                <a:solidFill>
                  <a:srgbClr val="FFFFFF"/>
                </a:solidFill>
                <a:latin typeface="Monotype Corsiva" charset="0"/>
              </a:rPr>
              <a:t> </a:t>
            </a:r>
            <a:r>
              <a:rPr kumimoji="0" lang="mr-IN" altLang="zh-CN" sz="2800" b="1" dirty="0" err="1">
                <a:solidFill>
                  <a:srgbClr val="FFFFFF"/>
                </a:solidFill>
                <a:latin typeface="Monotype Corsiva" charset="0"/>
              </a:rPr>
              <a:t>Physics</a:t>
            </a:r>
            <a:endParaRPr kumimoji="0" lang="en-US" altLang="zh-CN" sz="2800" b="1" dirty="0">
              <a:solidFill>
                <a:srgbClr val="FFFFFF"/>
              </a:solidFill>
              <a:latin typeface="Monotype Corsiva" charset="0"/>
            </a:endParaRPr>
          </a:p>
          <a:p>
            <a:pPr defTabSz="914290">
              <a:lnSpc>
                <a:spcPct val="120000"/>
              </a:lnSpc>
            </a:pPr>
            <a:r>
              <a:rPr kumimoji="0" lang="en-US" altLang="zh-CN" sz="2800" b="1" dirty="0">
                <a:solidFill>
                  <a:srgbClr val="FFFFFF"/>
                </a:solidFill>
                <a:latin typeface="Monotype Corsiva" charset="0"/>
              </a:rPr>
              <a:t>Nuclear</a:t>
            </a:r>
            <a:r>
              <a:rPr kumimoji="0" lang="zh-CN" altLang="en-US" sz="2800" b="1" dirty="0">
                <a:solidFill>
                  <a:srgbClr val="FFFFFF"/>
                </a:solidFill>
                <a:latin typeface="Monotype Corsiva" charset="0"/>
              </a:rPr>
              <a:t> </a:t>
            </a:r>
            <a:r>
              <a:rPr kumimoji="0" lang="en-US" altLang="zh-CN" sz="2800" b="1" dirty="0">
                <a:solidFill>
                  <a:srgbClr val="FFFFFF"/>
                </a:solidFill>
                <a:latin typeface="Monotype Corsiva" charset="0"/>
              </a:rPr>
              <a:t>Physics</a:t>
            </a:r>
            <a:r>
              <a:rPr kumimoji="0" lang="zh-CN" altLang="en-US" sz="2800" b="1" dirty="0">
                <a:solidFill>
                  <a:srgbClr val="FFFFFF"/>
                </a:solidFill>
                <a:latin typeface="Monotype Corsiva" charset="0"/>
              </a:rPr>
              <a:t> </a:t>
            </a:r>
            <a:r>
              <a:rPr kumimoji="0" lang="en-US" altLang="zh-CN" sz="2800" b="1" dirty="0">
                <a:solidFill>
                  <a:srgbClr val="FFFFFF"/>
                </a:solidFill>
                <a:latin typeface="Monotype Corsiva" charset="0"/>
              </a:rPr>
              <a:t>Group</a:t>
            </a:r>
            <a:r>
              <a:rPr kumimoji="0" lang="zh-CN" altLang="en-US" sz="2800" b="1" dirty="0">
                <a:solidFill>
                  <a:srgbClr val="FFFFFF"/>
                </a:solidFill>
                <a:latin typeface="Monotype Corsiva" charset="0"/>
              </a:rPr>
              <a:t> </a:t>
            </a:r>
            <a:r>
              <a:rPr kumimoji="0" lang="en-US" altLang="zh-CN" sz="2800" b="1" dirty="0">
                <a:solidFill>
                  <a:srgbClr val="FFFFFF"/>
                </a:solidFill>
                <a:latin typeface="Monotype Corsiva" charset="0"/>
              </a:rPr>
              <a:t>in</a:t>
            </a:r>
            <a:r>
              <a:rPr kumimoji="0" lang="zh-CN" altLang="en-US" sz="2800" b="1" dirty="0">
                <a:solidFill>
                  <a:srgbClr val="FFFFFF"/>
                </a:solidFill>
                <a:latin typeface="Monotype Corsiva" charset="0"/>
              </a:rPr>
              <a:t> </a:t>
            </a:r>
            <a:r>
              <a:rPr kumimoji="0" lang="en-US" altLang="zh-CN" sz="2800" b="1" dirty="0">
                <a:solidFill>
                  <a:srgbClr val="FFFFFF"/>
                </a:solidFill>
                <a:latin typeface="Monotype Corsiva" charset="0"/>
              </a:rPr>
              <a:t>SWU</a:t>
            </a:r>
          </a:p>
        </p:txBody>
      </p:sp>
    </p:spTree>
    <p:extLst>
      <p:ext uri="{BB962C8B-B14F-4D97-AF65-F5344CB8AC3E}">
        <p14:creationId xmlns:p14="http://schemas.microsoft.com/office/powerpoint/2010/main" val="273593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p:nvPr/>
        </p:nvSpPr>
        <p:spPr>
          <a:xfrm>
            <a:off x="3336758" y="6367958"/>
            <a:ext cx="5646821" cy="2666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原子核的形状</a:t>
            </a:r>
            <a:endParaRPr lang="zh-CN" altLang="en-US" sz="3000" b="1" dirty="0">
              <a:latin typeface="Microsoft YaHei" charset="-122"/>
              <a:ea typeface="Microsoft YaHei" charset="-122"/>
              <a:cs typeface="Microsoft YaHei" charset="-122"/>
            </a:endParaRPr>
          </a:p>
        </p:txBody>
      </p:sp>
      <p:sp>
        <p:nvSpPr>
          <p:cNvPr id="16" name="Rectangle 2"/>
          <p:cNvSpPr>
            <a:spLocks noGrp="1" noChangeArrowheads="1"/>
          </p:cNvSpPr>
          <p:nvPr/>
        </p:nvSpPr>
        <p:spPr>
          <a:xfrm>
            <a:off x="1146878" y="788614"/>
            <a:ext cx="4392930" cy="449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zh-CN" altLang="x-none" sz="2400" b="1">
                <a:solidFill>
                  <a:srgbClr val="FFFFFF"/>
                </a:solidFill>
                <a:latin typeface="微软雅黑" panose="020B0503020204020204" pitchFamily="34" charset="-122"/>
                <a:ea typeface="微软雅黑" panose="020B0503020204020204" pitchFamily="34" charset="-122"/>
              </a:rPr>
              <a:t>用途广泛的核</a:t>
            </a:r>
            <a:r>
              <a:rPr lang="zh-CN" altLang="en-US" sz="2400" b="1">
                <a:solidFill>
                  <a:srgbClr val="FFFFFF"/>
                </a:solidFill>
                <a:latin typeface="微软雅黑" panose="020B0503020204020204" pitchFamily="34" charset="-122"/>
                <a:ea typeface="微软雅黑" panose="020B0503020204020204" pitchFamily="34" charset="-122"/>
              </a:rPr>
              <a:t>物理</a:t>
            </a:r>
          </a:p>
        </p:txBody>
      </p:sp>
      <p:sp>
        <p:nvSpPr>
          <p:cNvPr id="13" name="矩形 32"/>
          <p:cNvSpPr/>
          <p:nvPr/>
        </p:nvSpPr>
        <p:spPr>
          <a:xfrm>
            <a:off x="696246" y="1374418"/>
            <a:ext cx="6675461" cy="55335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ts val="4000"/>
              </a:lnSpc>
              <a:buFont typeface="Wingdings" panose="05000000000000000000" pitchFamily="2" charset="2"/>
              <a:buChar char="p"/>
            </a:pPr>
            <a:r>
              <a:rPr lang="en-US" altLang="zh-CN" sz="2500" b="1" dirty="0">
                <a:latin typeface="Microsoft YaHei" charset="-122"/>
                <a:ea typeface="Microsoft YaHei" charset="-122"/>
                <a:cs typeface="Microsoft YaHei" charset="-122"/>
              </a:rPr>
              <a:t>20</a:t>
            </a:r>
            <a:r>
              <a:rPr lang="zh-CN" altLang="en-US" sz="2500" b="1" dirty="0">
                <a:latin typeface="Microsoft YaHei" charset="-122"/>
                <a:ea typeface="Microsoft YaHei" charset="-122"/>
                <a:cs typeface="Microsoft YaHei" charset="-122"/>
              </a:rPr>
              <a:t>世纪</a:t>
            </a:r>
            <a:r>
              <a:rPr lang="en-US" altLang="zh-CN" sz="2500" b="1" dirty="0">
                <a:latin typeface="Microsoft YaHei" charset="-122"/>
                <a:ea typeface="Microsoft YaHei" charset="-122"/>
                <a:cs typeface="Microsoft YaHei" charset="-122"/>
              </a:rPr>
              <a:t>50, 60</a:t>
            </a:r>
            <a:r>
              <a:rPr lang="zh-CN" altLang="en-US" sz="2500" b="1" dirty="0">
                <a:latin typeface="Microsoft YaHei" charset="-122"/>
                <a:ea typeface="Microsoft YaHei" charset="-122"/>
                <a:cs typeface="Microsoft YaHei" charset="-122"/>
              </a:rPr>
              <a:t>年代，</a:t>
            </a:r>
            <a:r>
              <a:rPr lang="en-US" altLang="zh-CN" sz="2500" b="1" dirty="0" err="1">
                <a:latin typeface="Microsoft YaHei" charset="-122"/>
                <a:ea typeface="Microsoft YaHei" charset="-122"/>
                <a:cs typeface="Microsoft YaHei" charset="-122"/>
              </a:rPr>
              <a:t>Davydov</a:t>
            </a:r>
            <a:r>
              <a:rPr lang="zh-CN" altLang="en-US" sz="2500" b="1" dirty="0">
                <a:latin typeface="Microsoft YaHei" charset="-122"/>
                <a:ea typeface="Microsoft YaHei" charset="-122"/>
                <a:cs typeface="Microsoft YaHei" charset="-122"/>
              </a:rPr>
              <a:t>三轴转子</a:t>
            </a:r>
            <a:endParaRPr lang="zh-CN" altLang="en-US" sz="2500" dirty="0">
              <a:solidFill>
                <a:srgbClr val="C00000"/>
              </a:solidFill>
              <a:effectLst/>
              <a:latin typeface="Microsoft YaHei" charset="-122"/>
              <a:ea typeface="Microsoft YaHei" charset="-122"/>
              <a:cs typeface="Microsoft YaHei" charset="-122"/>
            </a:endParaRPr>
          </a:p>
        </p:txBody>
      </p:sp>
      <p:sp>
        <p:nvSpPr>
          <p:cNvPr id="3" name="灯片编号占位符 2">
            <a:extLst>
              <a:ext uri="{FF2B5EF4-FFF2-40B4-BE49-F238E27FC236}">
                <a16:creationId xmlns:a16="http://schemas.microsoft.com/office/drawing/2014/main" id="{800DCB0B-1658-488D-8019-D71FC9BC1050}"/>
              </a:ext>
            </a:extLst>
          </p:cNvPr>
          <p:cNvSpPr>
            <a:spLocks noGrp="1"/>
          </p:cNvSpPr>
          <p:nvPr>
            <p:ph type="sldNum" sz="quarter" idx="12"/>
          </p:nvPr>
        </p:nvSpPr>
        <p:spPr>
          <a:xfrm>
            <a:off x="9114027" y="6432566"/>
            <a:ext cx="2834812" cy="358649"/>
          </a:xfrm>
        </p:spPr>
        <p:txBody>
          <a:bodyPr/>
          <a:lstStyle/>
          <a:p>
            <a:fld id="{62882B55-B6B2-497F-8568-5D2D4C04CE38}" type="slidenum">
              <a:rPr lang="zh-CN" altLang="en-US" smtClean="0"/>
              <a:t>5</a:t>
            </a:fld>
            <a:endParaRPr lang="zh-CN" altLang="en-US"/>
          </a:p>
        </p:txBody>
      </p:sp>
      <p:pic>
        <p:nvPicPr>
          <p:cNvPr id="23" name="图片 22">
            <a:extLst>
              <a:ext uri="{FF2B5EF4-FFF2-40B4-BE49-F238E27FC236}">
                <a16:creationId xmlns:a16="http://schemas.microsoft.com/office/drawing/2014/main" id="{5590B941-EA4D-4030-998D-BB2125D51EE6}"/>
              </a:ext>
            </a:extLst>
          </p:cNvPr>
          <p:cNvPicPr>
            <a:picLocks noChangeAspect="1"/>
          </p:cNvPicPr>
          <p:nvPr/>
        </p:nvPicPr>
        <p:blipFill>
          <a:blip r:embed="rId3"/>
          <a:stretch>
            <a:fillRect/>
          </a:stretch>
        </p:blipFill>
        <p:spPr>
          <a:xfrm>
            <a:off x="293008" y="3239097"/>
            <a:ext cx="429283" cy="1048603"/>
          </a:xfrm>
          <a:prstGeom prst="rect">
            <a:avLst/>
          </a:prstGeom>
        </p:spPr>
      </p:pic>
      <p:pic>
        <p:nvPicPr>
          <p:cNvPr id="18" name="图片 17">
            <a:extLst>
              <a:ext uri="{FF2B5EF4-FFF2-40B4-BE49-F238E27FC236}">
                <a16:creationId xmlns:a16="http://schemas.microsoft.com/office/drawing/2014/main" id="{BFA3E09B-5435-49F4-BE4A-17200807636C}"/>
              </a:ext>
            </a:extLst>
          </p:cNvPr>
          <p:cNvPicPr>
            <a:picLocks noChangeAspect="1"/>
          </p:cNvPicPr>
          <p:nvPr/>
        </p:nvPicPr>
        <p:blipFill rotWithShape="1">
          <a:blip r:embed="rId4">
            <a:duotone>
              <a:schemeClr val="accent1">
                <a:shade val="45000"/>
                <a:satMod val="135000"/>
              </a:schemeClr>
              <a:prstClr val="white"/>
            </a:duotone>
          </a:blip>
          <a:srcRect l="3839" t="61517" r="78234" b="11052"/>
          <a:stretch/>
        </p:blipFill>
        <p:spPr>
          <a:xfrm>
            <a:off x="4974071" y="2337091"/>
            <a:ext cx="1196292" cy="902006"/>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B0DB933-4CE1-4E64-BD86-9EF0121F54C4}"/>
                  </a:ext>
                </a:extLst>
              </p:cNvPr>
              <p:cNvSpPr txBox="1"/>
              <p:nvPr/>
            </p:nvSpPr>
            <p:spPr>
              <a:xfrm>
                <a:off x="1158209" y="5660327"/>
                <a:ext cx="4550092" cy="693395"/>
              </a:xfrm>
              <a:prstGeom prst="rect">
                <a:avLst/>
              </a:prstGeom>
              <a:noFill/>
              <a:ln>
                <a:solidFill>
                  <a:srgbClr val="0070C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altLang="zh-CN" i="1" smtClean="0">
                              <a:latin typeface="Cambria Math" panose="02040503050406030204" pitchFamily="18" charset="0"/>
                              <a:ea typeface="Cambria Math" panose="02040503050406030204" pitchFamily="18" charset="0"/>
                            </a:rPr>
                          </m:ctrlPr>
                        </m:dPr>
                        <m:e>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Ψ</m:t>
                              </m:r>
                            </m:e>
                            <m:sup>
                              <m:r>
                                <a:rPr lang="en-US" altLang="zh-CN" i="1">
                                  <a:latin typeface="Cambria Math" panose="02040503050406030204" pitchFamily="18" charset="0"/>
                                  <a:ea typeface="Cambria Math" panose="02040503050406030204" pitchFamily="18" charset="0"/>
                                </a:rPr>
                                <m:t>𝐼𝑀</m:t>
                              </m:r>
                            </m:sup>
                          </m:sSup>
                        </m:e>
                      </m:d>
                      <m:r>
                        <a:rPr lang="en-US" altLang="zh-CN" b="0" i="1" smtClean="0">
                          <a:latin typeface="Cambria Math" panose="02040503050406030204" pitchFamily="18" charset="0"/>
                          <a:ea typeface="Cambria Math" panose="02040503050406030204" pitchFamily="18" charset="0"/>
                        </a:rPr>
                        <m:t>=</m:t>
                      </m:r>
                      <m:nary>
                        <m:naryPr>
                          <m:chr m:val="∑"/>
                          <m:supHide m:val="on"/>
                          <m:ctrlPr>
                            <a:rPr lang="en-US" altLang="zh-CN" b="0" i="1" smtClean="0">
                              <a:latin typeface="Cambria Math" panose="02040503050406030204" pitchFamily="18" charset="0"/>
                              <a:ea typeface="Cambria Math" panose="02040503050406030204" pitchFamily="18" charset="0"/>
                            </a:rPr>
                          </m:ctrlPr>
                        </m:naryPr>
                        <m:sub>
                          <m:r>
                            <m:rPr>
                              <m:brk m:alnAt="7"/>
                            </m:rP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=0,2,…</m:t>
                          </m:r>
                        </m:sub>
                        <m:sup/>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𝐾</m:t>
                              </m:r>
                            </m:sub>
                          </m:sSub>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𝐼𝑀𝐾</m:t>
                                  </m:r>
                                </m:e>
                              </m:d>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e>
                                <m:sup>
                                  <m:r>
                                    <a:rPr lang="en-US" altLang="zh-CN" b="0" i="1" smtClean="0">
                                      <a:latin typeface="Cambria Math" panose="02040503050406030204" pitchFamily="18" charset="0"/>
                                      <a:ea typeface="Cambria Math" panose="02040503050406030204" pitchFamily="18" charset="0"/>
                                    </a:rPr>
                                    <m:t>𝐼</m:t>
                                  </m:r>
                                </m:sup>
                              </m:sSup>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𝐼𝑀</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𝐾</m:t>
                                  </m:r>
                                </m:e>
                              </m:d>
                            </m:e>
                          </m:d>
                        </m:e>
                      </m:nary>
                    </m:oMath>
                  </m:oMathPara>
                </a14:m>
                <a:endParaRPr lang="zh-CN" altLang="en-US" dirty="0"/>
              </a:p>
            </p:txBody>
          </p:sp>
        </mc:Choice>
        <mc:Fallback xmlns="">
          <p:sp>
            <p:nvSpPr>
              <p:cNvPr id="4" name="文本框 3">
                <a:extLst>
                  <a:ext uri="{FF2B5EF4-FFF2-40B4-BE49-F238E27FC236}">
                    <a16:creationId xmlns:a16="http://schemas.microsoft.com/office/drawing/2014/main" id="{6B0DB933-4CE1-4E64-BD86-9EF0121F54C4}"/>
                  </a:ext>
                </a:extLst>
              </p:cNvPr>
              <p:cNvSpPr txBox="1">
                <a:spLocks noRot="1" noChangeAspect="1" noMove="1" noResize="1" noEditPoints="1" noAdjustHandles="1" noChangeArrowheads="1" noChangeShapeType="1" noTextEdit="1"/>
              </p:cNvSpPr>
              <p:nvPr/>
            </p:nvSpPr>
            <p:spPr>
              <a:xfrm>
                <a:off x="1158209" y="5660327"/>
                <a:ext cx="4550092" cy="693395"/>
              </a:xfrm>
              <a:prstGeom prst="rect">
                <a:avLst/>
              </a:prstGeom>
              <a:blipFill>
                <a:blip r:embed="rId5"/>
                <a:stretch>
                  <a:fillRect/>
                </a:stretch>
              </a:blipFill>
              <a:ln>
                <a:solidFill>
                  <a:srgbClr val="0070C0"/>
                </a:solidFill>
              </a:ln>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8B2A4FC-296F-46F3-ABE9-ACB78BAF229D}"/>
              </a:ext>
            </a:extLst>
          </p:cNvPr>
          <p:cNvPicPr>
            <a:picLocks noChangeAspect="1"/>
          </p:cNvPicPr>
          <p:nvPr/>
        </p:nvPicPr>
        <p:blipFill>
          <a:blip r:embed="rId6"/>
          <a:stretch>
            <a:fillRect/>
          </a:stretch>
        </p:blipFill>
        <p:spPr>
          <a:xfrm>
            <a:off x="1097438" y="2067429"/>
            <a:ext cx="3631050" cy="3546199"/>
          </a:xfrm>
          <a:prstGeom prst="rect">
            <a:avLst/>
          </a:prstGeom>
        </p:spPr>
      </p:pic>
      <p:sp>
        <p:nvSpPr>
          <p:cNvPr id="29" name="文本框 28">
            <a:extLst>
              <a:ext uri="{FF2B5EF4-FFF2-40B4-BE49-F238E27FC236}">
                <a16:creationId xmlns:a16="http://schemas.microsoft.com/office/drawing/2014/main" id="{CCBE4142-33A4-4073-97BB-31A49C4537DC}"/>
              </a:ext>
            </a:extLst>
          </p:cNvPr>
          <p:cNvSpPr txBox="1"/>
          <p:nvPr/>
        </p:nvSpPr>
        <p:spPr>
          <a:xfrm>
            <a:off x="1048898" y="6349760"/>
            <a:ext cx="5723704" cy="380873"/>
          </a:xfrm>
          <a:prstGeom prst="rect">
            <a:avLst/>
          </a:prstGeom>
          <a:noFill/>
        </p:spPr>
        <p:txBody>
          <a:bodyPr wrap="square">
            <a:spAutoFit/>
          </a:bodyPr>
          <a:lstStyle/>
          <a:p>
            <a:pPr eaLnBrk="1" hangingPunct="1">
              <a:lnSpc>
                <a:spcPts val="2500"/>
              </a:lnSpc>
              <a:spcBef>
                <a:spcPct val="0"/>
              </a:spcBef>
            </a:pPr>
            <a:r>
              <a:rPr lang="en-US" altLang="zh-CN" sz="1600" dirty="0" err="1">
                <a:solidFill>
                  <a:srgbClr val="0000FF"/>
                </a:solidFill>
                <a:latin typeface="Times New Roman" panose="02020603050405020304" pitchFamily="18" charset="0"/>
                <a:cs typeface="Times New Roman" panose="02020603050405020304" pitchFamily="18" charset="0"/>
              </a:rPr>
              <a:t>Davydov</a:t>
            </a:r>
            <a:r>
              <a:rPr lang="en-US" altLang="zh-CN" sz="1600" dirty="0">
                <a:solidFill>
                  <a:srgbClr val="0000FF"/>
                </a:solidFill>
                <a:latin typeface="Times New Roman" panose="02020603050405020304" pitchFamily="18" charset="0"/>
                <a:cs typeface="Times New Roman" panose="02020603050405020304" pitchFamily="18" charset="0"/>
              </a:rPr>
              <a:t> and </a:t>
            </a:r>
            <a:r>
              <a:rPr lang="en-US" altLang="zh-CN" sz="1600" dirty="0" err="1">
                <a:solidFill>
                  <a:srgbClr val="0000FF"/>
                </a:solidFill>
                <a:latin typeface="Times New Roman" panose="02020603050405020304" pitchFamily="18" charset="0"/>
                <a:cs typeface="Times New Roman" panose="02020603050405020304" pitchFamily="18" charset="0"/>
              </a:rPr>
              <a:t>Filippov</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Nucl</a:t>
            </a:r>
            <a:r>
              <a:rPr lang="en-US" altLang="zh-CN" sz="1600" dirty="0">
                <a:solidFill>
                  <a:srgbClr val="0000FF"/>
                </a:solidFill>
                <a:latin typeface="Times New Roman" panose="02020603050405020304" pitchFamily="18" charset="0"/>
                <a:cs typeface="Times New Roman" panose="02020603050405020304" pitchFamily="18" charset="0"/>
              </a:rPr>
              <a:t>. Phys. 8, 237 (1958).</a:t>
            </a:r>
          </a:p>
        </p:txBody>
      </p:sp>
      <p:grpSp>
        <p:nvGrpSpPr>
          <p:cNvPr id="9" name="组合 8">
            <a:extLst>
              <a:ext uri="{FF2B5EF4-FFF2-40B4-BE49-F238E27FC236}">
                <a16:creationId xmlns:a16="http://schemas.microsoft.com/office/drawing/2014/main" id="{EBED7056-F2D9-4BC5-8993-96F11DA000E2}"/>
              </a:ext>
            </a:extLst>
          </p:cNvPr>
          <p:cNvGrpSpPr/>
          <p:nvPr/>
        </p:nvGrpSpPr>
        <p:grpSpPr>
          <a:xfrm>
            <a:off x="7375999" y="1374418"/>
            <a:ext cx="4816001" cy="4897607"/>
            <a:chOff x="7375999" y="1374418"/>
            <a:chExt cx="4816001" cy="4897607"/>
          </a:xfrm>
        </p:grpSpPr>
        <p:pic>
          <p:nvPicPr>
            <p:cNvPr id="20" name="图片 19">
              <a:extLst>
                <a:ext uri="{FF2B5EF4-FFF2-40B4-BE49-F238E27FC236}">
                  <a16:creationId xmlns:a16="http://schemas.microsoft.com/office/drawing/2014/main" id="{CCBC04E6-E54E-480A-80E8-60CC118E3D57}"/>
                </a:ext>
              </a:extLst>
            </p:cNvPr>
            <p:cNvPicPr>
              <a:picLocks noChangeAspect="1"/>
            </p:cNvPicPr>
            <p:nvPr/>
          </p:nvPicPr>
          <p:blipFill>
            <a:blip r:embed="rId3"/>
            <a:stretch>
              <a:fillRect/>
            </a:stretch>
          </p:blipFill>
          <p:spPr>
            <a:xfrm>
              <a:off x="7375999" y="3268571"/>
              <a:ext cx="429283" cy="1048603"/>
            </a:xfrm>
            <a:prstGeom prst="rect">
              <a:avLst/>
            </a:prstGeom>
          </p:spPr>
        </p:pic>
        <p:sp>
          <p:nvSpPr>
            <p:cNvPr id="25" name="矩形 32">
              <a:extLst>
                <a:ext uri="{FF2B5EF4-FFF2-40B4-BE49-F238E27FC236}">
                  <a16:creationId xmlns:a16="http://schemas.microsoft.com/office/drawing/2014/main" id="{825160B9-2747-47AF-8BC7-89ADE9483464}"/>
                </a:ext>
              </a:extLst>
            </p:cNvPr>
            <p:cNvSpPr/>
            <p:nvPr/>
          </p:nvSpPr>
          <p:spPr>
            <a:xfrm>
              <a:off x="7932698" y="1374418"/>
              <a:ext cx="4259302" cy="106631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ts val="4000"/>
                </a:lnSpc>
                <a:buFont typeface="Wingdings" panose="05000000000000000000" pitchFamily="2" charset="2"/>
                <a:buChar char="p"/>
              </a:pPr>
              <a:r>
                <a:rPr lang="zh-CN" altLang="en-US" sz="2500" b="1" dirty="0">
                  <a:latin typeface="Microsoft YaHei" charset="-122"/>
                  <a:ea typeface="Microsoft YaHei" charset="-122"/>
                  <a:cs typeface="Microsoft YaHei" charset="-122"/>
                </a:rPr>
                <a:t>加速器与探测器不断升级</a:t>
              </a:r>
              <a:r>
                <a:rPr lang="en-US" altLang="zh-CN" sz="2500" b="1" dirty="0">
                  <a:latin typeface="Microsoft YaHei" charset="-122"/>
                  <a:ea typeface="Microsoft YaHei" charset="-122"/>
                  <a:cs typeface="Microsoft YaHei" charset="-122"/>
                </a:rPr>
                <a:t>:</a:t>
              </a:r>
              <a:r>
                <a:rPr lang="zh-CN" altLang="en-US" sz="2500" b="1" dirty="0">
                  <a:latin typeface="Microsoft YaHei" charset="-122"/>
                  <a:ea typeface="Microsoft YaHei" charset="-122"/>
                  <a:cs typeface="Microsoft YaHei" charset="-122"/>
                </a:rPr>
                <a:t>复杂低能激发谱与形状</a:t>
              </a:r>
              <a:endParaRPr lang="zh-CN" altLang="en-US" sz="2500" dirty="0">
                <a:effectLst/>
                <a:latin typeface="Microsoft YaHei" charset="-122"/>
                <a:ea typeface="Microsoft YaHei" charset="-122"/>
                <a:cs typeface="Microsoft YaHei" charset="-122"/>
              </a:endParaRPr>
            </a:p>
          </p:txBody>
        </p:sp>
        <p:sp>
          <p:nvSpPr>
            <p:cNvPr id="8" name="左大括号 7">
              <a:extLst>
                <a:ext uri="{FF2B5EF4-FFF2-40B4-BE49-F238E27FC236}">
                  <a16:creationId xmlns:a16="http://schemas.microsoft.com/office/drawing/2014/main" id="{D23F6D7A-448D-4286-9FC0-4D4263001D5C}"/>
                </a:ext>
              </a:extLst>
            </p:cNvPr>
            <p:cNvSpPr/>
            <p:nvPr/>
          </p:nvSpPr>
          <p:spPr>
            <a:xfrm>
              <a:off x="8253159" y="2879681"/>
              <a:ext cx="284661" cy="3392344"/>
            </a:xfrm>
            <a:prstGeom prst="leftBrace">
              <a:avLst>
                <a:gd name="adj1" fmla="val 8333"/>
                <a:gd name="adj2" fmla="val 4818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矩形 32">
              <a:extLst>
                <a:ext uri="{FF2B5EF4-FFF2-40B4-BE49-F238E27FC236}">
                  <a16:creationId xmlns:a16="http://schemas.microsoft.com/office/drawing/2014/main" id="{3B45CF41-ABAC-4E68-9DFE-78BF73CC746E}"/>
                </a:ext>
              </a:extLst>
            </p:cNvPr>
            <p:cNvSpPr/>
            <p:nvPr/>
          </p:nvSpPr>
          <p:spPr>
            <a:xfrm>
              <a:off x="8659788" y="2778717"/>
              <a:ext cx="3289051" cy="34624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ts val="4500"/>
                </a:lnSpc>
                <a:buFont typeface="Wingdings" panose="05000000000000000000" pitchFamily="2" charset="2"/>
                <a:buChar char="l"/>
              </a:pPr>
              <a:r>
                <a:rPr lang="zh-CN" altLang="en-US" sz="2400" b="1" dirty="0">
                  <a:solidFill>
                    <a:srgbClr val="C00000"/>
                  </a:solidFill>
                  <a:effectLst/>
                  <a:latin typeface="黑体" panose="02010609060101010101" pitchFamily="49" charset="-122"/>
                  <a:ea typeface="黑体" panose="02010609060101010101" pitchFamily="49" charset="-122"/>
                  <a:cs typeface="Microsoft YaHei" charset="-122"/>
                </a:rPr>
                <a:t>形状共存</a:t>
              </a:r>
              <a:endParaRPr lang="en-US" altLang="zh-CN" sz="2400" b="1" dirty="0">
                <a:solidFill>
                  <a:srgbClr val="C00000"/>
                </a:solidFill>
                <a:effectLst/>
                <a:latin typeface="黑体" panose="02010609060101010101" pitchFamily="49" charset="-122"/>
                <a:ea typeface="黑体" panose="02010609060101010101" pitchFamily="49" charset="-122"/>
                <a:cs typeface="Microsoft YaHei" charset="-122"/>
              </a:endParaRPr>
            </a:p>
            <a:p>
              <a:pPr marL="342900" indent="-342900">
                <a:lnSpc>
                  <a:spcPts val="4500"/>
                </a:lnSpc>
                <a:buFont typeface="Wingdings" panose="05000000000000000000" pitchFamily="2" charset="2"/>
                <a:buChar char="l"/>
              </a:pPr>
              <a:r>
                <a:rPr lang="zh-CN" altLang="en-US" sz="2400" b="1" dirty="0">
                  <a:solidFill>
                    <a:srgbClr val="C00000"/>
                  </a:solidFill>
                  <a:latin typeface="黑体" panose="02010609060101010101" pitchFamily="49" charset="-122"/>
                  <a:ea typeface="黑体" panose="02010609060101010101" pitchFamily="49" charset="-122"/>
                  <a:cs typeface="Microsoft YaHei" charset="-122"/>
                </a:rPr>
                <a:t>八极形变</a:t>
              </a:r>
              <a:endParaRPr lang="en-US" altLang="zh-CN" sz="2400" b="1" dirty="0">
                <a:solidFill>
                  <a:srgbClr val="C00000"/>
                </a:solidFill>
                <a:latin typeface="黑体" panose="02010609060101010101" pitchFamily="49" charset="-122"/>
                <a:ea typeface="黑体" panose="02010609060101010101" pitchFamily="49" charset="-122"/>
                <a:cs typeface="Microsoft YaHei" charset="-122"/>
              </a:endParaRPr>
            </a:p>
            <a:p>
              <a:pPr marL="342900" indent="-342900">
                <a:lnSpc>
                  <a:spcPts val="4500"/>
                </a:lnSpc>
                <a:buFont typeface="Wingdings" panose="05000000000000000000" pitchFamily="2" charset="2"/>
                <a:buChar char="l"/>
              </a:pPr>
              <a:r>
                <a:rPr lang="zh-CN" altLang="en-US" sz="2400" b="1" dirty="0">
                  <a:solidFill>
                    <a:srgbClr val="C00000"/>
                  </a:solidFill>
                  <a:effectLst/>
                  <a:latin typeface="黑体" panose="02010609060101010101" pitchFamily="49" charset="-122"/>
                  <a:ea typeface="黑体" panose="02010609060101010101" pitchFamily="49" charset="-122"/>
                  <a:cs typeface="Microsoft YaHei" charset="-122"/>
                </a:rPr>
                <a:t>超形变</a:t>
              </a:r>
              <a:endParaRPr lang="en-US" altLang="zh-CN" sz="2400" b="1" dirty="0">
                <a:solidFill>
                  <a:srgbClr val="C00000"/>
                </a:solidFill>
                <a:effectLst/>
                <a:latin typeface="黑体" panose="02010609060101010101" pitchFamily="49" charset="-122"/>
                <a:ea typeface="黑体" panose="02010609060101010101" pitchFamily="49" charset="-122"/>
                <a:cs typeface="Microsoft YaHei" charset="-122"/>
              </a:endParaRPr>
            </a:p>
            <a:p>
              <a:pPr marL="342900" indent="-342900">
                <a:lnSpc>
                  <a:spcPts val="4500"/>
                </a:lnSpc>
                <a:buFont typeface="Wingdings" panose="05000000000000000000" pitchFamily="2" charset="2"/>
                <a:buChar char="l"/>
              </a:pPr>
              <a:r>
                <a:rPr lang="zh-CN" altLang="en-US" sz="2400" b="1" dirty="0">
                  <a:solidFill>
                    <a:srgbClr val="C00000"/>
                  </a:solidFill>
                  <a:latin typeface="黑体" panose="02010609060101010101" pitchFamily="49" charset="-122"/>
                  <a:ea typeface="黑体" panose="02010609060101010101" pitchFamily="49" charset="-122"/>
                  <a:cs typeface="Microsoft YaHei" charset="-122"/>
                </a:rPr>
                <a:t>对振动激发（与集体形状耦合）</a:t>
              </a:r>
              <a:endParaRPr lang="en-US" altLang="zh-CN" sz="2400" b="1" dirty="0">
                <a:solidFill>
                  <a:srgbClr val="C00000"/>
                </a:solidFill>
                <a:latin typeface="黑体" panose="02010609060101010101" pitchFamily="49" charset="-122"/>
                <a:ea typeface="黑体" panose="02010609060101010101" pitchFamily="49" charset="-122"/>
                <a:cs typeface="Microsoft YaHei" charset="-122"/>
              </a:endParaRPr>
            </a:p>
            <a:p>
              <a:pPr marL="342900" indent="-342900">
                <a:lnSpc>
                  <a:spcPts val="4500"/>
                </a:lnSpc>
                <a:buFont typeface="Wingdings" panose="05000000000000000000" pitchFamily="2" charset="2"/>
                <a:buChar char="l"/>
              </a:pPr>
              <a:r>
                <a:rPr lang="en-US" altLang="zh-CN" sz="2400" b="1" dirty="0">
                  <a:solidFill>
                    <a:srgbClr val="C00000"/>
                  </a:solidFill>
                  <a:latin typeface="黑体" panose="02010609060101010101" pitchFamily="49" charset="-122"/>
                  <a:ea typeface="黑体" panose="02010609060101010101" pitchFamily="49" charset="-122"/>
                  <a:cs typeface="Microsoft YaHei" charset="-122"/>
                </a:rPr>
                <a:t>……</a:t>
              </a:r>
              <a:endParaRPr lang="zh-CN" altLang="en-US" sz="2400" b="1" dirty="0">
                <a:solidFill>
                  <a:srgbClr val="C00000"/>
                </a:solidFill>
                <a:effectLst/>
                <a:latin typeface="黑体" panose="02010609060101010101" pitchFamily="49" charset="-122"/>
                <a:ea typeface="黑体" panose="02010609060101010101" pitchFamily="49" charset="-122"/>
                <a:cs typeface="Microsoft YaHei" charset="-122"/>
              </a:endParaRPr>
            </a:p>
          </p:txBody>
        </p:sp>
      </p:grpSp>
      <p:pic>
        <p:nvPicPr>
          <p:cNvPr id="6" name="图片 5">
            <a:extLst>
              <a:ext uri="{FF2B5EF4-FFF2-40B4-BE49-F238E27FC236}">
                <a16:creationId xmlns:a16="http://schemas.microsoft.com/office/drawing/2014/main" id="{B16D6133-CC52-4395-B4B9-34BB555560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0210" y="3898591"/>
            <a:ext cx="1371600" cy="1266825"/>
          </a:xfrm>
          <a:prstGeom prst="rect">
            <a:avLst/>
          </a:prstGeom>
        </p:spPr>
      </p:pic>
    </p:spTree>
    <p:extLst>
      <p:ext uri="{BB962C8B-B14F-4D97-AF65-F5344CB8AC3E}">
        <p14:creationId xmlns:p14="http://schemas.microsoft.com/office/powerpoint/2010/main" val="398932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stretch>
            <a:fillRect/>
          </a:stretch>
        </p:blipFill>
        <p:spPr>
          <a:xfrm>
            <a:off x="1325014" y="2130066"/>
            <a:ext cx="8910807" cy="4714626"/>
          </a:xfrm>
          <a:prstGeom prst="rect">
            <a:avLst/>
          </a:prstGeom>
        </p:spPr>
      </p:pic>
      <p:pic>
        <p:nvPicPr>
          <p:cNvPr id="20" name="图片 19"/>
          <p:cNvPicPr>
            <a:picLocks noChangeAspect="1"/>
          </p:cNvPicPr>
          <p:nvPr/>
        </p:nvPicPr>
        <p:blipFill rotWithShape="1">
          <a:blip r:embed="rId4">
            <a:extLst>
              <a:ext uri="{28A0092B-C50C-407E-A947-70E740481C1C}">
                <a14:useLocalDpi xmlns:a14="http://schemas.microsoft.com/office/drawing/2010/main" val="0"/>
              </a:ext>
            </a:extLst>
          </a:blip>
          <a:srcRect l="19073" t="13362" r="28351" b="7457"/>
          <a:stretch/>
        </p:blipFill>
        <p:spPr>
          <a:xfrm>
            <a:off x="1739648" y="2700464"/>
            <a:ext cx="1532736" cy="1683005"/>
          </a:xfrm>
          <a:prstGeom prst="rect">
            <a:avLst/>
          </a:prstGeom>
        </p:spPr>
      </p:pic>
      <p:pic>
        <p:nvPicPr>
          <p:cNvPr id="21" name="图片 20"/>
          <p:cNvPicPr>
            <a:picLocks noChangeAspect="1"/>
          </p:cNvPicPr>
          <p:nvPr/>
        </p:nvPicPr>
        <p:blipFill rotWithShape="1">
          <a:blip r:embed="rId5">
            <a:extLst>
              <a:ext uri="{28A0092B-C50C-407E-A947-70E740481C1C}">
                <a14:useLocalDpi xmlns:a14="http://schemas.microsoft.com/office/drawing/2010/main" val="0"/>
              </a:ext>
            </a:extLst>
          </a:blip>
          <a:srcRect l="11002" t="6951" r="9997" b="8000"/>
          <a:stretch/>
        </p:blipFill>
        <p:spPr>
          <a:xfrm>
            <a:off x="6020099" y="2783133"/>
            <a:ext cx="1718185" cy="1405787"/>
          </a:xfrm>
          <a:prstGeom prst="rect">
            <a:avLst/>
          </a:prstGeom>
        </p:spPr>
      </p:pic>
      <p:pic>
        <p:nvPicPr>
          <p:cNvPr id="22" name="图片 21"/>
          <p:cNvPicPr>
            <a:picLocks noChangeAspect="1"/>
          </p:cNvPicPr>
          <p:nvPr/>
        </p:nvPicPr>
        <p:blipFill rotWithShape="1">
          <a:blip r:embed="rId6">
            <a:extLst>
              <a:ext uri="{28A0092B-C50C-407E-A947-70E740481C1C}">
                <a14:useLocalDpi xmlns:a14="http://schemas.microsoft.com/office/drawing/2010/main" val="0"/>
              </a:ext>
            </a:extLst>
          </a:blip>
          <a:srcRect l="37049" t="28262" r="1614" b="15244"/>
          <a:stretch/>
        </p:blipFill>
        <p:spPr>
          <a:xfrm>
            <a:off x="1623965" y="4968464"/>
            <a:ext cx="1802088" cy="1659818"/>
          </a:xfrm>
          <a:prstGeom prst="rect">
            <a:avLst/>
          </a:prstGeom>
        </p:spPr>
      </p:pic>
      <p:pic>
        <p:nvPicPr>
          <p:cNvPr id="23" name="图片 22"/>
          <p:cNvPicPr>
            <a:picLocks noChangeAspect="1"/>
          </p:cNvPicPr>
          <p:nvPr/>
        </p:nvPicPr>
        <p:blipFill rotWithShape="1">
          <a:blip r:embed="rId7">
            <a:extLst>
              <a:ext uri="{28A0092B-C50C-407E-A947-70E740481C1C}">
                <a14:useLocalDpi xmlns:a14="http://schemas.microsoft.com/office/drawing/2010/main" val="0"/>
              </a:ext>
            </a:extLst>
          </a:blip>
          <a:srcRect l="13589" t="8000" r="7279" b="5901"/>
          <a:stretch/>
        </p:blipFill>
        <p:spPr>
          <a:xfrm>
            <a:off x="3960592" y="4986961"/>
            <a:ext cx="1416317" cy="1643129"/>
          </a:xfrm>
          <a:prstGeom prst="rect">
            <a:avLst/>
          </a:prstGeom>
        </p:spPr>
      </p:pic>
      <p:pic>
        <p:nvPicPr>
          <p:cNvPr id="24" name="图片 23"/>
          <p:cNvPicPr>
            <a:picLocks noChangeAspect="1"/>
          </p:cNvPicPr>
          <p:nvPr/>
        </p:nvPicPr>
        <p:blipFill rotWithShape="1">
          <a:blip r:embed="rId8">
            <a:extLst>
              <a:ext uri="{28A0092B-C50C-407E-A947-70E740481C1C}">
                <a14:useLocalDpi xmlns:a14="http://schemas.microsoft.com/office/drawing/2010/main" val="0"/>
              </a:ext>
            </a:extLst>
          </a:blip>
          <a:srcRect l="35038" t="3359" r="12201" b="25197"/>
          <a:stretch/>
        </p:blipFill>
        <p:spPr>
          <a:xfrm>
            <a:off x="5938991" y="5014763"/>
            <a:ext cx="1940481" cy="1614348"/>
          </a:xfrm>
          <a:prstGeom prst="rect">
            <a:avLst/>
          </a:prstGeom>
        </p:spPr>
      </p:pic>
      <p:pic>
        <p:nvPicPr>
          <p:cNvPr id="25" name="图片 24"/>
          <p:cNvPicPr>
            <a:picLocks noChangeAspect="1"/>
          </p:cNvPicPr>
          <p:nvPr/>
        </p:nvPicPr>
        <p:blipFill rotWithShape="1">
          <a:blip r:embed="rId9">
            <a:extLst>
              <a:ext uri="{28A0092B-C50C-407E-A947-70E740481C1C}">
                <a14:useLocalDpi xmlns:a14="http://schemas.microsoft.com/office/drawing/2010/main" val="0"/>
              </a:ext>
            </a:extLst>
          </a:blip>
          <a:srcRect l="50683" t="15693" r="2750" b="16140"/>
          <a:stretch/>
        </p:blipFill>
        <p:spPr>
          <a:xfrm>
            <a:off x="8254691" y="4972569"/>
            <a:ext cx="1639946" cy="1704804"/>
          </a:xfrm>
          <a:prstGeom prst="rect">
            <a:avLst/>
          </a:prstGeom>
        </p:spPr>
      </p:pic>
      <p:pic>
        <p:nvPicPr>
          <p:cNvPr id="26" name="图片 25"/>
          <p:cNvPicPr>
            <a:picLocks noChangeAspect="1"/>
          </p:cNvPicPr>
          <p:nvPr/>
        </p:nvPicPr>
        <p:blipFill rotWithShape="1">
          <a:blip r:embed="rId10">
            <a:extLst>
              <a:ext uri="{28A0092B-C50C-407E-A947-70E740481C1C}">
                <a14:useLocalDpi xmlns:a14="http://schemas.microsoft.com/office/drawing/2010/main" val="0"/>
              </a:ext>
            </a:extLst>
          </a:blip>
          <a:srcRect l="6072" t="9051" r="4896" b="1176"/>
          <a:stretch/>
        </p:blipFill>
        <p:spPr>
          <a:xfrm>
            <a:off x="3683447" y="2815201"/>
            <a:ext cx="2021007" cy="1238183"/>
          </a:xfrm>
          <a:prstGeom prst="rect">
            <a:avLst/>
          </a:prstGeom>
        </p:spPr>
      </p:pic>
      <p:grpSp>
        <p:nvGrpSpPr>
          <p:cNvPr id="27" name="组 26"/>
          <p:cNvGrpSpPr/>
          <p:nvPr/>
        </p:nvGrpSpPr>
        <p:grpSpPr>
          <a:xfrm>
            <a:off x="1389764" y="1026515"/>
            <a:ext cx="5196036" cy="1035143"/>
            <a:chOff x="1389764" y="1026515"/>
            <a:chExt cx="5196036" cy="1035143"/>
          </a:xfrm>
        </p:grpSpPr>
        <p:pic>
          <p:nvPicPr>
            <p:cNvPr id="18" name="图片 17"/>
            <p:cNvPicPr>
              <a:picLocks noChangeAspect="1"/>
            </p:cNvPicPr>
            <p:nvPr/>
          </p:nvPicPr>
          <p:blipFill>
            <a:blip r:embed="rId11">
              <a:duotone>
                <a:prstClr val="black"/>
                <a:srgbClr val="D9C3A5">
                  <a:tint val="50000"/>
                  <a:satMod val="180000"/>
                </a:srgbClr>
              </a:duotone>
            </a:blip>
            <a:stretch>
              <a:fillRect/>
            </a:stretch>
          </p:blipFill>
          <p:spPr>
            <a:xfrm>
              <a:off x="1389764" y="1026515"/>
              <a:ext cx="5196036" cy="977690"/>
            </a:xfrm>
            <a:prstGeom prst="rect">
              <a:avLst/>
            </a:prstGeom>
            <a:effectLst>
              <a:outerShdw blurRad="50800" dist="762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2" name="文本框 11"/>
                <p:cNvSpPr txBox="1"/>
                <p:nvPr/>
              </p:nvSpPr>
              <p:spPr>
                <a:xfrm>
                  <a:off x="4419663" y="1692326"/>
                  <a:ext cx="37779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i="1" smtClean="0">
                            <a:latin typeface="Cambria Math" charset="0"/>
                            <a:ea typeface="Cambria Math" charset="0"/>
                            <a:cs typeface="Cambria Math" charset="0"/>
                          </a:rPr>
                          <m:t>𝜆</m:t>
                        </m:r>
                      </m:oMath>
                    </m:oMathPara>
                  </a14:m>
                  <a:endParaRPr kumimoji="1" lang="zh-CN" altLang="en-US" dirty="0">
                    <a:latin typeface="+mn-ea"/>
                    <a:ea typeface="+mn-ea"/>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4419663" y="1692326"/>
                  <a:ext cx="377796" cy="369332"/>
                </a:xfrm>
                <a:prstGeom prst="rect">
                  <a:avLst/>
                </a:prstGeom>
                <a:blipFill rotWithShape="0">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 name="文本框 27"/>
              <p:cNvSpPr txBox="1"/>
              <p:nvPr/>
            </p:nvSpPr>
            <p:spPr>
              <a:xfrm>
                <a:off x="6892119" y="1380670"/>
                <a:ext cx="3864391" cy="524824"/>
              </a:xfrm>
              <a:prstGeom prst="rect">
                <a:avLst/>
              </a:prstGeom>
              <a:noFill/>
            </p:spPr>
            <p:txBody>
              <a:bodyPr wrap="none" rtlCol="0">
                <a:spAutoFit/>
              </a:bodyPr>
              <a:lstStyle/>
              <a:p>
                <a:pPr algn="l"/>
                <a14:m>
                  <m:oMath xmlns:m="http://schemas.openxmlformats.org/officeDocument/2006/math">
                    <m:sSub>
                      <m:sSubPr>
                        <m:ctrlPr>
                          <a:rPr kumimoji="1" lang="en-US" altLang="zh-CN" sz="2600" i="1" dirty="0" smtClean="0">
                            <a:solidFill>
                              <a:srgbClr val="7030A0"/>
                            </a:solidFill>
                            <a:latin typeface="Cambria Math" panose="02040503050406030204" pitchFamily="18" charset="0"/>
                            <a:ea typeface="+mj-ea"/>
                            <a:cs typeface="Cambria Math" charset="0"/>
                          </a:rPr>
                        </m:ctrlPr>
                      </m:sSubPr>
                      <m:e>
                        <m:r>
                          <a:rPr kumimoji="1" lang="en-US" altLang="zh-CN" sz="2600" i="1" dirty="0" smtClean="0">
                            <a:solidFill>
                              <a:srgbClr val="7030A0"/>
                            </a:solidFill>
                            <a:latin typeface="Cambria Math" charset="0"/>
                            <a:ea typeface="+mj-ea"/>
                            <a:cs typeface="Cambria Math" charset="0"/>
                          </a:rPr>
                          <m:t>𝛽</m:t>
                        </m:r>
                      </m:e>
                      <m:sub>
                        <m:r>
                          <a:rPr kumimoji="1" lang="en-US" altLang="zh-CN" sz="2600" i="1" dirty="0" smtClean="0">
                            <a:solidFill>
                              <a:srgbClr val="7030A0"/>
                            </a:solidFill>
                            <a:latin typeface="Cambria Math" charset="0"/>
                            <a:ea typeface="+mj-ea"/>
                            <a:cs typeface="Cambria Math" charset="0"/>
                          </a:rPr>
                          <m:t>𝜆𝜇</m:t>
                        </m:r>
                      </m:sub>
                    </m:sSub>
                  </m:oMath>
                </a14:m>
                <a:r>
                  <a:rPr kumimoji="1" lang="en-US" altLang="zh-CN" sz="2600" dirty="0">
                    <a:solidFill>
                      <a:srgbClr val="7030A0"/>
                    </a:solidFill>
                    <a:latin typeface="+mj-ea"/>
                    <a:ea typeface="+mj-ea"/>
                  </a:rPr>
                  <a:t>: deformation parameter</a:t>
                </a:r>
                <a:endParaRPr kumimoji="1" lang="zh-CN" altLang="en-US" sz="2600" dirty="0">
                  <a:solidFill>
                    <a:srgbClr val="7030A0"/>
                  </a:solidFill>
                  <a:latin typeface="+mj-ea"/>
                  <a:ea typeface="+mj-ea"/>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6892119" y="1380670"/>
                <a:ext cx="3864391" cy="524824"/>
              </a:xfrm>
              <a:prstGeom prst="rect">
                <a:avLst/>
              </a:prstGeom>
              <a:blipFill rotWithShape="0">
                <a:blip r:embed="rId13"/>
                <a:stretch>
                  <a:fillRect t="-10345" r="-1893" b="-21839"/>
                </a:stretch>
              </a:blipFill>
            </p:spPr>
            <p:txBody>
              <a:bodyPr/>
              <a:lstStyle/>
              <a:p>
                <a:r>
                  <a:rPr lang="zh-CN" altLang="en-US">
                    <a:noFill/>
                  </a:rPr>
                  <a:t> </a:t>
                </a:r>
              </a:p>
            </p:txBody>
          </p:sp>
        </mc:Fallback>
      </mc:AlternateContent>
      <p:sp>
        <p:nvSpPr>
          <p:cNvPr id="30" name="文本框 29"/>
          <p:cNvSpPr txBox="1"/>
          <p:nvPr/>
        </p:nvSpPr>
        <p:spPr>
          <a:xfrm>
            <a:off x="10139222" y="5705599"/>
            <a:ext cx="1939826" cy="338554"/>
          </a:xfrm>
          <a:prstGeom prst="rect">
            <a:avLst/>
          </a:prstGeom>
          <a:noFill/>
        </p:spPr>
        <p:txBody>
          <a:bodyPr wrap="none" rtlCol="0">
            <a:spAutoFit/>
          </a:bodyPr>
          <a:lstStyle/>
          <a:p>
            <a:pPr algn="l"/>
            <a:r>
              <a:rPr kumimoji="1" lang="en-US" altLang="zh-CN" sz="1600" dirty="0">
                <a:solidFill>
                  <a:srgbClr val="7030A0"/>
                </a:solidFill>
                <a:latin typeface="+mn-ea"/>
                <a:ea typeface="+mn-ea"/>
              </a:rPr>
              <a:t>Courtesy of B.N. </a:t>
            </a:r>
            <a:r>
              <a:rPr kumimoji="1" lang="en-US" altLang="zh-CN" sz="1600" dirty="0" err="1">
                <a:solidFill>
                  <a:srgbClr val="7030A0"/>
                </a:solidFill>
                <a:latin typeface="+mn-ea"/>
                <a:ea typeface="+mn-ea"/>
              </a:rPr>
              <a:t>Lv</a:t>
            </a:r>
            <a:endParaRPr kumimoji="1" lang="zh-CN" altLang="en-US" sz="1600" dirty="0">
              <a:solidFill>
                <a:srgbClr val="7030A0"/>
              </a:solidFill>
              <a:latin typeface="+mn-ea"/>
              <a:ea typeface="+mn-ea"/>
            </a:endParaRPr>
          </a:p>
        </p:txBody>
      </p:sp>
      <p:sp>
        <p:nvSpPr>
          <p:cNvPr id="3" name="灯片编号占位符 2">
            <a:extLst>
              <a:ext uri="{FF2B5EF4-FFF2-40B4-BE49-F238E27FC236}">
                <a16:creationId xmlns:a16="http://schemas.microsoft.com/office/drawing/2014/main" id="{44ED6630-C790-419A-A95F-0478DAC8D887}"/>
              </a:ext>
            </a:extLst>
          </p:cNvPr>
          <p:cNvSpPr>
            <a:spLocks noGrp="1"/>
          </p:cNvSpPr>
          <p:nvPr>
            <p:ph type="sldNum" sz="quarter" idx="12"/>
          </p:nvPr>
        </p:nvSpPr>
        <p:spPr/>
        <p:txBody>
          <a:bodyPr/>
          <a:lstStyle/>
          <a:p>
            <a:fld id="{62882B55-B6B2-497F-8568-5D2D4C04CE38}" type="slidenum">
              <a:rPr lang="zh-CN" altLang="en-US" smtClean="0"/>
              <a:t>6</a:t>
            </a:fld>
            <a:endParaRPr lang="zh-CN" altLang="en-US" dirty="0"/>
          </a:p>
        </p:txBody>
      </p:sp>
      <p:sp>
        <p:nvSpPr>
          <p:cNvPr id="6" name="标题 1">
            <a:extLst>
              <a:ext uri="{FF2B5EF4-FFF2-40B4-BE49-F238E27FC236}">
                <a16:creationId xmlns:a16="http://schemas.microsoft.com/office/drawing/2014/main" id="{B4A7EF51-3B33-47E0-36AA-D455405B3F25}"/>
              </a:ext>
            </a:extLst>
          </p:cNvPr>
          <p:cNvSpPr>
            <a:spLocks noGrp="1"/>
          </p:cNvSpPr>
          <p:nvPr>
            <p:ph type="title"/>
          </p:nvPr>
        </p:nvSpPr>
        <p:spPr>
          <a:xfrm>
            <a:off x="660400" y="191529"/>
            <a:ext cx="9679880" cy="687820"/>
          </a:xfrm>
        </p:spPr>
        <p:txBody>
          <a:bodyPr>
            <a:normAutofit/>
          </a:bodyPr>
          <a:lstStyle/>
          <a:p>
            <a:r>
              <a:rPr lang="zh-CN" altLang="en-US" sz="3400" b="1" dirty="0">
                <a:latin typeface="Microsoft YaHei" charset="-122"/>
                <a:ea typeface="Microsoft YaHei" charset="-122"/>
                <a:cs typeface="Microsoft YaHei" charset="-122"/>
              </a:rPr>
              <a:t>原子核的形状</a:t>
            </a:r>
            <a:endParaRPr lang="zh-CN" altLang="en-US" sz="3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1818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25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25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25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checkerboard(across)">
                                      <p:cBhvr>
                                        <p:cTn id="27" dur="25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25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randombar(horizontal)">
                                      <p:cBhvr>
                                        <p:cTn id="37"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原子核集体运动</a:t>
            </a:r>
          </a:p>
        </p:txBody>
      </p:sp>
      <p:pic>
        <p:nvPicPr>
          <p:cNvPr id="15" name="图片 14"/>
          <p:cNvPicPr>
            <a:picLocks noChangeAspect="1"/>
          </p:cNvPicPr>
          <p:nvPr/>
        </p:nvPicPr>
        <p:blipFill>
          <a:blip r:embed="rId3"/>
          <a:stretch>
            <a:fillRect/>
          </a:stretch>
        </p:blipFill>
        <p:spPr>
          <a:xfrm>
            <a:off x="249443" y="2115909"/>
            <a:ext cx="6672137" cy="3530168"/>
          </a:xfrm>
          <a:prstGeom prst="rect">
            <a:avLst/>
          </a:prstGeom>
        </p:spPr>
      </p:pic>
      <p:sp>
        <p:nvSpPr>
          <p:cNvPr id="16" name="矩形 15"/>
          <p:cNvSpPr/>
          <p:nvPr/>
        </p:nvSpPr>
        <p:spPr>
          <a:xfrm>
            <a:off x="300488" y="2184697"/>
            <a:ext cx="4936357" cy="16962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300488" y="3880993"/>
            <a:ext cx="1623846" cy="16599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上箭头 28"/>
          <p:cNvSpPr/>
          <p:nvPr/>
        </p:nvSpPr>
        <p:spPr>
          <a:xfrm rot="5400000">
            <a:off x="5820892" y="2158430"/>
            <a:ext cx="639739" cy="1748830"/>
          </a:xfrm>
          <a:prstGeom prst="upArrow">
            <a:avLst>
              <a:gd name="adj1" fmla="val 6603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0"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r="2784"/>
          <a:stretch/>
        </p:blipFill>
        <p:spPr bwMode="auto">
          <a:xfrm>
            <a:off x="7192372" y="3981014"/>
            <a:ext cx="4699140" cy="21549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1" name="组 30"/>
          <p:cNvGrpSpPr/>
          <p:nvPr/>
        </p:nvGrpSpPr>
        <p:grpSpPr>
          <a:xfrm>
            <a:off x="6798285" y="1731013"/>
            <a:ext cx="4699140" cy="2745524"/>
            <a:chOff x="611486" y="1423843"/>
            <a:chExt cx="4005317" cy="2527869"/>
          </a:xfrm>
        </p:grpSpPr>
        <p:pic>
          <p:nvPicPr>
            <p:cNvPr id="32" name="Picture 7" descr="3"/>
            <p:cNvPicPr>
              <a:picLocks noChangeAspect="1" noChangeArrowheads="1" noCrop="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486" y="1423843"/>
              <a:ext cx="2527589" cy="2527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18" descr="Untitled-2"/>
            <p:cNvPicPr>
              <a:picLocks noChangeAspect="1" noChangeArrowheads="1" noCrop="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7784" y="1584535"/>
              <a:ext cx="1989019" cy="1989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灯片编号占位符 2">
            <a:extLst>
              <a:ext uri="{FF2B5EF4-FFF2-40B4-BE49-F238E27FC236}">
                <a16:creationId xmlns:a16="http://schemas.microsoft.com/office/drawing/2014/main" id="{2320C60A-3CC0-418D-930D-C7ED98854BD0}"/>
              </a:ext>
            </a:extLst>
          </p:cNvPr>
          <p:cNvSpPr>
            <a:spLocks noGrp="1"/>
          </p:cNvSpPr>
          <p:nvPr>
            <p:ph type="sldNum" sz="quarter" idx="12"/>
          </p:nvPr>
        </p:nvSpPr>
        <p:spPr/>
        <p:txBody>
          <a:bodyPr/>
          <a:lstStyle/>
          <a:p>
            <a:fld id="{62882B55-B6B2-497F-8568-5D2D4C04CE38}" type="slidenum">
              <a:rPr lang="zh-CN" altLang="en-US" smtClean="0"/>
              <a:t>7</a:t>
            </a:fld>
            <a:endParaRPr lang="zh-CN" altLang="en-US"/>
          </a:p>
        </p:txBody>
      </p:sp>
      <p:sp>
        <p:nvSpPr>
          <p:cNvPr id="13" name="矩形 12">
            <a:extLst>
              <a:ext uri="{FF2B5EF4-FFF2-40B4-BE49-F238E27FC236}">
                <a16:creationId xmlns:a16="http://schemas.microsoft.com/office/drawing/2014/main" id="{9B4A00EE-3F27-456F-BD63-D64C062DAE53}"/>
              </a:ext>
            </a:extLst>
          </p:cNvPr>
          <p:cNvSpPr/>
          <p:nvPr/>
        </p:nvSpPr>
        <p:spPr>
          <a:xfrm>
            <a:off x="709922" y="1151882"/>
            <a:ext cx="5499811" cy="523220"/>
          </a:xfrm>
          <a:prstGeom prst="rect">
            <a:avLst/>
          </a:prstGeom>
        </p:spPr>
        <p:txBody>
          <a:bodyPr wrap="square">
            <a:spAutoFit/>
          </a:bodyPr>
          <a:lstStyle/>
          <a:p>
            <a:pPr>
              <a:buFont typeface="Wingdings" pitchFamily="2" charset="2"/>
              <a:buChar char="Ø"/>
            </a:pPr>
            <a:r>
              <a:rPr lang="en-US" altLang="zh-CN" sz="2800" b="1" dirty="0">
                <a:solidFill>
                  <a:srgbClr val="C00000"/>
                </a:solidFill>
                <a:latin typeface="Arial" pitchFamily="34" charset="0"/>
                <a:cs typeface="Arial" pitchFamily="34" charset="0"/>
              </a:rPr>
              <a:t> vibration, rotation </a:t>
            </a:r>
            <a:r>
              <a:rPr lang="mr-IN" altLang="zh-CN" sz="2800" b="1" dirty="0">
                <a:solidFill>
                  <a:srgbClr val="C00000"/>
                </a:solidFill>
                <a:latin typeface="Arial" pitchFamily="34" charset="0"/>
                <a:cs typeface="Arial" pitchFamily="34" charset="0"/>
              </a:rPr>
              <a:t>…</a:t>
            </a:r>
            <a:endParaRPr lang="en-US" altLang="zh-CN" sz="2800" b="1"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val="121289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原子核集体运动</a:t>
            </a:r>
          </a:p>
        </p:txBody>
      </p:sp>
      <p:pic>
        <p:nvPicPr>
          <p:cNvPr id="15" name="图片 14"/>
          <p:cNvPicPr>
            <a:picLocks noChangeAspect="1"/>
          </p:cNvPicPr>
          <p:nvPr/>
        </p:nvPicPr>
        <p:blipFill>
          <a:blip r:embed="rId3"/>
          <a:stretch>
            <a:fillRect/>
          </a:stretch>
        </p:blipFill>
        <p:spPr>
          <a:xfrm>
            <a:off x="249443" y="2115909"/>
            <a:ext cx="6672137" cy="3530168"/>
          </a:xfrm>
          <a:prstGeom prst="rect">
            <a:avLst/>
          </a:prstGeom>
        </p:spPr>
      </p:pic>
      <p:sp>
        <p:nvSpPr>
          <p:cNvPr id="17" name="矩形 16"/>
          <p:cNvSpPr/>
          <p:nvPr/>
        </p:nvSpPr>
        <p:spPr>
          <a:xfrm>
            <a:off x="1951874" y="3880993"/>
            <a:ext cx="1623846" cy="16599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上箭头 28"/>
          <p:cNvSpPr/>
          <p:nvPr/>
        </p:nvSpPr>
        <p:spPr>
          <a:xfrm rot="5400000">
            <a:off x="5000832" y="2975802"/>
            <a:ext cx="639739" cy="3470382"/>
          </a:xfrm>
          <a:prstGeom prst="upArrow">
            <a:avLst>
              <a:gd name="adj1" fmla="val 6603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709922" y="1151882"/>
            <a:ext cx="5499811" cy="523220"/>
          </a:xfrm>
          <a:prstGeom prst="rect">
            <a:avLst/>
          </a:prstGeom>
        </p:spPr>
        <p:txBody>
          <a:bodyPr wrap="square">
            <a:spAutoFit/>
          </a:bodyPr>
          <a:lstStyle/>
          <a:p>
            <a:pPr>
              <a:buFont typeface="Wingdings" pitchFamily="2" charset="2"/>
              <a:buChar char="Ø"/>
            </a:pPr>
            <a:r>
              <a:rPr lang="en-US" altLang="zh-CN" sz="2800" b="1" dirty="0">
                <a:solidFill>
                  <a:srgbClr val="C00000"/>
                </a:solidFill>
                <a:latin typeface="Arial" pitchFamily="34" charset="0"/>
                <a:cs typeface="Arial" pitchFamily="34" charset="0"/>
              </a:rPr>
              <a:t> vibration, rotation </a:t>
            </a:r>
            <a:r>
              <a:rPr lang="mr-IN" altLang="zh-CN" sz="2800" b="1" dirty="0">
                <a:solidFill>
                  <a:srgbClr val="C00000"/>
                </a:solidFill>
                <a:latin typeface="Arial" pitchFamily="34" charset="0"/>
                <a:cs typeface="Arial" pitchFamily="34" charset="0"/>
              </a:rPr>
              <a:t>…</a:t>
            </a:r>
            <a:endParaRPr lang="en-US" altLang="zh-CN" sz="2800" b="1" dirty="0">
              <a:solidFill>
                <a:srgbClr val="C00000"/>
              </a:solidFill>
              <a:latin typeface="Arial" pitchFamily="34" charset="0"/>
              <a:cs typeface="Arial" pitchFamily="34" charset="0"/>
            </a:endParaRPr>
          </a:p>
        </p:txBody>
      </p:sp>
      <p:pic>
        <p:nvPicPr>
          <p:cNvPr id="12" name="图片 11"/>
          <p:cNvPicPr>
            <a:picLocks noChangeAspect="1"/>
          </p:cNvPicPr>
          <p:nvPr/>
        </p:nvPicPr>
        <p:blipFill rotWithShape="1">
          <a:blip r:embed="rId4"/>
          <a:srcRect l="25582" t="16003" r="25473" b="61594"/>
          <a:stretch/>
        </p:blipFill>
        <p:spPr>
          <a:xfrm>
            <a:off x="8230479" y="1151882"/>
            <a:ext cx="2736304" cy="1665578"/>
          </a:xfrm>
          <a:prstGeom prst="rect">
            <a:avLst/>
          </a:prstGeom>
        </p:spPr>
      </p:pic>
      <p:pic>
        <p:nvPicPr>
          <p:cNvPr id="13" name="图片 12"/>
          <p:cNvPicPr>
            <a:picLocks noChangeAspect="1"/>
          </p:cNvPicPr>
          <p:nvPr/>
        </p:nvPicPr>
        <p:blipFill rotWithShape="1">
          <a:blip r:embed="rId5"/>
          <a:srcRect l="14285" t="45877" r="43956" b="1509"/>
          <a:stretch/>
        </p:blipFill>
        <p:spPr>
          <a:xfrm>
            <a:off x="8094003" y="3157875"/>
            <a:ext cx="2995611" cy="3101770"/>
          </a:xfrm>
          <a:prstGeom prst="rect">
            <a:avLst/>
          </a:prstGeom>
          <a:effectLst>
            <a:outerShdw blurRad="50800" dist="76200" dir="2700000" algn="tl" rotWithShape="0">
              <a:prstClr val="black">
                <a:alpha val="40000"/>
              </a:prstClr>
            </a:outerShdw>
          </a:effectLst>
        </p:spPr>
      </p:pic>
      <p:sp>
        <p:nvSpPr>
          <p:cNvPr id="3" name="灯片编号占位符 2">
            <a:extLst>
              <a:ext uri="{FF2B5EF4-FFF2-40B4-BE49-F238E27FC236}">
                <a16:creationId xmlns:a16="http://schemas.microsoft.com/office/drawing/2014/main" id="{8B6F9292-7785-4E38-AF6B-1643DEC77324}"/>
              </a:ext>
            </a:extLst>
          </p:cNvPr>
          <p:cNvSpPr>
            <a:spLocks noGrp="1"/>
          </p:cNvSpPr>
          <p:nvPr>
            <p:ph type="sldNum" sz="quarter" idx="12"/>
          </p:nvPr>
        </p:nvSpPr>
        <p:spPr/>
        <p:txBody>
          <a:bodyPr/>
          <a:lstStyle/>
          <a:p>
            <a:fld id="{62882B55-B6B2-497F-8568-5D2D4C04CE38}" type="slidenum">
              <a:rPr lang="zh-CN" altLang="en-US" smtClean="0"/>
              <a:t>8</a:t>
            </a:fld>
            <a:endParaRPr lang="zh-CN" altLang="en-US" dirty="0"/>
          </a:p>
        </p:txBody>
      </p:sp>
    </p:spTree>
    <p:extLst>
      <p:ext uri="{BB962C8B-B14F-4D97-AF65-F5344CB8AC3E}">
        <p14:creationId xmlns:p14="http://schemas.microsoft.com/office/powerpoint/2010/main" val="7487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102DD-307C-4C75-AEB1-8D2DE4BEE214}"/>
              </a:ext>
            </a:extLst>
          </p:cNvPr>
          <p:cNvSpPr>
            <a:spLocks noGrp="1"/>
          </p:cNvSpPr>
          <p:nvPr>
            <p:ph type="title"/>
          </p:nvPr>
        </p:nvSpPr>
        <p:spPr/>
        <p:txBody>
          <a:bodyPr>
            <a:normAutofit/>
          </a:bodyPr>
          <a:lstStyle/>
          <a:p>
            <a:r>
              <a:rPr lang="zh-CN" altLang="en-US" sz="3400" b="1" dirty="0">
                <a:latin typeface="Microsoft YaHei" charset="-122"/>
                <a:ea typeface="Microsoft YaHei" charset="-122"/>
                <a:cs typeface="Microsoft YaHei" charset="-122"/>
              </a:rPr>
              <a:t>原子核集体运动</a:t>
            </a:r>
          </a:p>
        </p:txBody>
      </p:sp>
      <p:pic>
        <p:nvPicPr>
          <p:cNvPr id="15" name="图片 14"/>
          <p:cNvPicPr>
            <a:picLocks noChangeAspect="1"/>
          </p:cNvPicPr>
          <p:nvPr/>
        </p:nvPicPr>
        <p:blipFill>
          <a:blip r:embed="rId3"/>
          <a:stretch>
            <a:fillRect/>
          </a:stretch>
        </p:blipFill>
        <p:spPr>
          <a:xfrm>
            <a:off x="249443" y="2115909"/>
            <a:ext cx="6672137" cy="3530168"/>
          </a:xfrm>
          <a:prstGeom prst="rect">
            <a:avLst/>
          </a:prstGeom>
        </p:spPr>
      </p:pic>
      <p:sp>
        <p:nvSpPr>
          <p:cNvPr id="17" name="矩形 16"/>
          <p:cNvSpPr/>
          <p:nvPr/>
        </p:nvSpPr>
        <p:spPr>
          <a:xfrm>
            <a:off x="5229494" y="2184150"/>
            <a:ext cx="1623846" cy="33568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上箭头 28"/>
          <p:cNvSpPr/>
          <p:nvPr/>
        </p:nvSpPr>
        <p:spPr>
          <a:xfrm rot="5400000">
            <a:off x="6847742" y="3583280"/>
            <a:ext cx="639739" cy="595427"/>
          </a:xfrm>
          <a:prstGeom prst="upArrow">
            <a:avLst>
              <a:gd name="adj1" fmla="val 6603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709922" y="1151882"/>
            <a:ext cx="5499811" cy="523220"/>
          </a:xfrm>
          <a:prstGeom prst="rect">
            <a:avLst/>
          </a:prstGeom>
        </p:spPr>
        <p:txBody>
          <a:bodyPr wrap="square">
            <a:spAutoFit/>
          </a:bodyPr>
          <a:lstStyle/>
          <a:p>
            <a:pPr>
              <a:buFont typeface="Wingdings" pitchFamily="2" charset="2"/>
              <a:buChar char="Ø"/>
            </a:pPr>
            <a:r>
              <a:rPr lang="en-US" altLang="zh-CN" sz="2800" b="1" dirty="0">
                <a:solidFill>
                  <a:srgbClr val="C00000"/>
                </a:solidFill>
                <a:latin typeface="Arial" pitchFamily="34" charset="0"/>
                <a:cs typeface="Arial" pitchFamily="34" charset="0"/>
              </a:rPr>
              <a:t> Nuclear fission</a:t>
            </a:r>
          </a:p>
        </p:txBody>
      </p:sp>
      <p:sp>
        <p:nvSpPr>
          <p:cNvPr id="9" name="矩形 8"/>
          <p:cNvSpPr/>
          <p:nvPr/>
        </p:nvSpPr>
        <p:spPr>
          <a:xfrm>
            <a:off x="1951874" y="3880993"/>
            <a:ext cx="1623846" cy="16599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 9"/>
          <p:cNvGrpSpPr/>
          <p:nvPr/>
        </p:nvGrpSpPr>
        <p:grpSpPr>
          <a:xfrm>
            <a:off x="7235850" y="1244431"/>
            <a:ext cx="4022173" cy="2112917"/>
            <a:chOff x="3252875" y="4710382"/>
            <a:chExt cx="3983421" cy="1995702"/>
          </a:xfrm>
        </p:grpSpPr>
        <p:pic>
          <p:nvPicPr>
            <p:cNvPr id="11" name="图片 10" descr="992db3a7a52b94e9cd66fbb94a0817e6.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3928" y="4710382"/>
              <a:ext cx="3312368" cy="1995702"/>
            </a:xfrm>
            <a:prstGeom prst="rect">
              <a:avLst/>
            </a:prstGeom>
          </p:spPr>
        </p:pic>
        <p:sp>
          <p:nvSpPr>
            <p:cNvPr id="14" name="矩形 13"/>
            <p:cNvSpPr/>
            <p:nvPr/>
          </p:nvSpPr>
          <p:spPr>
            <a:xfrm>
              <a:off x="3923928" y="6211384"/>
              <a:ext cx="576064" cy="360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52875" y="5013176"/>
              <a:ext cx="1319125" cy="2912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b="1" dirty="0">
                  <a:solidFill>
                    <a:srgbClr val="0000FF"/>
                  </a:solidFill>
                </a:rPr>
                <a:t>Neutron</a:t>
              </a:r>
              <a:endParaRPr kumimoji="1" lang="zh-CN" altLang="en-US" sz="2000" b="1" dirty="0">
                <a:solidFill>
                  <a:srgbClr val="0000FF"/>
                </a:solidFill>
              </a:endParaRPr>
            </a:p>
          </p:txBody>
        </p:sp>
      </p:grpSp>
      <p:pic>
        <p:nvPicPr>
          <p:cNvPr id="18" name="图片 17"/>
          <p:cNvPicPr>
            <a:picLocks noChangeAspect="1"/>
          </p:cNvPicPr>
          <p:nvPr/>
        </p:nvPicPr>
        <p:blipFill>
          <a:blip r:embed="rId5"/>
          <a:stretch>
            <a:fillRect/>
          </a:stretch>
        </p:blipFill>
        <p:spPr>
          <a:xfrm>
            <a:off x="7963301" y="3561124"/>
            <a:ext cx="3403906" cy="2916699"/>
          </a:xfrm>
          <a:prstGeom prst="rect">
            <a:avLst/>
          </a:prstGeom>
        </p:spPr>
      </p:pic>
      <p:sp>
        <p:nvSpPr>
          <p:cNvPr id="3" name="灯片编号占位符 2">
            <a:extLst>
              <a:ext uri="{FF2B5EF4-FFF2-40B4-BE49-F238E27FC236}">
                <a16:creationId xmlns:a16="http://schemas.microsoft.com/office/drawing/2014/main" id="{27CEE67D-B72A-451D-8974-6AD27E5C3FAE}"/>
              </a:ext>
            </a:extLst>
          </p:cNvPr>
          <p:cNvSpPr>
            <a:spLocks noGrp="1"/>
          </p:cNvSpPr>
          <p:nvPr>
            <p:ph type="sldNum" sz="quarter" idx="12"/>
          </p:nvPr>
        </p:nvSpPr>
        <p:spPr/>
        <p:txBody>
          <a:bodyPr/>
          <a:lstStyle/>
          <a:p>
            <a:fld id="{62882B55-B6B2-497F-8568-5D2D4C04CE38}" type="slidenum">
              <a:rPr lang="zh-CN" altLang="en-US" smtClean="0"/>
              <a:t>9</a:t>
            </a:fld>
            <a:endParaRPr lang="zh-CN" altLang="en-US"/>
          </a:p>
        </p:txBody>
      </p:sp>
    </p:spTree>
    <p:extLst>
      <p:ext uri="{BB962C8B-B14F-4D97-AF65-F5344CB8AC3E}">
        <p14:creationId xmlns:p14="http://schemas.microsoft.com/office/powerpoint/2010/main" val="60135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9"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TIMING" val="|21.2|11.6"/>
</p:tagLst>
</file>

<file path=ppt/theme/theme1.xml><?xml version="1.0" encoding="utf-8"?>
<a:theme xmlns:a="http://schemas.openxmlformats.org/drawingml/2006/main" name="Office 主题​​">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版式1">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版式2">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版式3">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26620</TotalTime>
  <Words>5312</Words>
  <Application>Microsoft Office PowerPoint</Application>
  <PresentationFormat>宽屏</PresentationFormat>
  <Paragraphs>513</Paragraphs>
  <Slides>48</Slides>
  <Notes>46</Notes>
  <HiddenSlides>0</HiddenSlides>
  <MMClips>0</MMClips>
  <ScaleCrop>false</ScaleCrop>
  <HeadingPairs>
    <vt:vector size="8" baseType="variant">
      <vt:variant>
        <vt:lpstr>已用的字体</vt:lpstr>
      </vt:variant>
      <vt:variant>
        <vt:i4>22</vt:i4>
      </vt:variant>
      <vt:variant>
        <vt:lpstr>主题</vt:lpstr>
      </vt:variant>
      <vt:variant>
        <vt:i4>4</vt:i4>
      </vt:variant>
      <vt:variant>
        <vt:lpstr>嵌入 OLE 服务器</vt:lpstr>
      </vt:variant>
      <vt:variant>
        <vt:i4>1</vt:i4>
      </vt:variant>
      <vt:variant>
        <vt:lpstr>幻灯片标题</vt:lpstr>
      </vt:variant>
      <vt:variant>
        <vt:i4>48</vt:i4>
      </vt:variant>
    </vt:vector>
  </HeadingPairs>
  <TitlesOfParts>
    <vt:vector size="75" baseType="lpstr">
      <vt:lpstr>AdvOT483a8203</vt:lpstr>
      <vt:lpstr>AdvTTd0b5fdba.I</vt:lpstr>
      <vt:lpstr>Times-Roman</vt:lpstr>
      <vt:lpstr>等线</vt:lpstr>
      <vt:lpstr>方正大标宋简体</vt:lpstr>
      <vt:lpstr>SimHei</vt:lpstr>
      <vt:lpstr>SimHei</vt:lpstr>
      <vt:lpstr>华文楷体</vt:lpstr>
      <vt:lpstr>宋体</vt:lpstr>
      <vt:lpstr>微软雅黑</vt:lpstr>
      <vt:lpstr>微软雅黑</vt:lpstr>
      <vt:lpstr>微软雅黑 Light</vt:lpstr>
      <vt:lpstr>Arial</vt:lpstr>
      <vt:lpstr>Arial Rounded MT Bold</vt:lpstr>
      <vt:lpstr>Calibri</vt:lpstr>
      <vt:lpstr>Cambria Math</vt:lpstr>
      <vt:lpstr>Helvetica</vt:lpstr>
      <vt:lpstr>Monotype Corsiva</vt:lpstr>
      <vt:lpstr>Segoe UI</vt:lpstr>
      <vt:lpstr>Segoe UI Light</vt:lpstr>
      <vt:lpstr>Times New Roman</vt:lpstr>
      <vt:lpstr>Wingdings</vt:lpstr>
      <vt:lpstr>Office 主题​​</vt:lpstr>
      <vt:lpstr>版式1</vt:lpstr>
      <vt:lpstr>版式2</vt:lpstr>
      <vt:lpstr>版式3</vt:lpstr>
      <vt:lpstr>Equation</vt:lpstr>
      <vt:lpstr>原子核的形状、集体激发与裂变 Nuclear shapes, collective excitation and fission</vt:lpstr>
      <vt:lpstr>PowerPoint 演示文稿</vt:lpstr>
      <vt:lpstr>原子核的形状</vt:lpstr>
      <vt:lpstr>原子核的形状</vt:lpstr>
      <vt:lpstr>原子核的形状</vt:lpstr>
      <vt:lpstr>原子核的形状</vt:lpstr>
      <vt:lpstr>原子核集体运动</vt:lpstr>
      <vt:lpstr>原子核集体运动</vt:lpstr>
      <vt:lpstr>原子核集体运动</vt:lpstr>
      <vt:lpstr>原子核形状与集体运动</vt:lpstr>
      <vt:lpstr>微观核模型</vt:lpstr>
      <vt:lpstr>协变密度泛函理论(CDFT)</vt:lpstr>
      <vt:lpstr>超越平均场方法</vt:lpstr>
      <vt:lpstr>PowerPoint 演示文稿</vt:lpstr>
      <vt:lpstr>微观集体哈密顿量模型</vt:lpstr>
      <vt:lpstr>微观集体哈密顿量模型</vt:lpstr>
      <vt:lpstr>微观集体哈密顿量模型</vt:lpstr>
      <vt:lpstr>微观集体哈密顿量模型</vt:lpstr>
      <vt:lpstr>微观集体哈密顿量模型</vt:lpstr>
      <vt:lpstr>微观集体哈密顿量模型</vt:lpstr>
      <vt:lpstr>微观集体哈密顿量模型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原子核形状共存</vt:lpstr>
      <vt:lpstr>原子核形状共存</vt:lpstr>
      <vt:lpstr>四极集体激发与内禀形变</vt:lpstr>
      <vt:lpstr>原子核多重形状共存</vt:lpstr>
      <vt:lpstr>原子核多重形状共存</vt:lpstr>
      <vt:lpstr>八极形变</vt:lpstr>
      <vt:lpstr>四极八极集体哈密顿量</vt:lpstr>
      <vt:lpstr>八极形变</vt:lpstr>
      <vt:lpstr>八极形变</vt:lpstr>
      <vt:lpstr>八极形变</vt:lpstr>
      <vt:lpstr>核裂变：180Hg新型不对称裂变</vt:lpstr>
      <vt:lpstr>实验进展</vt:lpstr>
      <vt:lpstr>含时动力学方程</vt:lpstr>
      <vt:lpstr>180Hg裂变研究 — PES</vt:lpstr>
      <vt:lpstr>180Hg裂变研究 — 剪裂组态</vt:lpstr>
      <vt:lpstr>180Hg裂变研究 — 总动能与产物分布</vt:lpstr>
      <vt:lpstr>Summary and outlook</vt:lpstr>
      <vt:lpstr>Summary and outlook</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陶丽华</dc:creator>
  <cp:lastModifiedBy>李 志攀</cp:lastModifiedBy>
  <cp:revision>813</cp:revision>
  <dcterms:created xsi:type="dcterms:W3CDTF">2019-04-19T02:13:52Z</dcterms:created>
  <dcterms:modified xsi:type="dcterms:W3CDTF">2022-09-16T01:22:53Z</dcterms:modified>
</cp:coreProperties>
</file>